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0" r:id="rId2"/>
    <p:sldId id="316" r:id="rId3"/>
    <p:sldId id="257" r:id="rId4"/>
    <p:sldId id="285" r:id="rId5"/>
    <p:sldId id="312" r:id="rId6"/>
    <p:sldId id="305" r:id="rId7"/>
    <p:sldId id="306" r:id="rId8"/>
    <p:sldId id="307" r:id="rId9"/>
    <p:sldId id="271" r:id="rId10"/>
    <p:sldId id="310" r:id="rId11"/>
    <p:sldId id="311" r:id="rId12"/>
    <p:sldId id="296" r:id="rId13"/>
    <p:sldId id="294" r:id="rId14"/>
    <p:sldId id="309" r:id="rId15"/>
    <p:sldId id="301" r:id="rId16"/>
    <p:sldId id="299" r:id="rId17"/>
    <p:sldId id="302" r:id="rId18"/>
    <p:sldId id="314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E46C0A"/>
    <a:srgbClr val="000000"/>
    <a:srgbClr val="000099"/>
    <a:srgbClr val="009900"/>
    <a:srgbClr val="00264C"/>
    <a:srgbClr val="008000"/>
    <a:srgbClr val="F2EC00"/>
    <a:srgbClr val="666699"/>
    <a:srgbClr val="9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8289" autoAdjust="0"/>
  </p:normalViewPr>
  <p:slideViewPr>
    <p:cSldViewPr>
      <p:cViewPr>
        <p:scale>
          <a:sx n="90" d="100"/>
          <a:sy n="90" d="100"/>
        </p:scale>
        <p:origin x="-106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Serena\PAPERS\Published%20papers\14-3-3\Paper_inter_1433\Dati_LTQ\TOT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hPercent val="100"/>
      <c:rotY val="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598615390467502E-2"/>
          <c:y val="2.5667800988598877E-2"/>
          <c:w val="0.91717687049464969"/>
          <c:h val="0.87531400846187868"/>
        </c:manualLayout>
      </c:layout>
      <c:bar3DChart>
        <c:barDir val="col"/>
        <c:grouping val="standard"/>
        <c:varyColors val="0"/>
        <c:ser>
          <c:idx val="0"/>
          <c:order val="0"/>
          <c:tx>
            <c:v>EmPAI ratio</c:v>
          </c:tx>
          <c:spPr>
            <a:solidFill>
              <a:srgbClr val="0000FF"/>
            </a:solidFill>
          </c:spPr>
          <c:invertIfNegative val="0"/>
          <c:cat>
            <c:numRef>
              <c:f>EmPAI_disr_Graph!$E$2:$E$85</c:f>
              <c:numCache>
                <c:formatCode>General</c:formatCode>
                <c:ptCount val="84"/>
                <c:pt idx="0">
                  <c:v>-1.3</c:v>
                </c:pt>
                <c:pt idx="1">
                  <c:v>-1.2</c:v>
                </c:pt>
                <c:pt idx="2">
                  <c:v>-1.0999999999999952</c:v>
                </c:pt>
                <c:pt idx="3">
                  <c:v>-0.99999999999999989</c:v>
                </c:pt>
                <c:pt idx="4">
                  <c:v>-0.9</c:v>
                </c:pt>
                <c:pt idx="5">
                  <c:v>-0.79999999999999993</c:v>
                </c:pt>
                <c:pt idx="6">
                  <c:v>-0.70000000000000062</c:v>
                </c:pt>
                <c:pt idx="7">
                  <c:v>-0.60000000000000064</c:v>
                </c:pt>
                <c:pt idx="8">
                  <c:v>-0.5</c:v>
                </c:pt>
                <c:pt idx="9">
                  <c:v>-0.4</c:v>
                </c:pt>
                <c:pt idx="10">
                  <c:v>-0.30000000000000032</c:v>
                </c:pt>
                <c:pt idx="11">
                  <c:v>-0.2</c:v>
                </c:pt>
                <c:pt idx="12">
                  <c:v>-0.1</c:v>
                </c:pt>
                <c:pt idx="13">
                  <c:v>0</c:v>
                </c:pt>
                <c:pt idx="14">
                  <c:v>0.1</c:v>
                </c:pt>
                <c:pt idx="15">
                  <c:v>0.2</c:v>
                </c:pt>
                <c:pt idx="16">
                  <c:v>0.30000000000000032</c:v>
                </c:pt>
                <c:pt idx="17">
                  <c:v>0.4</c:v>
                </c:pt>
                <c:pt idx="18">
                  <c:v>0.5</c:v>
                </c:pt>
                <c:pt idx="19">
                  <c:v>0.60000000000000064</c:v>
                </c:pt>
                <c:pt idx="20">
                  <c:v>0.70000000000000062</c:v>
                </c:pt>
                <c:pt idx="21">
                  <c:v>0.79999999999999993</c:v>
                </c:pt>
                <c:pt idx="22">
                  <c:v>0.9</c:v>
                </c:pt>
                <c:pt idx="23">
                  <c:v>0.99999999999999989</c:v>
                </c:pt>
                <c:pt idx="24">
                  <c:v>1.0999999999999952</c:v>
                </c:pt>
                <c:pt idx="25">
                  <c:v>1.2</c:v>
                </c:pt>
                <c:pt idx="26">
                  <c:v>1.3</c:v>
                </c:pt>
                <c:pt idx="27">
                  <c:v>1.4</c:v>
                </c:pt>
                <c:pt idx="28">
                  <c:v>1.5000000000000002</c:v>
                </c:pt>
                <c:pt idx="29">
                  <c:v>1.6000000000000003</c:v>
                </c:pt>
                <c:pt idx="30">
                  <c:v>1.7000000000000017</c:v>
                </c:pt>
                <c:pt idx="31">
                  <c:v>1.8000000000000005</c:v>
                </c:pt>
                <c:pt idx="32">
                  <c:v>1.9000000000000021</c:v>
                </c:pt>
                <c:pt idx="33">
                  <c:v>2.0000000000000004</c:v>
                </c:pt>
                <c:pt idx="34">
                  <c:v>2.1000000000000005</c:v>
                </c:pt>
                <c:pt idx="35">
                  <c:v>2.2000000000000006</c:v>
                </c:pt>
                <c:pt idx="36">
                  <c:v>2.3000000000000007</c:v>
                </c:pt>
                <c:pt idx="37">
                  <c:v>2.4000000000000008</c:v>
                </c:pt>
                <c:pt idx="38">
                  <c:v>2.5000000000000009</c:v>
                </c:pt>
                <c:pt idx="39">
                  <c:v>2.600000000000001</c:v>
                </c:pt>
                <c:pt idx="40">
                  <c:v>2.7000000000000011</c:v>
                </c:pt>
                <c:pt idx="41">
                  <c:v>2.8000000000000007</c:v>
                </c:pt>
                <c:pt idx="42">
                  <c:v>2.9000000000000008</c:v>
                </c:pt>
                <c:pt idx="43">
                  <c:v>3.0000000000000013</c:v>
                </c:pt>
                <c:pt idx="44">
                  <c:v>3.1000000000000014</c:v>
                </c:pt>
                <c:pt idx="45">
                  <c:v>3.2000000000000015</c:v>
                </c:pt>
                <c:pt idx="46">
                  <c:v>3.3000000000000007</c:v>
                </c:pt>
                <c:pt idx="47">
                  <c:v>3.4000000000000017</c:v>
                </c:pt>
                <c:pt idx="48">
                  <c:v>3.5000000000000018</c:v>
                </c:pt>
                <c:pt idx="49">
                  <c:v>3.6000000000000019</c:v>
                </c:pt>
                <c:pt idx="50">
                  <c:v>3.7000000000000042</c:v>
                </c:pt>
                <c:pt idx="51">
                  <c:v>3.800000000000002</c:v>
                </c:pt>
                <c:pt idx="52">
                  <c:v>3.9000000000000021</c:v>
                </c:pt>
                <c:pt idx="53">
                  <c:v>4.0000000000000018</c:v>
                </c:pt>
                <c:pt idx="54">
                  <c:v>4.1000000000000005</c:v>
                </c:pt>
                <c:pt idx="55">
                  <c:v>4.2000000000000011</c:v>
                </c:pt>
                <c:pt idx="56">
                  <c:v>4.3000000000000007</c:v>
                </c:pt>
                <c:pt idx="57">
                  <c:v>4.4000000000000004</c:v>
                </c:pt>
                <c:pt idx="58">
                  <c:v>4.5</c:v>
                </c:pt>
                <c:pt idx="59">
                  <c:v>4.5999999999999996</c:v>
                </c:pt>
                <c:pt idx="60">
                  <c:v>4.6999999999999975</c:v>
                </c:pt>
                <c:pt idx="61">
                  <c:v>4.7999999999999989</c:v>
                </c:pt>
                <c:pt idx="62">
                  <c:v>4.8999999999999986</c:v>
                </c:pt>
                <c:pt idx="63">
                  <c:v>4.9999999999999982</c:v>
                </c:pt>
                <c:pt idx="64">
                  <c:v>5.0999999999999979</c:v>
                </c:pt>
                <c:pt idx="65">
                  <c:v>5.1999999999999975</c:v>
                </c:pt>
                <c:pt idx="66">
                  <c:v>5.2999999999999972</c:v>
                </c:pt>
                <c:pt idx="67">
                  <c:v>5.3999999999999968</c:v>
                </c:pt>
                <c:pt idx="68">
                  <c:v>5.4999999999999964</c:v>
                </c:pt>
                <c:pt idx="69">
                  <c:v>5.5999999999999961</c:v>
                </c:pt>
                <c:pt idx="70">
                  <c:v>5.6999999999999957</c:v>
                </c:pt>
                <c:pt idx="71">
                  <c:v>5.7999999999999954</c:v>
                </c:pt>
                <c:pt idx="72">
                  <c:v>5.899999999999995</c:v>
                </c:pt>
                <c:pt idx="73">
                  <c:v>5.9999999999999964</c:v>
                </c:pt>
                <c:pt idx="74">
                  <c:v>6.0999999999999943</c:v>
                </c:pt>
                <c:pt idx="75">
                  <c:v>6.199999999999994</c:v>
                </c:pt>
                <c:pt idx="76">
                  <c:v>6.2999999999999936</c:v>
                </c:pt>
                <c:pt idx="77">
                  <c:v>6.3999999999999915</c:v>
                </c:pt>
                <c:pt idx="78">
                  <c:v>6.4999999999999929</c:v>
                </c:pt>
                <c:pt idx="79">
                  <c:v>6.5999999999999925</c:v>
                </c:pt>
                <c:pt idx="80">
                  <c:v>6.6999999999999895</c:v>
                </c:pt>
                <c:pt idx="81">
                  <c:v>6.7999999999999918</c:v>
                </c:pt>
                <c:pt idx="82">
                  <c:v>6.8999999999999915</c:v>
                </c:pt>
                <c:pt idx="83">
                  <c:v>6.9999999999999911</c:v>
                </c:pt>
              </c:numCache>
            </c:numRef>
          </c:cat>
          <c:val>
            <c:numRef>
              <c:f>EmPAI_disr_Graph!$F$2:$F$85</c:f>
              <c:numCache>
                <c:formatCode>General</c:formatCode>
                <c:ptCount val="8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7</c:v>
                </c:pt>
                <c:pt idx="15">
                  <c:v>5</c:v>
                </c:pt>
                <c:pt idx="16">
                  <c:v>4</c:v>
                </c:pt>
                <c:pt idx="17">
                  <c:v>5</c:v>
                </c:pt>
                <c:pt idx="18">
                  <c:v>7</c:v>
                </c:pt>
                <c:pt idx="19">
                  <c:v>8</c:v>
                </c:pt>
                <c:pt idx="20">
                  <c:v>2</c:v>
                </c:pt>
                <c:pt idx="21">
                  <c:v>7</c:v>
                </c:pt>
                <c:pt idx="22">
                  <c:v>3</c:v>
                </c:pt>
                <c:pt idx="23">
                  <c:v>18</c:v>
                </c:pt>
                <c:pt idx="24">
                  <c:v>8</c:v>
                </c:pt>
                <c:pt idx="25">
                  <c:v>4</c:v>
                </c:pt>
                <c:pt idx="26">
                  <c:v>4</c:v>
                </c:pt>
                <c:pt idx="27">
                  <c:v>2</c:v>
                </c:pt>
                <c:pt idx="28">
                  <c:v>2</c:v>
                </c:pt>
                <c:pt idx="29">
                  <c:v>1</c:v>
                </c:pt>
                <c:pt idx="30">
                  <c:v>0</c:v>
                </c:pt>
                <c:pt idx="31">
                  <c:v>1</c:v>
                </c:pt>
                <c:pt idx="32">
                  <c:v>2</c:v>
                </c:pt>
                <c:pt idx="33">
                  <c:v>5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2</c:v>
                </c:pt>
                <c:pt idx="38">
                  <c:v>1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2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2</c:v>
                </c:pt>
                <c:pt idx="56">
                  <c:v>1</c:v>
                </c:pt>
                <c:pt idx="57">
                  <c:v>1</c:v>
                </c:pt>
                <c:pt idx="58">
                  <c:v>0</c:v>
                </c:pt>
                <c:pt idx="59">
                  <c:v>1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1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1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shape val="cone"/>
        <c:axId val="543318480"/>
        <c:axId val="543323184"/>
        <c:axId val="417678712"/>
      </c:bar3DChart>
      <c:catAx>
        <c:axId val="54331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 sz="800"/>
            </a:pPr>
            <a:endParaRPr lang="it-IT"/>
          </a:p>
        </c:txPr>
        <c:crossAx val="543323184"/>
        <c:crosses val="autoZero"/>
        <c:auto val="1"/>
        <c:lblAlgn val="ctr"/>
        <c:lblOffset val="100"/>
        <c:tickLblSkip val="10"/>
        <c:tickMarkSkip val="1"/>
        <c:noMultiLvlLbl val="0"/>
      </c:catAx>
      <c:valAx>
        <c:axId val="543323184"/>
        <c:scaling>
          <c:orientation val="minMax"/>
          <c:max val="2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800"/>
            </a:pPr>
            <a:endParaRPr lang="it-IT"/>
          </a:p>
        </c:txPr>
        <c:crossAx val="543318480"/>
        <c:crosses val="autoZero"/>
        <c:crossBetween val="between"/>
        <c:majorUnit val="5"/>
      </c:valAx>
      <c:serAx>
        <c:axId val="417678712"/>
        <c:scaling>
          <c:orientation val="minMax"/>
        </c:scaling>
        <c:delete val="1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minorGridlines>
          <c:spPr>
            <a:ln w="3175">
              <a:solidFill>
                <a:srgbClr val="C0C0C0"/>
              </a:solidFill>
              <a:prstDash val="solid"/>
            </a:ln>
          </c:spPr>
        </c:minorGridlines>
        <c:majorTickMark val="out"/>
        <c:minorTickMark val="none"/>
        <c:tickLblPos val="none"/>
        <c:crossAx val="543323184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1A107-7F42-4491-8748-9A35F193E38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1399C-85BE-4DCE-972F-019B0A82797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7584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0972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4024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0763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seconda unità dell’area di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Proteomica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del GSCF è basata su una tecnologia che prevede l’uso di anticorpi. I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microarray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 proteine a fase inversa (acronimo RPPA) prevedono, a differenza di saggi in soluzione come il 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luminex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 altri in cui sono gli anticorpi ad essere immobilizzati su substrato (ad esempio ELISA o i classici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microarray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 proteine a fase diretta), la RPPA prevede l’immobilizzazione di centinaia di campioni su un substrato.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0955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 processo della RPPA infatti prevede la stampa seriale, su vetrini ricoperti di nitrocellulosa, di pochi microgrammi (20-25 totali) di estratto proteico di varia natura, derivante da linee cellulari, da tessuti o da fluidi biologici come siero o liquido cefalorachidiano. I vetrini così stampati in replica vengono conservati a -20°C fino alla fase successiva, ovvero l’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immunocolorazione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automatizzata di un anticorpo per ogni singolo vetrino. Il segnale viene amplificato e successivamente rilevato in fluorescenza tramite scansione laser. La fase finale è quella di analisi di immagine e dei dati normalizzati.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Gli ordini di grandezza realistici per un tipico esperimento di RPPA sono centinaia per i campioni e diverse decine per gli anticorpi, che vengono scelti a partire da una lista di anticorpi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pre-validati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3974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 quali tipi di ricerca è stata utilizzata fino ad oggi l’unità di RPPA? Fondamentalmente in campo oncologico e, data la forte presenza di anticorpi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pre-validati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diretti contro fosfo-proteine, è stata sfruttata per studiare, in campioni biologici derivanti da pazienti oncologici, lo stato di attivazione di diverse vie di trasduzione del segnale. Il fine è quello di sotto-raggruppare una coorte di campioni tumorali sulla base dei loro diversi profili di attivazione RPPA e tentare di utilizzare farmaci innovativi per bloccare le specifiche attivazioni in ognuno dei  campioni. Questo processo vuole idealmente tradursi, o ‘traslarsi’ in una validazione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pre-clinica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 nuove terapie anti-tumorali.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622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alternativa, la RPPA è stata utilizzata per studiare gli effetti di farmaci innovativi di cui non era completamente noto il meccanismo d’azione, col fine di trovare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bio-marcatori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predittivi della risposta al farmaco in pazienti oncologici con lesioni molecolari note. Anche in questo ulteriore esempio, il fine è stato quello di sfruttare la RPPA come piattaforma di studio molecolare utile all’avanzamento di conoscenze scientifiche di base verso l’applicazione in clinica.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1399C-85BE-4DCE-972F-019B0A827973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886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60CA9-09D7-48B8-ADE2-1F619788B7DC}" type="datetimeFigureOut">
              <a:rPr lang="it-IT" smtClean="0"/>
              <a:pPr/>
              <a:t>20/02/2017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A9F4B-FDCB-4EE3-93BB-B34CD8AB25B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it/url?sa=i&amp;rct=j&amp;q=&amp;esrc=s&amp;frm=1&amp;source=images&amp;cd=&amp;ved=0ahUKEwiMn8bz0ZLSAhWGuBQKHU7kC9wQjRwIBw&amp;url=https://www.neb.com/applications/protein-expression-and-purification/expression-of-difficult-proteins/disulfide-bonded-protein-expression&amp;psig=AFQjCNGg6VNv7CquLe0Ptvv0XSSU_lGMBg&amp;ust=1487266547686453" TargetMode="External"/><Relationship Id="rId5" Type="http://schemas.openxmlformats.org/officeDocument/2006/relationships/image" Target="../media/image37.jpeg"/><Relationship Id="rId4" Type="http://schemas.openxmlformats.org/officeDocument/2006/relationships/hyperlink" Target="https://www.google.it/url?sa=i&amp;rct=j&amp;q=&amp;esrc=s&amp;source=images&amp;cd=&amp;cad=rja&amp;uact=8&amp;ved=0ahUKEwjM6Pfw5Y_SAhVEbhQKHREFCQEQjRwIBw&amp;url=https://www.thermofisher.com/blog/proteomics/limited-proteolysis-with-targeted-proteomics-characterizes-protein-structure/&amp;bvm=bv.147134024,d.d24&amp;psig=AFQjCNGI1xHfQwXNpMGzHeS-cb4f5QU_sw&amp;ust=1487168862206116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13" Type="http://schemas.openxmlformats.org/officeDocument/2006/relationships/image" Target="../media/image56.jpeg"/><Relationship Id="rId18" Type="http://schemas.openxmlformats.org/officeDocument/2006/relationships/image" Target="../media/image61.jpeg"/><Relationship Id="rId3" Type="http://schemas.openxmlformats.org/officeDocument/2006/relationships/image" Target="../media/image46.png"/><Relationship Id="rId21" Type="http://schemas.openxmlformats.org/officeDocument/2006/relationships/image" Target="../media/image64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17" Type="http://schemas.openxmlformats.org/officeDocument/2006/relationships/image" Target="../media/image60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9.jpe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jpeg"/><Relationship Id="rId15" Type="http://schemas.openxmlformats.org/officeDocument/2006/relationships/image" Target="../media/image58.jpeg"/><Relationship Id="rId23" Type="http://schemas.microsoft.com/office/2007/relationships/hdphoto" Target="../media/hdphoto1.wdp"/><Relationship Id="rId10" Type="http://schemas.openxmlformats.org/officeDocument/2006/relationships/image" Target="../media/image53.jpeg"/><Relationship Id="rId19" Type="http://schemas.openxmlformats.org/officeDocument/2006/relationships/image" Target="../media/image62.png"/><Relationship Id="rId4" Type="http://schemas.openxmlformats.org/officeDocument/2006/relationships/image" Target="../media/image47.jpeg"/><Relationship Id="rId9" Type="http://schemas.openxmlformats.org/officeDocument/2006/relationships/image" Target="../media/image52.png"/><Relationship Id="rId14" Type="http://schemas.openxmlformats.org/officeDocument/2006/relationships/image" Target="../media/image57.jpeg"/><Relationship Id="rId22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3.png"/><Relationship Id="rId5" Type="http://schemas.openxmlformats.org/officeDocument/2006/relationships/image" Target="../media/image68.png"/><Relationship Id="rId10" Type="http://schemas.microsoft.com/office/2007/relationships/hdphoto" Target="../media/hdphoto2.wdp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emf"/><Relationship Id="rId5" Type="http://schemas.openxmlformats.org/officeDocument/2006/relationships/image" Target="../media/image61.jpeg"/><Relationship Id="rId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3.png"/><Relationship Id="rId3" Type="http://schemas.openxmlformats.org/officeDocument/2006/relationships/image" Target="../media/image10.jpeg"/><Relationship Id="rId7" Type="http://schemas.openxmlformats.org/officeDocument/2006/relationships/image" Target="../media/image79.png"/><Relationship Id="rId12" Type="http://schemas.openxmlformats.org/officeDocument/2006/relationships/hyperlink" Target="https://www.google.it/url?sa=i&amp;rct=j&amp;q=&amp;esrc=s&amp;source=images&amp;cd=&amp;cad=rja&amp;uact=8&amp;ved=0ahUKEwjzu6aPn6fKAhUFvhQKHQxrCaUQjRwIBw&amp;url=https://www.rndsystems.com/products/multiplex-assaysarrays&amp;bvm=bv.111396085,d.d24&amp;psig=AFQjCNFalNAN_aUj1c6DoW5sZf9BsmZ7_w&amp;ust=1452790124571654" TargetMode="External"/><Relationship Id="rId17" Type="http://schemas.openxmlformats.org/officeDocument/2006/relationships/image" Target="../media/image85.png"/><Relationship Id="rId2" Type="http://schemas.openxmlformats.org/officeDocument/2006/relationships/image" Target="../media/image9.jpe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2.jpeg"/><Relationship Id="rId5" Type="http://schemas.openxmlformats.org/officeDocument/2006/relationships/image" Target="../media/image77.jpeg"/><Relationship Id="rId15" Type="http://schemas.openxmlformats.org/officeDocument/2006/relationships/image" Target="../media/image84.png"/><Relationship Id="rId10" Type="http://schemas.openxmlformats.org/officeDocument/2006/relationships/image" Target="../media/image81.png"/><Relationship Id="rId4" Type="http://schemas.openxmlformats.org/officeDocument/2006/relationships/image" Target="../media/image7.jpeg"/><Relationship Id="rId9" Type="http://schemas.openxmlformats.org/officeDocument/2006/relationships/image" Target="cid:428AEB4D-9AA5-4644-8E3A-72B59A4C7B09@iss.it" TargetMode="External"/><Relationship Id="rId14" Type="http://schemas.openxmlformats.org/officeDocument/2006/relationships/image" Target="../media/image8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hyperlink" Target="https://www.google.it/url?sa=i&amp;rct=j&amp;q=&amp;esrc=s&amp;source=images&amp;cd=&amp;cad=rja&amp;uact=8&amp;ved=0ahUKEwjzu6aPn6fKAhUFvhQKHQxrCaUQjRwIBw&amp;url=https://www.rndsystems.com/products/multiplex-assaysarrays&amp;bvm=bv.111396085,d.d24&amp;psig=AFQjCNFalNAN_aUj1c6DoW5sZf9BsmZ7_w&amp;ust=14527901245716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it/url?sa=i&amp;rct=j&amp;q=&amp;esrc=s&amp;source=images&amp;cd=&amp;cad=rja&amp;uact=8&amp;ved=0ahUKEwikz53loKfKAhVETBQKHRTbCjMQjRwIBw&amp;url=http://vivalascuola.studenti.it/come-calcolare-la-massa-atomica-di-un-isotopo-224263.html&amp;bvm=bv.111396085,d.d24&amp;psig=AFQjCNEu1RQf3Wt0-oCXQduZMusY-01jjw&amp;ust=1452790447679016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hyperlink" Target="https://www.google.it/url?sa=i&amp;rct=j&amp;q=&amp;esrc=s&amp;source=images&amp;cd=&amp;cad=rja&amp;uact=8&amp;ved=0ahUKEwjyq6nFoKfKAhXBXRQKHRUrAKMQjRwIBw&amp;url=https://quizlet.com/81409395/matter-mine-with-pictures-flash-cards/&amp;bvm=bv.111396085,d.d24&amp;psig=AFQjCNHVe9YcLVz9BK3267UVgVa9cMrzcg&amp;ust=1452790491442528" TargetMode="External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www.google.it/url?sa=i&amp;rct=j&amp;q=&amp;esrc=s&amp;frm=1&amp;source=images&amp;cd=&amp;cad=rja&amp;uact=8&amp;ved=0ahUKEwjC8bCW7N3RAhUDuhoKHZdRA9oQjRwIBw&amp;url=http://www.liquidarea.com/2009/06/scoprire-come-miscele-di-sostanze-tossiche-interagiscono-negli-organismi-viventi/&amp;psig=AFQjCNGB5ps7QnMoxMKuvwpUxnopvP6yJw&amp;ust=1485452546106172" TargetMode="External"/><Relationship Id="rId7" Type="http://schemas.openxmlformats.org/officeDocument/2006/relationships/hyperlink" Target="http://www.google.it/url?sa=i&amp;rct=j&amp;q=&amp;esrc=s&amp;source=images&amp;cd=&amp;cad=rja&amp;uact=8&amp;ved=0ahUKEwikz53loKfKAhVETBQKHRTbCjMQjRwIBw&amp;url=http://vivalascuola.studenti.it/come-calcolare-la-massa-atomica-di-un-isotopo-224263.html&amp;bvm=bv.111396085,d.d24&amp;psig=AFQjCNEu1RQf3Wt0-oCXQduZMusY-01jjw&amp;ust=145279044767901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s://www.google.it/url?sa=i&amp;rct=j&amp;q=&amp;esrc=s&amp;source=images&amp;cd=&amp;cad=rja&amp;uact=8&amp;ved=0ahUKEwjyq6nFoKfKAhXBXRQKHRUrAKMQjRwIBw&amp;url=https://quizlet.com/81409395/matter-mine-with-pictures-flash-cards/&amp;bvm=bv.111396085,d.d24&amp;psig=AFQjCNHVe9YcLVz9BK3267UVgVa9cMrzcg&amp;ust=1452790491442528" TargetMode="Externa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2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it/url?sa=i&amp;rct=j&amp;q=&amp;esrc=s&amp;source=images&amp;cd=&amp;cad=rja&amp;uact=8&amp;ved=0ahUKEwj-1aecpIDSAhVCcBoKHbwwANQQjRwIBw&amp;url=http://www.farstahlil.ir/&amp;bvm=bv.146094739,d.d2s&amp;psig=AFQjCNHfRS5uTCCrC9rPgOtEfn3idYUHJQ&amp;ust=1486635834934018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s://www.google.it/url?sa=i&amp;rct=j&amp;q=&amp;esrc=s&amp;source=images&amp;cd=&amp;cad=rja&amp;uact=8&amp;ved=0ahUKEwj81s7_8IDSAhUJ1BoKHbSsDtQQjRwIBw&amp;url=https://lovestats.wordpress.com/2009/03/11/pie-charts-our-evil-friend/&amp;psig=AFQjCNHfw4S8mPsIPa7LC8STUHW0cRWxMw&amp;ust=1486656444619062" TargetMode="External"/><Relationship Id="rId9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jpeg"/><Relationship Id="rId2" Type="http://schemas.openxmlformats.org/officeDocument/2006/relationships/hyperlink" Target="https://www.google.it/url?sa=i&amp;rct=j&amp;q=&amp;esrc=s&amp;source=images&amp;cd=&amp;cad=rja&amp;uact=8&amp;ved=0ahUKEwjD95Xg5oDSAhXO0RoKHYwDCb4QjRwIBw&amp;url=https://www.filamentlearning.com/cell-command-lesson-2-major-cell-organelles&amp;bvm=bv.146094739,d.d2s&amp;psig=AFQjCNHBhspyyLNwfZNeqzmTIHmTdzRyVg&amp;ust=148665366349275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3.jpeg"/><Relationship Id="rId4" Type="http://schemas.openxmlformats.org/officeDocument/2006/relationships/hyperlink" Target="https://www.google.it/url?sa=i&amp;rct=j&amp;q=&amp;esrc=s&amp;source=images&amp;cd=&amp;cad=rja&amp;uact=8&amp;ved=0ahUKEwiXscHi6YDSAhVDORoKHXabAHgQjRwIBw&amp;url=https://www.researchgate.net/figure/273065514_fig1_Figure-1-Biogenesis-of-EVs-01-1-mm-in-size-microvesicles-from-plasma-membrane-and&amp;bvm=bv.146094739,d.d2s&amp;psig=AFQjCNEEsxFs0iUtvtVcSmySW2Mle5n52w&amp;ust=148665450368704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4.jpe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it/url?sa=i&amp;rct=j&amp;q=&amp;esrc=s&amp;frm=1&amp;source=images&amp;cd=&amp;cad=rja&amp;uact=8&amp;ved=0ahUKEwjf4OLLy5LSAhVHOxQKHZqHDOIQjRwIBw&amp;url=http://rgcb.res.in/orcadb/biocarta_analysis.php?gene_id=7018&amp;gene_symbol=TF&amp;psig=AFQjCNFSMzqhgWkaHQt-hisuRY2YUGbAlQ&amp;ust=1487264861744894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grpSp>
        <p:nvGrpSpPr>
          <p:cNvPr id="75" name="Gruppo 74"/>
          <p:cNvGrpSpPr/>
          <p:nvPr/>
        </p:nvGrpSpPr>
        <p:grpSpPr>
          <a:xfrm>
            <a:off x="3131170" y="1800200"/>
            <a:ext cx="2880320" cy="2448272"/>
            <a:chOff x="3059832" y="2924944"/>
            <a:chExt cx="3600400" cy="2880320"/>
          </a:xfrm>
        </p:grpSpPr>
        <p:sp>
          <p:nvSpPr>
            <p:cNvPr id="73" name="Esagono 72"/>
            <p:cNvSpPr/>
            <p:nvPr/>
          </p:nvSpPr>
          <p:spPr>
            <a:xfrm>
              <a:off x="3059832" y="2924944"/>
              <a:ext cx="3600400" cy="2880320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80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3059832" y="3160442"/>
              <a:ext cx="3528392" cy="1758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t-IT" sz="32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Area</a:t>
              </a:r>
              <a:r>
                <a:rPr lang="it-IT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it-IT" sz="32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di </a:t>
              </a:r>
              <a:r>
                <a:rPr lang="it-IT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PROTEOMICA</a:t>
              </a:r>
              <a:endParaRPr lang="it-IT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8" name="CasellaDiTesto 67"/>
          <p:cNvSpPr txBox="1"/>
          <p:nvPr/>
        </p:nvSpPr>
        <p:spPr>
          <a:xfrm>
            <a:off x="3059162" y="6453336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i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21/02/2017</a:t>
            </a:r>
            <a:endParaRPr lang="it-IT" sz="1400" i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1" name="CasellaDiTesto 70"/>
          <p:cNvSpPr txBox="1"/>
          <p:nvPr/>
        </p:nvSpPr>
        <p:spPr>
          <a:xfrm>
            <a:off x="107504" y="1177588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Grandi Strumenti e </a:t>
            </a:r>
            <a:r>
              <a:rPr lang="it-IT" sz="2400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</a:t>
            </a:r>
            <a:r>
              <a:rPr lang="it-IT" sz="24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400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Facilities</a:t>
            </a:r>
            <a:endParaRPr lang="it-IT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1663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0" name="Connettore 1 69"/>
          <p:cNvCxnSpPr/>
          <p:nvPr/>
        </p:nvCxnSpPr>
        <p:spPr>
          <a:xfrm flipH="1" flipV="1">
            <a:off x="6011490" y="3024336"/>
            <a:ext cx="1368152" cy="1872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6" name="Connettore 1 75"/>
          <p:cNvCxnSpPr/>
          <p:nvPr/>
        </p:nvCxnSpPr>
        <p:spPr>
          <a:xfrm flipH="1" flipV="1">
            <a:off x="3749766" y="4237839"/>
            <a:ext cx="3208461" cy="130677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7554" y="4364434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07504" y="12649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FFC000"/>
                </a:solidFill>
              </a:rPr>
              <a:t>• 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9900FF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Modifiche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post-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traduzionali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40" name="Gruppo 188"/>
          <p:cNvGrpSpPr/>
          <p:nvPr/>
        </p:nvGrpSpPr>
        <p:grpSpPr>
          <a:xfrm rot="18564511">
            <a:off x="7522785" y="3907489"/>
            <a:ext cx="492584" cy="3154293"/>
            <a:chOff x="3027933" y="3018218"/>
            <a:chExt cx="878880" cy="3083288"/>
          </a:xfrm>
        </p:grpSpPr>
        <p:pic>
          <p:nvPicPr>
            <p:cNvPr id="42" name="Picture 7" descr="Risultati immagini per nastr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599" r="32801" b="56321"/>
            <a:stretch>
              <a:fillRect/>
            </a:stretch>
          </p:blipFill>
          <p:spPr bwMode="auto">
            <a:xfrm>
              <a:off x="3131840" y="3018218"/>
              <a:ext cx="720080" cy="936104"/>
            </a:xfrm>
            <a:prstGeom prst="rect">
              <a:avLst/>
            </a:prstGeom>
            <a:noFill/>
          </p:spPr>
        </p:pic>
        <p:pic>
          <p:nvPicPr>
            <p:cNvPr id="43" name="Picture 7" descr="Risultati immagini per nastr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69760" b="56321"/>
            <a:stretch>
              <a:fillRect/>
            </a:stretch>
          </p:blipFill>
          <p:spPr bwMode="auto">
            <a:xfrm>
              <a:off x="3131840" y="3717032"/>
              <a:ext cx="648072" cy="936104"/>
            </a:xfrm>
            <a:prstGeom prst="rect">
              <a:avLst/>
            </a:prstGeom>
            <a:noFill/>
          </p:spPr>
        </p:pic>
        <p:pic>
          <p:nvPicPr>
            <p:cNvPr id="44" name="Picture 7" descr="Risultati immagini per nastr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3839" b="56321"/>
            <a:stretch>
              <a:fillRect/>
            </a:stretch>
          </p:blipFill>
          <p:spPr bwMode="auto">
            <a:xfrm>
              <a:off x="3131840" y="5165402"/>
              <a:ext cx="774973" cy="936104"/>
            </a:xfrm>
            <a:prstGeom prst="rect">
              <a:avLst/>
            </a:prstGeom>
            <a:noFill/>
          </p:spPr>
        </p:pic>
        <p:pic>
          <p:nvPicPr>
            <p:cNvPr id="45" name="Picture 7" descr="Risultati immagini per nastr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0399" r="69760"/>
            <a:stretch>
              <a:fillRect/>
            </a:stretch>
          </p:blipFill>
          <p:spPr bwMode="auto">
            <a:xfrm>
              <a:off x="3027933" y="4487854"/>
              <a:ext cx="648072" cy="1063005"/>
            </a:xfrm>
            <a:prstGeom prst="rect">
              <a:avLst/>
            </a:prstGeom>
            <a:noFill/>
          </p:spPr>
        </p:pic>
      </p:grpSp>
      <p:grpSp>
        <p:nvGrpSpPr>
          <p:cNvPr id="84" name="Gruppo 83"/>
          <p:cNvGrpSpPr/>
          <p:nvPr/>
        </p:nvGrpSpPr>
        <p:grpSpPr>
          <a:xfrm>
            <a:off x="6804248" y="2708920"/>
            <a:ext cx="1872208" cy="1232153"/>
            <a:chOff x="4427984" y="3717032"/>
            <a:chExt cx="1872208" cy="1232153"/>
          </a:xfrm>
        </p:grpSpPr>
        <p:grpSp>
          <p:nvGrpSpPr>
            <p:cNvPr id="37" name="Gruppo 197"/>
            <p:cNvGrpSpPr/>
            <p:nvPr/>
          </p:nvGrpSpPr>
          <p:grpSpPr>
            <a:xfrm>
              <a:off x="4427984" y="3717032"/>
              <a:ext cx="1872208" cy="1232153"/>
              <a:chOff x="2987824" y="4350246"/>
              <a:chExt cx="1872208" cy="1232153"/>
            </a:xfrm>
          </p:grpSpPr>
          <p:grpSp>
            <p:nvGrpSpPr>
              <p:cNvPr id="46" name="Gruppo 194"/>
              <p:cNvGrpSpPr/>
              <p:nvPr/>
            </p:nvGrpSpPr>
            <p:grpSpPr>
              <a:xfrm>
                <a:off x="2987824" y="4350246"/>
                <a:ext cx="1728192" cy="1017637"/>
                <a:chOff x="2987824" y="4350246"/>
                <a:chExt cx="1728192" cy="1017637"/>
              </a:xfrm>
            </p:grpSpPr>
            <p:cxnSp>
              <p:nvCxnSpPr>
                <p:cNvPr id="48" name="Connettore 1 47"/>
                <p:cNvCxnSpPr/>
                <p:nvPr/>
              </p:nvCxnSpPr>
              <p:spPr>
                <a:xfrm>
                  <a:off x="2987824" y="5367883"/>
                  <a:ext cx="172819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Connettore 1 48"/>
                <p:cNvCxnSpPr/>
                <p:nvPr/>
              </p:nvCxnSpPr>
              <p:spPr>
                <a:xfrm flipV="1">
                  <a:off x="2996208" y="4350246"/>
                  <a:ext cx="0" cy="10164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Connettore 1 49"/>
                <p:cNvCxnSpPr/>
                <p:nvPr/>
              </p:nvCxnSpPr>
              <p:spPr>
                <a:xfrm flipV="1">
                  <a:off x="3275856" y="4494262"/>
                  <a:ext cx="0" cy="87248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Connettore 1 50"/>
                <p:cNvCxnSpPr/>
                <p:nvPr/>
              </p:nvCxnSpPr>
              <p:spPr>
                <a:xfrm flipV="1">
                  <a:off x="3779912" y="4926310"/>
                  <a:ext cx="0" cy="440432"/>
                </a:xfrm>
                <a:prstGeom prst="line">
                  <a:avLst/>
                </a:prstGeom>
                <a:ln w="381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Connettore 1 51"/>
                <p:cNvCxnSpPr/>
                <p:nvPr/>
              </p:nvCxnSpPr>
              <p:spPr>
                <a:xfrm flipV="1">
                  <a:off x="4245868" y="4710286"/>
                  <a:ext cx="0" cy="656456"/>
                </a:xfrm>
                <a:prstGeom prst="line">
                  <a:avLst/>
                </a:prstGeom>
                <a:ln w="381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Connettore 1 52"/>
                <p:cNvCxnSpPr/>
                <p:nvPr/>
              </p:nvCxnSpPr>
              <p:spPr>
                <a:xfrm flipV="1">
                  <a:off x="4427984" y="4926310"/>
                  <a:ext cx="0" cy="440432"/>
                </a:xfrm>
                <a:prstGeom prst="line">
                  <a:avLst/>
                </a:prstGeom>
                <a:ln w="381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Connettore 1 53"/>
                <p:cNvCxnSpPr/>
                <p:nvPr/>
              </p:nvCxnSpPr>
              <p:spPr>
                <a:xfrm flipV="1">
                  <a:off x="3563888" y="4699653"/>
                  <a:ext cx="0" cy="656456"/>
                </a:xfrm>
                <a:prstGeom prst="line">
                  <a:avLst/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Connettore 1 54"/>
                <p:cNvCxnSpPr/>
                <p:nvPr/>
              </p:nvCxnSpPr>
              <p:spPr>
                <a:xfrm flipV="1">
                  <a:off x="4067944" y="5070326"/>
                  <a:ext cx="0" cy="296416"/>
                </a:xfrm>
                <a:prstGeom prst="line">
                  <a:avLst/>
                </a:prstGeom>
                <a:ln w="381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Connettore 1 55"/>
                <p:cNvCxnSpPr/>
                <p:nvPr/>
              </p:nvCxnSpPr>
              <p:spPr>
                <a:xfrm flipV="1">
                  <a:off x="3923928" y="4710286"/>
                  <a:ext cx="0" cy="656456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Connettore 1 56"/>
                <p:cNvCxnSpPr/>
                <p:nvPr/>
              </p:nvCxnSpPr>
              <p:spPr>
                <a:xfrm flipV="1">
                  <a:off x="3419872" y="5142334"/>
                  <a:ext cx="0" cy="224408"/>
                </a:xfrm>
                <a:prstGeom prst="line">
                  <a:avLst/>
                </a:prstGeom>
                <a:ln w="381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Connettore 1 57"/>
                <p:cNvCxnSpPr/>
                <p:nvPr/>
              </p:nvCxnSpPr>
              <p:spPr>
                <a:xfrm flipV="1">
                  <a:off x="3131840" y="4998318"/>
                  <a:ext cx="0" cy="368424"/>
                </a:xfrm>
                <a:prstGeom prst="line">
                  <a:avLst/>
                </a:prstGeom>
                <a:ln w="3810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CasellaDiTesto 46"/>
              <p:cNvSpPr txBox="1"/>
              <p:nvPr/>
            </p:nvSpPr>
            <p:spPr>
              <a:xfrm>
                <a:off x="4384551" y="5305400"/>
                <a:ext cx="47548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m/z</a:t>
                </a:r>
                <a:endParaRPr lang="it-IT" sz="1200" dirty="0"/>
              </a:p>
            </p:txBody>
          </p:sp>
        </p:grpSp>
        <p:cxnSp>
          <p:nvCxnSpPr>
            <p:cNvPr id="41" name="Connettore 1 40"/>
            <p:cNvCxnSpPr/>
            <p:nvPr/>
          </p:nvCxnSpPr>
          <p:spPr>
            <a:xfrm flipV="1">
              <a:off x="6012160" y="4437112"/>
              <a:ext cx="0" cy="296416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o 210"/>
          <p:cNvGrpSpPr/>
          <p:nvPr/>
        </p:nvGrpSpPr>
        <p:grpSpPr>
          <a:xfrm>
            <a:off x="4499992" y="2708920"/>
            <a:ext cx="1872208" cy="1241678"/>
            <a:chOff x="6732240" y="5211658"/>
            <a:chExt cx="1872208" cy="1241678"/>
          </a:xfrm>
        </p:grpSpPr>
        <p:grpSp>
          <p:nvGrpSpPr>
            <p:cNvPr id="64" name="Gruppo 199"/>
            <p:cNvGrpSpPr/>
            <p:nvPr/>
          </p:nvGrpSpPr>
          <p:grpSpPr>
            <a:xfrm>
              <a:off x="6732240" y="5211658"/>
              <a:ext cx="1872208" cy="1241678"/>
              <a:chOff x="6228184" y="5211658"/>
              <a:chExt cx="1872208" cy="1241678"/>
            </a:xfrm>
          </p:grpSpPr>
          <p:grpSp>
            <p:nvGrpSpPr>
              <p:cNvPr id="69" name="Gruppo 196"/>
              <p:cNvGrpSpPr/>
              <p:nvPr/>
            </p:nvGrpSpPr>
            <p:grpSpPr>
              <a:xfrm>
                <a:off x="6228184" y="5211658"/>
                <a:ext cx="1872208" cy="1241678"/>
                <a:chOff x="6660232" y="4365104"/>
                <a:chExt cx="1872208" cy="1241678"/>
              </a:xfrm>
            </p:grpSpPr>
            <p:cxnSp>
              <p:nvCxnSpPr>
                <p:cNvPr id="71" name="Connettore 1 15"/>
                <p:cNvCxnSpPr/>
                <p:nvPr/>
              </p:nvCxnSpPr>
              <p:spPr>
                <a:xfrm>
                  <a:off x="6660232" y="5382741"/>
                  <a:ext cx="172819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Connettore 1 16"/>
                <p:cNvCxnSpPr/>
                <p:nvPr/>
              </p:nvCxnSpPr>
              <p:spPr>
                <a:xfrm flipV="1">
                  <a:off x="6668616" y="4365104"/>
                  <a:ext cx="0" cy="10164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Connettore 1 18"/>
                <p:cNvCxnSpPr/>
                <p:nvPr/>
              </p:nvCxnSpPr>
              <p:spPr>
                <a:xfrm flipV="1">
                  <a:off x="7452320" y="4742686"/>
                  <a:ext cx="0" cy="638914"/>
                </a:xfrm>
                <a:prstGeom prst="line">
                  <a:avLst/>
                </a:prstGeom>
                <a:ln w="38100">
                  <a:solidFill>
                    <a:srgbClr val="6666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Connettore 1 73"/>
                <p:cNvCxnSpPr/>
                <p:nvPr/>
              </p:nvCxnSpPr>
              <p:spPr>
                <a:xfrm flipV="1">
                  <a:off x="7918276" y="4526662"/>
                  <a:ext cx="0" cy="854938"/>
                </a:xfrm>
                <a:prstGeom prst="line">
                  <a:avLst/>
                </a:prstGeom>
                <a:ln w="38100">
                  <a:solidFill>
                    <a:srgbClr val="6666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Connettore 1 76"/>
                <p:cNvCxnSpPr/>
                <p:nvPr/>
              </p:nvCxnSpPr>
              <p:spPr>
                <a:xfrm flipV="1">
                  <a:off x="7092280" y="5157192"/>
                  <a:ext cx="0" cy="224408"/>
                </a:xfrm>
                <a:prstGeom prst="line">
                  <a:avLst/>
                </a:prstGeom>
                <a:ln w="38100">
                  <a:solidFill>
                    <a:srgbClr val="6666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CasellaDiTesto 27"/>
                <p:cNvSpPr txBox="1"/>
                <p:nvPr/>
              </p:nvSpPr>
              <p:spPr>
                <a:xfrm>
                  <a:off x="8056959" y="5329783"/>
                  <a:ext cx="47548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200" dirty="0" smtClean="0"/>
                    <a:t>m/z</a:t>
                  </a:r>
                  <a:endParaRPr lang="it-IT" sz="1200" dirty="0"/>
                </a:p>
              </p:txBody>
            </p:sp>
          </p:grpSp>
          <p:cxnSp>
            <p:nvCxnSpPr>
              <p:cNvPr id="70" name="Connettore 1 69"/>
              <p:cNvCxnSpPr/>
              <p:nvPr/>
            </p:nvCxnSpPr>
            <p:spPr>
              <a:xfrm flipV="1">
                <a:off x="6372200" y="5859730"/>
                <a:ext cx="0" cy="368424"/>
              </a:xfrm>
              <a:prstGeom prst="line">
                <a:avLst/>
              </a:prstGeom>
              <a:ln w="38100">
                <a:solidFill>
                  <a:srgbClr val="66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Connettore 1 65"/>
            <p:cNvCxnSpPr/>
            <p:nvPr/>
          </p:nvCxnSpPr>
          <p:spPr>
            <a:xfrm flipV="1">
              <a:off x="7668344" y="6093296"/>
              <a:ext cx="0" cy="152400"/>
            </a:xfrm>
            <a:prstGeom prst="line">
              <a:avLst/>
            </a:prstGeom>
            <a:ln w="38100">
              <a:solidFill>
                <a:srgbClr val="66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ttore 1 67"/>
            <p:cNvCxnSpPr/>
            <p:nvPr/>
          </p:nvCxnSpPr>
          <p:spPr>
            <a:xfrm flipV="1">
              <a:off x="8297366" y="6074246"/>
              <a:ext cx="0" cy="152400"/>
            </a:xfrm>
            <a:prstGeom prst="line">
              <a:avLst/>
            </a:prstGeom>
            <a:ln w="38100">
              <a:solidFill>
                <a:srgbClr val="66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1" name="Connettore 2 60"/>
          <p:cNvCxnSpPr/>
          <p:nvPr/>
        </p:nvCxnSpPr>
        <p:spPr>
          <a:xfrm>
            <a:off x="5220072" y="1988840"/>
            <a:ext cx="0" cy="864096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-20000" contrast="30000"/>
          </a:blip>
          <a:srcRect/>
          <a:stretch>
            <a:fillRect/>
          </a:stretch>
        </p:blipFill>
        <p:spPr bwMode="auto">
          <a:xfrm rot="500884">
            <a:off x="7473169" y="2218891"/>
            <a:ext cx="309803" cy="30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9" descr="Risultati immagini per LIMITED PROTEOLYSIS PROTEIN STRUCTUR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4941168"/>
            <a:ext cx="2016224" cy="1673466"/>
          </a:xfrm>
          <a:prstGeom prst="rect">
            <a:avLst/>
          </a:prstGeom>
          <a:noFill/>
        </p:spPr>
      </p:pic>
      <p:pic>
        <p:nvPicPr>
          <p:cNvPr id="79" name="Picture 2" descr="Risultati immagini per disulfide bond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  <a:lum contrast="20000"/>
          </a:blip>
          <a:srcRect l="46639" t="40922" r="37091" b="24617"/>
          <a:stretch>
            <a:fillRect/>
          </a:stretch>
        </p:blipFill>
        <p:spPr bwMode="auto">
          <a:xfrm>
            <a:off x="5148064" y="332656"/>
            <a:ext cx="1440160" cy="1536171"/>
          </a:xfrm>
          <a:prstGeom prst="rect">
            <a:avLst/>
          </a:prstGeom>
          <a:noFill/>
        </p:spPr>
      </p:pic>
      <p:pic>
        <p:nvPicPr>
          <p:cNvPr id="80" name="Picture 2" descr="Risultati immagini per disulfide bond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  <a:lum contrast="20000"/>
          </a:blip>
          <a:srcRect l="78094" t="23282" r="4552" b="46565"/>
          <a:stretch>
            <a:fillRect/>
          </a:stretch>
        </p:blipFill>
        <p:spPr bwMode="auto">
          <a:xfrm rot="16200000">
            <a:off x="3851920" y="584684"/>
            <a:ext cx="1440160" cy="1260140"/>
          </a:xfrm>
          <a:prstGeom prst="rect">
            <a:avLst/>
          </a:prstGeom>
          <a:noFill/>
        </p:spPr>
      </p:pic>
      <p:pic>
        <p:nvPicPr>
          <p:cNvPr id="81" name="Picture 2" descr="Risultati immagini per disulfide bond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  <a:duotone>
              <a:prstClr val="black"/>
              <a:srgbClr val="0027A2">
                <a:tint val="45000"/>
                <a:satMod val="400000"/>
              </a:srgbClr>
            </a:duotone>
            <a:lum contrast="20000"/>
          </a:blip>
          <a:srcRect l="7592" t="18974" r="86985" b="27181"/>
          <a:stretch>
            <a:fillRect/>
          </a:stretch>
        </p:blipFill>
        <p:spPr bwMode="auto">
          <a:xfrm rot="19146520">
            <a:off x="7639669" y="118098"/>
            <a:ext cx="504056" cy="2520280"/>
          </a:xfrm>
          <a:prstGeom prst="rect">
            <a:avLst/>
          </a:prstGeom>
          <a:noFill/>
        </p:spPr>
      </p:pic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lum bright="-10000" contrast="20000"/>
          </a:blip>
          <a:srcRect/>
          <a:stretch>
            <a:fillRect/>
          </a:stretch>
        </p:blipFill>
        <p:spPr bwMode="auto">
          <a:xfrm>
            <a:off x="5377296" y="2132856"/>
            <a:ext cx="418840" cy="42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6" name="Connettore 2 85"/>
          <p:cNvCxnSpPr/>
          <p:nvPr/>
        </p:nvCxnSpPr>
        <p:spPr>
          <a:xfrm>
            <a:off x="7884368" y="1988840"/>
            <a:ext cx="0" cy="864096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8" name="Connettore 2 87"/>
          <p:cNvCxnSpPr/>
          <p:nvPr/>
        </p:nvCxnSpPr>
        <p:spPr>
          <a:xfrm flipV="1">
            <a:off x="5292080" y="3933056"/>
            <a:ext cx="0" cy="864096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3" name="Connettore 2 92"/>
          <p:cNvCxnSpPr/>
          <p:nvPr/>
        </p:nvCxnSpPr>
        <p:spPr>
          <a:xfrm flipV="1">
            <a:off x="7884368" y="3933056"/>
            <a:ext cx="0" cy="864096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-20000" contrast="30000"/>
          </a:blip>
          <a:srcRect/>
          <a:stretch>
            <a:fillRect/>
          </a:stretch>
        </p:blipFill>
        <p:spPr bwMode="auto">
          <a:xfrm rot="500884">
            <a:off x="7459961" y="4315680"/>
            <a:ext cx="309803" cy="30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lum bright="-10000" contrast="20000"/>
          </a:blip>
          <a:srcRect/>
          <a:stretch>
            <a:fillRect/>
          </a:stretch>
        </p:blipFill>
        <p:spPr bwMode="auto">
          <a:xfrm>
            <a:off x="5364088" y="4229645"/>
            <a:ext cx="418840" cy="42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6666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7504" y="12649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FFC000"/>
                </a:solidFill>
              </a:rPr>
              <a:t>• 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9900FF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9933FF"/>
                </a:solidFill>
              </a:rPr>
              <a:t>• </a:t>
            </a:r>
            <a:r>
              <a:rPr lang="en-US" sz="2400" b="1" dirty="0" smtClean="0">
                <a:solidFill>
                  <a:srgbClr val="9933FF"/>
                </a:solidFill>
              </a:rPr>
              <a:t> </a:t>
            </a:r>
            <a:r>
              <a:rPr lang="en-US" sz="2400" b="1" dirty="0" err="1" smtClean="0">
                <a:solidFill>
                  <a:srgbClr val="6600CC"/>
                </a:solidFill>
                <a:latin typeface="Calibri" pitchFamily="34" charset="0"/>
              </a:rPr>
              <a:t>Modifiche post-traduzionali</a:t>
            </a: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3070976" y="4149081"/>
            <a:ext cx="2509136" cy="288031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rgbClr val="66FF66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6444208" y="4149081"/>
            <a:ext cx="546061" cy="288031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rgbClr val="66FF66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7311733" y="4149081"/>
            <a:ext cx="1508739" cy="288032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rgbClr val="66FF66"/>
              </a:solidFill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00884">
            <a:off x="5825524" y="3881897"/>
            <a:ext cx="309803" cy="30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Connettore 2 21"/>
          <p:cNvCxnSpPr>
            <a:endCxn id="31" idx="1"/>
          </p:cNvCxnSpPr>
          <p:nvPr/>
        </p:nvCxnSpPr>
        <p:spPr>
          <a:xfrm>
            <a:off x="5611644" y="4293096"/>
            <a:ext cx="760556" cy="9873"/>
          </a:xfrm>
          <a:prstGeom prst="straightConnector1">
            <a:avLst/>
          </a:prstGeom>
          <a:ln w="38100">
            <a:solidFill>
              <a:srgbClr val="A29E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6948264" y="4005065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+</a:t>
            </a:r>
            <a:endParaRPr lang="it-IT" sz="2800" b="1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3070976" y="414908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66FF66"/>
                </a:solidFill>
              </a:rPr>
              <a:t>NH</a:t>
            </a:r>
            <a:r>
              <a:rPr lang="it-IT" sz="1400" b="1" baseline="-25000" dirty="0" smtClean="0">
                <a:solidFill>
                  <a:srgbClr val="66FF66"/>
                </a:solidFill>
              </a:rPr>
              <a:t>2</a:t>
            </a:r>
            <a:endParaRPr lang="it-IT" sz="1400" b="1" dirty="0">
              <a:solidFill>
                <a:srgbClr val="66FF66"/>
              </a:solidFill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236296" y="4149080"/>
            <a:ext cx="495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FFFF00"/>
                </a:solidFill>
              </a:rPr>
              <a:t>NH</a:t>
            </a:r>
            <a:r>
              <a:rPr lang="it-IT" sz="1400" b="1" baseline="-25000" dirty="0" smtClean="0">
                <a:solidFill>
                  <a:srgbClr val="FFFF00"/>
                </a:solidFill>
              </a:rPr>
              <a:t>2</a:t>
            </a:r>
            <a:endParaRPr lang="it-IT" sz="1400" b="1" dirty="0">
              <a:solidFill>
                <a:srgbClr val="FFFF00"/>
              </a:solidFill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6372200" y="414908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66FF66"/>
                </a:solidFill>
              </a:rPr>
              <a:t>NH</a:t>
            </a:r>
            <a:r>
              <a:rPr lang="it-IT" sz="1400" baseline="-25000" dirty="0" smtClean="0">
                <a:solidFill>
                  <a:srgbClr val="66FF66"/>
                </a:solidFill>
              </a:rPr>
              <a:t>2</a:t>
            </a:r>
            <a:endParaRPr lang="it-IT" sz="1400" dirty="0">
              <a:solidFill>
                <a:srgbClr val="66FF66"/>
              </a:solidFill>
            </a:endParaRPr>
          </a:p>
        </p:txBody>
      </p:sp>
      <p:cxnSp>
        <p:nvCxnSpPr>
          <p:cNvPr id="34" name="Connettore 2 33"/>
          <p:cNvCxnSpPr/>
          <p:nvPr/>
        </p:nvCxnSpPr>
        <p:spPr>
          <a:xfrm>
            <a:off x="4355976" y="4869160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ttangolo 35"/>
          <p:cNvSpPr/>
          <p:nvPr/>
        </p:nvSpPr>
        <p:spPr>
          <a:xfrm>
            <a:off x="3059832" y="6309320"/>
            <a:ext cx="2509136" cy="288031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rgbClr val="66FF66"/>
              </a:solidFill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6444208" y="6309320"/>
            <a:ext cx="546061" cy="288031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rgbClr val="66FF66"/>
              </a:solidFill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7311733" y="6309320"/>
            <a:ext cx="1508739" cy="288032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rgbClr val="66FF66"/>
              </a:solidFill>
            </a:endParaRPr>
          </a:p>
        </p:txBody>
      </p:sp>
      <p:sp>
        <p:nvSpPr>
          <p:cNvPr id="42" name="CasellaDiTesto 41"/>
          <p:cNvSpPr txBox="1"/>
          <p:nvPr/>
        </p:nvSpPr>
        <p:spPr>
          <a:xfrm>
            <a:off x="3059832" y="6309319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66FF66"/>
                </a:solidFill>
              </a:rPr>
              <a:t>NH</a:t>
            </a:r>
            <a:r>
              <a:rPr lang="it-IT" sz="1400" b="1" baseline="-25000" dirty="0" smtClean="0">
                <a:solidFill>
                  <a:srgbClr val="66FF66"/>
                </a:solidFill>
              </a:rPr>
              <a:t>2</a:t>
            </a:r>
            <a:endParaRPr lang="it-IT" sz="1400" b="1" dirty="0">
              <a:solidFill>
                <a:srgbClr val="66FF66"/>
              </a:solidFill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7236296" y="6309319"/>
            <a:ext cx="495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FFFF00"/>
                </a:solidFill>
              </a:rPr>
              <a:t>NH</a:t>
            </a:r>
            <a:r>
              <a:rPr lang="it-IT" sz="1400" b="1" baseline="-25000" dirty="0" smtClean="0">
                <a:solidFill>
                  <a:srgbClr val="FFFF00"/>
                </a:solidFill>
              </a:rPr>
              <a:t>2</a:t>
            </a:r>
            <a:endParaRPr lang="it-IT" sz="1400" b="1" dirty="0">
              <a:solidFill>
                <a:srgbClr val="FFFF00"/>
              </a:solidFill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6372200" y="6309319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66FF66"/>
                </a:solidFill>
              </a:rPr>
              <a:t>NH</a:t>
            </a:r>
            <a:r>
              <a:rPr lang="it-IT" sz="1400" baseline="-25000" dirty="0" smtClean="0">
                <a:solidFill>
                  <a:srgbClr val="66FF66"/>
                </a:solidFill>
              </a:rPr>
              <a:t>2</a:t>
            </a:r>
            <a:endParaRPr lang="it-IT" sz="1400" dirty="0">
              <a:solidFill>
                <a:srgbClr val="66FF66"/>
              </a:solidFill>
            </a:endParaRPr>
          </a:p>
        </p:txBody>
      </p:sp>
      <p:grpSp>
        <p:nvGrpSpPr>
          <p:cNvPr id="58" name="Gruppo 57"/>
          <p:cNvGrpSpPr/>
          <p:nvPr/>
        </p:nvGrpSpPr>
        <p:grpSpPr>
          <a:xfrm>
            <a:off x="3044066" y="5834674"/>
            <a:ext cx="360040" cy="648072"/>
            <a:chOff x="8388424" y="2481558"/>
            <a:chExt cx="504056" cy="819192"/>
          </a:xfrm>
        </p:grpSpPr>
        <p:cxnSp>
          <p:nvCxnSpPr>
            <p:cNvPr id="46" name="Connettore 1 45"/>
            <p:cNvCxnSpPr/>
            <p:nvPr/>
          </p:nvCxnSpPr>
          <p:spPr>
            <a:xfrm>
              <a:off x="8388424" y="2481558"/>
              <a:ext cx="0" cy="8191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sp>
          <p:nvSpPr>
            <p:cNvPr id="47" name="Triangolo isoscele 46"/>
            <p:cNvSpPr/>
            <p:nvPr/>
          </p:nvSpPr>
          <p:spPr>
            <a:xfrm rot="5400000">
              <a:off x="8486853" y="2394467"/>
              <a:ext cx="307197" cy="504056"/>
            </a:xfrm>
            <a:prstGeom prst="triangle">
              <a:avLst/>
            </a:prstGeom>
            <a:solidFill>
              <a:srgbClr val="99FF66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66FF66"/>
                </a:solidFill>
              </a:endParaRPr>
            </a:p>
          </p:txBody>
        </p:sp>
      </p:grpSp>
      <p:grpSp>
        <p:nvGrpSpPr>
          <p:cNvPr id="57" name="Gruppo 56"/>
          <p:cNvGrpSpPr/>
          <p:nvPr/>
        </p:nvGrpSpPr>
        <p:grpSpPr>
          <a:xfrm>
            <a:off x="7303682" y="5805264"/>
            <a:ext cx="360040" cy="747184"/>
            <a:chOff x="5004048" y="1745712"/>
            <a:chExt cx="504056" cy="819192"/>
          </a:xfrm>
        </p:grpSpPr>
        <p:cxnSp>
          <p:nvCxnSpPr>
            <p:cNvPr id="48" name="Connettore 1 47"/>
            <p:cNvCxnSpPr/>
            <p:nvPr/>
          </p:nvCxnSpPr>
          <p:spPr>
            <a:xfrm>
              <a:off x="5004048" y="1745712"/>
              <a:ext cx="0" cy="819192"/>
            </a:xfrm>
            <a:prstGeom prst="lin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sp>
          <p:nvSpPr>
            <p:cNvPr id="49" name="Triangolo isoscele 48"/>
            <p:cNvSpPr/>
            <p:nvPr/>
          </p:nvSpPr>
          <p:spPr>
            <a:xfrm rot="5400000">
              <a:off x="5102477" y="1674387"/>
              <a:ext cx="307197" cy="504056"/>
            </a:xfrm>
            <a:prstGeom prst="triangl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66FF66"/>
                </a:solidFill>
              </a:endParaRPr>
            </a:p>
          </p:txBody>
        </p:sp>
      </p:grpSp>
      <p:cxnSp>
        <p:nvCxnSpPr>
          <p:cNvPr id="55" name="Connettore 2 54"/>
          <p:cNvCxnSpPr/>
          <p:nvPr/>
        </p:nvCxnSpPr>
        <p:spPr>
          <a:xfrm>
            <a:off x="7164288" y="4797152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9" name="Gruppo 58"/>
          <p:cNvGrpSpPr/>
          <p:nvPr/>
        </p:nvGrpSpPr>
        <p:grpSpPr>
          <a:xfrm>
            <a:off x="6439586" y="5861506"/>
            <a:ext cx="360040" cy="648072"/>
            <a:chOff x="8388424" y="2481558"/>
            <a:chExt cx="504056" cy="819192"/>
          </a:xfrm>
        </p:grpSpPr>
        <p:cxnSp>
          <p:nvCxnSpPr>
            <p:cNvPr id="60" name="Connettore 1 59"/>
            <p:cNvCxnSpPr/>
            <p:nvPr/>
          </p:nvCxnSpPr>
          <p:spPr>
            <a:xfrm>
              <a:off x="8388424" y="2481558"/>
              <a:ext cx="0" cy="8191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sp>
          <p:nvSpPr>
            <p:cNvPr id="61" name="Triangolo isoscele 60"/>
            <p:cNvSpPr/>
            <p:nvPr/>
          </p:nvSpPr>
          <p:spPr>
            <a:xfrm rot="5400000">
              <a:off x="8486853" y="2394467"/>
              <a:ext cx="307197" cy="504056"/>
            </a:xfrm>
            <a:prstGeom prst="triangle">
              <a:avLst/>
            </a:prstGeom>
            <a:solidFill>
              <a:srgbClr val="99FF66"/>
            </a:solidFill>
            <a:ln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66FF66"/>
                </a:solidFill>
              </a:endParaRPr>
            </a:p>
          </p:txBody>
        </p:sp>
      </p:grpSp>
      <p:sp>
        <p:nvSpPr>
          <p:cNvPr id="63" name="CasellaDiTesto 62"/>
          <p:cNvSpPr txBox="1"/>
          <p:nvPr/>
        </p:nvSpPr>
        <p:spPr>
          <a:xfrm>
            <a:off x="5292080" y="35010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>
                <a:solidFill>
                  <a:srgbClr val="9A9600"/>
                </a:solidFill>
              </a:rPr>
              <a:t>Processing</a:t>
            </a:r>
            <a:endParaRPr lang="it-IT" b="1" i="1" dirty="0">
              <a:solidFill>
                <a:srgbClr val="9A9600"/>
              </a:solidFill>
            </a:endParaRPr>
          </a:p>
        </p:txBody>
      </p:sp>
      <p:grpSp>
        <p:nvGrpSpPr>
          <p:cNvPr id="72" name="Gruppo 71"/>
          <p:cNvGrpSpPr/>
          <p:nvPr/>
        </p:nvGrpSpPr>
        <p:grpSpPr>
          <a:xfrm>
            <a:off x="4860032" y="4963756"/>
            <a:ext cx="2016224" cy="482049"/>
            <a:chOff x="4932040" y="4963756"/>
            <a:chExt cx="2016224" cy="482049"/>
          </a:xfrm>
        </p:grpSpPr>
        <p:sp>
          <p:nvSpPr>
            <p:cNvPr id="65" name="CasellaDiTesto 64"/>
            <p:cNvSpPr txBox="1"/>
            <p:nvPr/>
          </p:nvSpPr>
          <p:spPr>
            <a:xfrm>
              <a:off x="4932040" y="5138028"/>
              <a:ext cx="2016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i="1" dirty="0" smtClean="0"/>
                <a:t>Marcatura chimica</a:t>
              </a:r>
              <a:endParaRPr lang="it-IT" sz="1400" i="1" dirty="0"/>
            </a:p>
          </p:txBody>
        </p:sp>
        <p:grpSp>
          <p:nvGrpSpPr>
            <p:cNvPr id="66" name="Gruppo 65"/>
            <p:cNvGrpSpPr/>
            <p:nvPr/>
          </p:nvGrpSpPr>
          <p:grpSpPr>
            <a:xfrm>
              <a:off x="5220072" y="4963756"/>
              <a:ext cx="216024" cy="360040"/>
              <a:chOff x="8388424" y="2481558"/>
              <a:chExt cx="504056" cy="819192"/>
            </a:xfrm>
          </p:grpSpPr>
          <p:cxnSp>
            <p:nvCxnSpPr>
              <p:cNvPr id="67" name="Connettore 1 66"/>
              <p:cNvCxnSpPr/>
              <p:nvPr/>
            </p:nvCxnSpPr>
            <p:spPr>
              <a:xfrm>
                <a:off x="8388424" y="2481558"/>
                <a:ext cx="0" cy="81919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sp>
            <p:nvSpPr>
              <p:cNvPr id="68" name="Triangolo isoscele 67"/>
              <p:cNvSpPr/>
              <p:nvPr/>
            </p:nvSpPr>
            <p:spPr>
              <a:xfrm rot="5400000">
                <a:off x="8486853" y="2394467"/>
                <a:ext cx="307197" cy="504056"/>
              </a:xfrm>
              <a:prstGeom prst="triangle">
                <a:avLst/>
              </a:prstGeom>
              <a:solidFill>
                <a:srgbClr val="99FF66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rgbClr val="66FF66"/>
                  </a:solidFill>
                </a:endParaRPr>
              </a:p>
            </p:txBody>
          </p:sp>
        </p:grpSp>
        <p:grpSp>
          <p:nvGrpSpPr>
            <p:cNvPr id="69" name="Gruppo 68"/>
            <p:cNvGrpSpPr/>
            <p:nvPr/>
          </p:nvGrpSpPr>
          <p:grpSpPr>
            <a:xfrm>
              <a:off x="6644466" y="4981644"/>
              <a:ext cx="216024" cy="360040"/>
              <a:chOff x="8388424" y="2481558"/>
              <a:chExt cx="504056" cy="819192"/>
            </a:xfrm>
          </p:grpSpPr>
          <p:cxnSp>
            <p:nvCxnSpPr>
              <p:cNvPr id="70" name="Connettore 1 69"/>
              <p:cNvCxnSpPr/>
              <p:nvPr/>
            </p:nvCxnSpPr>
            <p:spPr>
              <a:xfrm>
                <a:off x="8388424" y="2481558"/>
                <a:ext cx="0" cy="81919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cxnSp>
          <p:sp>
            <p:nvSpPr>
              <p:cNvPr id="71" name="Triangolo isoscele 70"/>
              <p:cNvSpPr/>
              <p:nvPr/>
            </p:nvSpPr>
            <p:spPr>
              <a:xfrm rot="5400000">
                <a:off x="8486853" y="2394467"/>
                <a:ext cx="307197" cy="504056"/>
              </a:xfrm>
              <a:prstGeom prst="triangle">
                <a:avLst/>
              </a:prstGeom>
              <a:solidFill>
                <a:srgbClr val="99FF66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rgbClr val="66FF66"/>
                  </a:solidFill>
                </a:endParaRPr>
              </a:p>
            </p:txBody>
          </p:sp>
        </p:grpSp>
      </p:grpSp>
      <p:grpSp>
        <p:nvGrpSpPr>
          <p:cNvPr id="77" name="Gruppo 76"/>
          <p:cNvGrpSpPr/>
          <p:nvPr/>
        </p:nvGrpSpPr>
        <p:grpSpPr>
          <a:xfrm>
            <a:off x="5076056" y="1916832"/>
            <a:ext cx="1944216" cy="1338828"/>
            <a:chOff x="5580112" y="908720"/>
            <a:chExt cx="1944216" cy="1338828"/>
          </a:xfrm>
        </p:grpSpPr>
        <p:sp>
          <p:nvSpPr>
            <p:cNvPr id="74" name="Rettangolo arrotondato 73"/>
            <p:cNvSpPr/>
            <p:nvPr/>
          </p:nvSpPr>
          <p:spPr>
            <a:xfrm>
              <a:off x="5724128" y="980728"/>
              <a:ext cx="1728192" cy="1224136"/>
            </a:xfrm>
            <a:prstGeom prst="roundRect">
              <a:avLst/>
            </a:prstGeom>
            <a:solidFill>
              <a:srgbClr val="666699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" name="CasellaDiTesto 63"/>
            <p:cNvSpPr txBox="1"/>
            <p:nvPr/>
          </p:nvSpPr>
          <p:spPr>
            <a:xfrm>
              <a:off x="5580112" y="908720"/>
              <a:ext cx="194421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t-IT" b="1" i="1" dirty="0" smtClean="0">
                  <a:solidFill>
                    <a:schemeClr val="bg1">
                      <a:lumMod val="95000"/>
                    </a:schemeClr>
                  </a:solidFill>
                </a:rPr>
                <a:t>TERMINOMA</a:t>
              </a:r>
            </a:p>
            <a:p>
              <a:pPr algn="ctr">
                <a:lnSpc>
                  <a:spcPct val="150000"/>
                </a:lnSpc>
              </a:pPr>
              <a:endParaRPr lang="it-IT" b="1" i="1" dirty="0" smtClean="0">
                <a:solidFill>
                  <a:schemeClr val="bg1">
                    <a:lumMod val="9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it-IT" sz="1600" i="1" dirty="0" smtClean="0">
                  <a:solidFill>
                    <a:schemeClr val="bg1">
                      <a:lumMod val="95000"/>
                    </a:schemeClr>
                  </a:solidFill>
                </a:rPr>
                <a:t>Neo </a:t>
              </a:r>
              <a:r>
                <a:rPr lang="it-IT" sz="1600" i="1" dirty="0" err="1" smtClean="0">
                  <a:solidFill>
                    <a:schemeClr val="bg1">
                      <a:lumMod val="95000"/>
                    </a:schemeClr>
                  </a:solidFill>
                </a:rPr>
                <a:t>N-termini</a:t>
              </a:r>
              <a:endParaRPr lang="it-IT" sz="1600" i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75" name="Connettore 2 74"/>
            <p:cNvCxnSpPr/>
            <p:nvPr/>
          </p:nvCxnSpPr>
          <p:spPr>
            <a:xfrm>
              <a:off x="6588224" y="1405954"/>
              <a:ext cx="0" cy="36004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tangolo 34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6600CC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04" name="Rectangle 4"/>
          <p:cNvSpPr>
            <a:spLocks noChangeArrowheads="1"/>
          </p:cNvSpPr>
          <p:nvPr/>
        </p:nvSpPr>
        <p:spPr bwMode="auto">
          <a:xfrm>
            <a:off x="107504" y="12649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9900FF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9933FF"/>
                </a:solidFill>
              </a:rPr>
              <a:t>• </a:t>
            </a:r>
            <a:r>
              <a:rPr lang="en-US" sz="2400" b="1" dirty="0" smtClean="0">
                <a:solidFill>
                  <a:srgbClr val="9933FF"/>
                </a:solidFill>
              </a:rPr>
              <a:t> </a:t>
            </a:r>
            <a:r>
              <a:rPr lang="en-US" sz="2400" b="1" dirty="0" err="1" smtClean="0">
                <a:solidFill>
                  <a:srgbClr val="6600CC"/>
                </a:solidFill>
                <a:latin typeface="Calibri" pitchFamily="34" charset="0"/>
              </a:rPr>
              <a:t>Modifiche</a:t>
            </a:r>
            <a:r>
              <a:rPr lang="en-US" sz="2400" b="1" dirty="0" smtClean="0">
                <a:solidFill>
                  <a:srgbClr val="6600CC"/>
                </a:solidFill>
                <a:latin typeface="Calibri" pitchFamily="34" charset="0"/>
              </a:rPr>
              <a:t> post-</a:t>
            </a:r>
            <a:r>
              <a:rPr lang="en-US" sz="2400" b="1" dirty="0" err="1" smtClean="0">
                <a:solidFill>
                  <a:srgbClr val="6600CC"/>
                </a:solidFill>
                <a:latin typeface="Calibri" pitchFamily="34" charset="0"/>
              </a:rPr>
              <a:t>traduzionali</a:t>
            </a:r>
            <a:endParaRPr lang="en-US" sz="2400" b="1" dirty="0">
              <a:solidFill>
                <a:srgbClr val="6600CC"/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5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156454"/>
            <a:ext cx="2808312" cy="2080858"/>
          </a:xfrm>
          <a:prstGeom prst="rect">
            <a:avLst/>
          </a:prstGeom>
          <a:ln>
            <a:solidFill>
              <a:srgbClr val="5D2785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60" name="Gruppo 159"/>
          <p:cNvGrpSpPr/>
          <p:nvPr/>
        </p:nvGrpSpPr>
        <p:grpSpPr>
          <a:xfrm>
            <a:off x="4860032" y="260648"/>
            <a:ext cx="3888432" cy="2592288"/>
            <a:chOff x="4427984" y="1988840"/>
            <a:chExt cx="3888432" cy="2592288"/>
          </a:xfrm>
        </p:grpSpPr>
        <p:sp>
          <p:nvSpPr>
            <p:cNvPr id="161" name="Angolo ripiegato 160"/>
            <p:cNvSpPr/>
            <p:nvPr/>
          </p:nvSpPr>
          <p:spPr>
            <a:xfrm>
              <a:off x="4427984" y="1988840"/>
              <a:ext cx="3672408" cy="2592288"/>
            </a:xfrm>
            <a:prstGeom prst="foldedCorner">
              <a:avLst>
                <a:gd name="adj" fmla="val 12982"/>
              </a:avLst>
            </a:prstGeom>
            <a:solidFill>
              <a:schemeClr val="bg2"/>
            </a:solidFill>
            <a:ln w="6350"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2" name="CasellaDiTesto 161"/>
            <p:cNvSpPr txBox="1"/>
            <p:nvPr/>
          </p:nvSpPr>
          <p:spPr>
            <a:xfrm>
              <a:off x="4499992" y="1988840"/>
              <a:ext cx="3816424" cy="2516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it-IT" sz="1600" b="1" dirty="0" smtClean="0">
                  <a:solidFill>
                    <a:srgbClr val="6600CC"/>
                  </a:solidFill>
                </a:rPr>
                <a:t>Modifica	   		   </a:t>
              </a:r>
              <a:r>
                <a:rPr lang="it-IT" sz="1600" b="1" dirty="0" smtClean="0">
                  <a:solidFill>
                    <a:srgbClr val="6600CC"/>
                  </a:solidFill>
                  <a:latin typeface="Symbol" pitchFamily="18" charset="2"/>
                </a:rPr>
                <a:t>D</a:t>
              </a:r>
              <a:r>
                <a:rPr lang="it-IT" sz="1600" b="1" dirty="0" smtClean="0">
                  <a:solidFill>
                    <a:srgbClr val="6600CC"/>
                  </a:solidFill>
                </a:rPr>
                <a:t>m </a:t>
              </a:r>
            </a:p>
            <a:p>
              <a:pPr>
                <a:lnSpc>
                  <a:spcPct val="110000"/>
                </a:lnSpc>
              </a:pPr>
              <a:endParaRPr lang="it-IT" sz="500" dirty="0" smtClean="0">
                <a:solidFill>
                  <a:srgbClr val="6600CC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it-IT" sz="1400" b="1" i="1" dirty="0" err="1" smtClean="0">
                  <a:solidFill>
                    <a:srgbClr val="0033CC"/>
                  </a:solidFill>
                </a:rPr>
                <a:t>Acilazione</a:t>
              </a:r>
              <a:r>
                <a:rPr lang="it-IT" sz="1400" dirty="0" smtClean="0">
                  <a:solidFill>
                    <a:srgbClr val="6600CC"/>
                  </a:solidFill>
                </a:rPr>
                <a:t>     </a:t>
              </a:r>
            </a:p>
            <a:p>
              <a:pPr>
                <a:lnSpc>
                  <a:spcPct val="120000"/>
                </a:lnSpc>
              </a:pPr>
              <a:r>
                <a:rPr lang="it-IT" sz="1400" i="1" dirty="0" smtClean="0">
                  <a:solidFill>
                    <a:srgbClr val="6600CC"/>
                  </a:solidFill>
                </a:rPr>
                <a:t>	</a:t>
              </a:r>
              <a:r>
                <a:rPr lang="it-IT" sz="1400" b="1" i="1" dirty="0" err="1" smtClean="0">
                  <a:solidFill>
                    <a:srgbClr val="0070C0"/>
                  </a:solidFill>
                </a:rPr>
                <a:t>Farnesilazione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 	</a:t>
              </a:r>
              <a:r>
                <a:rPr lang="it-IT" sz="1400" b="1" dirty="0" smtClean="0">
                  <a:solidFill>
                    <a:schemeClr val="accent1">
                      <a:lumMod val="75000"/>
                    </a:schemeClr>
                  </a:solidFill>
                </a:rPr>
                <a:t>+ 204 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  </a:t>
              </a:r>
            </a:p>
            <a:p>
              <a:pPr>
                <a:lnSpc>
                  <a:spcPct val="120000"/>
                </a:lnSpc>
              </a:pPr>
              <a:r>
                <a:rPr lang="it-IT" sz="1400" b="1" i="1" dirty="0" smtClean="0">
                  <a:solidFill>
                    <a:srgbClr val="6600CC"/>
                  </a:solidFill>
                </a:rPr>
                <a:t>	</a:t>
              </a:r>
              <a:r>
                <a:rPr lang="it-IT" sz="1400" b="1" i="1" dirty="0" err="1" smtClean="0">
                  <a:solidFill>
                    <a:srgbClr val="00B0F0"/>
                  </a:solidFill>
                </a:rPr>
                <a:t>Miristoilazione</a:t>
              </a:r>
              <a:r>
                <a:rPr lang="it-IT" sz="1400" b="1" dirty="0" smtClean="0">
                  <a:solidFill>
                    <a:srgbClr val="00B0F0"/>
                  </a:solidFill>
                </a:rPr>
                <a:t> 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	</a:t>
              </a:r>
              <a:r>
                <a:rPr lang="it-IT" sz="1400" b="1" dirty="0" smtClean="0">
                  <a:solidFill>
                    <a:srgbClr val="00B0F0"/>
                  </a:solidFill>
                </a:rPr>
                <a:t>+ 210   </a:t>
              </a:r>
            </a:p>
            <a:p>
              <a:pPr>
                <a:lnSpc>
                  <a:spcPct val="120000"/>
                </a:lnSpc>
              </a:pPr>
              <a:r>
                <a:rPr lang="it-IT" sz="1400" b="1" i="1" dirty="0" smtClean="0">
                  <a:solidFill>
                    <a:srgbClr val="6600CC"/>
                  </a:solidFill>
                </a:rPr>
                <a:t>	</a:t>
              </a:r>
              <a:r>
                <a:rPr lang="it-IT" sz="1400" b="1" i="1" dirty="0" err="1" smtClean="0">
                  <a:solidFill>
                    <a:srgbClr val="336699"/>
                  </a:solidFill>
                </a:rPr>
                <a:t>Palmitoilazione</a:t>
              </a:r>
              <a:r>
                <a:rPr lang="it-IT" sz="1400" b="1" dirty="0" smtClean="0">
                  <a:solidFill>
                    <a:srgbClr val="336699"/>
                  </a:solidFill>
                </a:rPr>
                <a:t> 	+ 238 </a:t>
              </a:r>
              <a:r>
                <a:rPr lang="it-IT" sz="1400" dirty="0" smtClean="0">
                  <a:solidFill>
                    <a:srgbClr val="336699"/>
                  </a:solidFill>
                </a:rPr>
                <a:t>    </a:t>
              </a:r>
            </a:p>
            <a:p>
              <a:pPr>
                <a:lnSpc>
                  <a:spcPct val="120000"/>
                </a:lnSpc>
              </a:pPr>
              <a:r>
                <a:rPr lang="it-IT" sz="1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Metilazione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 		</a:t>
              </a:r>
              <a:r>
                <a:rPr lang="it-IT" sz="1400" b="1" dirty="0" smtClean="0">
                  <a:solidFill>
                    <a:schemeClr val="accent6">
                      <a:lumMod val="75000"/>
                    </a:schemeClr>
                  </a:solidFill>
                </a:rPr>
                <a:t>+   14 </a:t>
              </a:r>
            </a:p>
            <a:p>
              <a:pPr>
                <a:lnSpc>
                  <a:spcPct val="120000"/>
                </a:lnSpc>
              </a:pPr>
              <a:r>
                <a:rPr lang="it-IT" sz="1400" b="1" i="1" dirty="0" smtClean="0">
                  <a:solidFill>
                    <a:srgbClr val="6600CC"/>
                  </a:solidFill>
                </a:rPr>
                <a:t>Fosforilazione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 		+   80 </a:t>
              </a:r>
            </a:p>
            <a:p>
              <a:pPr>
                <a:lnSpc>
                  <a:spcPct val="120000"/>
                </a:lnSpc>
              </a:pPr>
              <a:r>
                <a:rPr lang="it-IT" sz="1400" b="1" i="1" dirty="0" smtClean="0">
                  <a:solidFill>
                    <a:srgbClr val="FF0000"/>
                  </a:solidFill>
                </a:rPr>
                <a:t>Acetilazione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 		</a:t>
              </a:r>
              <a:r>
                <a:rPr lang="it-IT" sz="1400" b="1" dirty="0" smtClean="0">
                  <a:solidFill>
                    <a:srgbClr val="FF0000"/>
                  </a:solidFill>
                </a:rPr>
                <a:t>+   42 </a:t>
              </a:r>
            </a:p>
            <a:p>
              <a:pPr>
                <a:lnSpc>
                  <a:spcPct val="120000"/>
                </a:lnSpc>
              </a:pPr>
              <a:r>
                <a:rPr lang="it-IT" sz="1400" b="1" i="1" dirty="0" smtClean="0">
                  <a:solidFill>
                    <a:srgbClr val="00B050"/>
                  </a:solidFill>
                </a:rPr>
                <a:t>Nitrazione</a:t>
              </a:r>
              <a:r>
                <a:rPr lang="it-IT" sz="1400" b="1" dirty="0" smtClean="0">
                  <a:solidFill>
                    <a:srgbClr val="6600CC"/>
                  </a:solidFill>
                </a:rPr>
                <a:t>   		                       </a:t>
              </a:r>
              <a:r>
                <a:rPr lang="it-IT" sz="1400" b="1" dirty="0" smtClean="0">
                  <a:solidFill>
                    <a:srgbClr val="00B050"/>
                  </a:solidFill>
                </a:rPr>
                <a:t>+   45</a:t>
              </a:r>
              <a:endParaRPr lang="it-IT" sz="1400" b="1" dirty="0">
                <a:solidFill>
                  <a:srgbClr val="00B050"/>
                </a:solidFill>
              </a:endParaRPr>
            </a:p>
          </p:txBody>
        </p:sp>
        <p:cxnSp>
          <p:nvCxnSpPr>
            <p:cNvPr id="163" name="Connettore 1 162"/>
            <p:cNvCxnSpPr/>
            <p:nvPr/>
          </p:nvCxnSpPr>
          <p:spPr>
            <a:xfrm flipV="1">
              <a:off x="4427984" y="2348880"/>
              <a:ext cx="3672408" cy="3768"/>
            </a:xfrm>
            <a:prstGeom prst="line">
              <a:avLst/>
            </a:prstGeom>
            <a:ln>
              <a:solidFill>
                <a:srgbClr val="66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ttore 1 163"/>
            <p:cNvCxnSpPr/>
            <p:nvPr/>
          </p:nvCxnSpPr>
          <p:spPr>
            <a:xfrm flipV="1">
              <a:off x="7092280" y="1988840"/>
              <a:ext cx="8384" cy="2580136"/>
            </a:xfrm>
            <a:prstGeom prst="line">
              <a:avLst/>
            </a:prstGeom>
            <a:ln>
              <a:solidFill>
                <a:srgbClr val="66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uppo 183"/>
          <p:cNvGrpSpPr/>
          <p:nvPr/>
        </p:nvGrpSpPr>
        <p:grpSpPr>
          <a:xfrm>
            <a:off x="4883274" y="2988935"/>
            <a:ext cx="3664024" cy="2078707"/>
            <a:chOff x="4883274" y="2988935"/>
            <a:chExt cx="3664024" cy="2078707"/>
          </a:xfrm>
        </p:grpSpPr>
        <p:grpSp>
          <p:nvGrpSpPr>
            <p:cNvPr id="56" name="Gruppo 194"/>
            <p:cNvGrpSpPr/>
            <p:nvPr/>
          </p:nvGrpSpPr>
          <p:grpSpPr>
            <a:xfrm>
              <a:off x="4883274" y="3839681"/>
              <a:ext cx="279648" cy="1016496"/>
              <a:chOff x="2996208" y="4350246"/>
              <a:chExt cx="279648" cy="1016496"/>
            </a:xfrm>
          </p:grpSpPr>
          <p:cxnSp>
            <p:nvCxnSpPr>
              <p:cNvPr id="59" name="Connettore 1 58"/>
              <p:cNvCxnSpPr/>
              <p:nvPr/>
            </p:nvCxnSpPr>
            <p:spPr>
              <a:xfrm flipV="1">
                <a:off x="2996208" y="4350246"/>
                <a:ext cx="0" cy="101649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ttore 1 60"/>
              <p:cNvCxnSpPr/>
              <p:nvPr/>
            </p:nvCxnSpPr>
            <p:spPr>
              <a:xfrm flipV="1">
                <a:off x="3275856" y="4494262"/>
                <a:ext cx="0" cy="872480"/>
              </a:xfrm>
              <a:prstGeom prst="line">
                <a:avLst/>
              </a:prstGeom>
              <a:ln w="38100">
                <a:solidFill>
                  <a:srgbClr val="0027A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uppo 88"/>
            <p:cNvGrpSpPr/>
            <p:nvPr/>
          </p:nvGrpSpPr>
          <p:grpSpPr>
            <a:xfrm>
              <a:off x="4951822" y="3483466"/>
              <a:ext cx="1291220" cy="144016"/>
              <a:chOff x="1046070" y="4223550"/>
              <a:chExt cx="1291220" cy="144016"/>
            </a:xfrm>
          </p:grpSpPr>
          <p:sp>
            <p:nvSpPr>
              <p:cNvPr id="70" name="Ovale 69"/>
              <p:cNvSpPr/>
              <p:nvPr/>
            </p:nvSpPr>
            <p:spPr>
              <a:xfrm rot="21480383">
                <a:off x="1046070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1" name="Ovale 70"/>
              <p:cNvSpPr/>
              <p:nvPr/>
            </p:nvSpPr>
            <p:spPr>
              <a:xfrm rot="21480383">
                <a:off x="1198470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2" name="Ovale 71"/>
              <p:cNvSpPr/>
              <p:nvPr/>
            </p:nvSpPr>
            <p:spPr>
              <a:xfrm rot="21480383">
                <a:off x="1334102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3" name="Ovale 72"/>
              <p:cNvSpPr/>
              <p:nvPr/>
            </p:nvSpPr>
            <p:spPr>
              <a:xfrm rot="21480383">
                <a:off x="1473194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4" name="Ovale 73"/>
              <p:cNvSpPr/>
              <p:nvPr/>
            </p:nvSpPr>
            <p:spPr>
              <a:xfrm rot="21480383">
                <a:off x="1625594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5" name="Ovale 74"/>
              <p:cNvSpPr/>
              <p:nvPr/>
            </p:nvSpPr>
            <p:spPr>
              <a:xfrm rot="21480383">
                <a:off x="1761226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6" name="Ovale 75"/>
              <p:cNvSpPr/>
              <p:nvPr/>
            </p:nvSpPr>
            <p:spPr>
              <a:xfrm rot="21480383">
                <a:off x="1905242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7" name="Ovale 76"/>
              <p:cNvSpPr/>
              <p:nvPr/>
            </p:nvSpPr>
            <p:spPr>
              <a:xfrm rot="21480383">
                <a:off x="2057642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8" name="Ovale 77"/>
              <p:cNvSpPr/>
              <p:nvPr/>
            </p:nvSpPr>
            <p:spPr>
              <a:xfrm rot="21480383">
                <a:off x="2193274" y="4223550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102" name="Gruppo 101"/>
            <p:cNvGrpSpPr/>
            <p:nvPr/>
          </p:nvGrpSpPr>
          <p:grpSpPr>
            <a:xfrm>
              <a:off x="7024464" y="3772426"/>
              <a:ext cx="982588" cy="1089084"/>
              <a:chOff x="1124000" y="3428420"/>
              <a:chExt cx="982588" cy="1089084"/>
            </a:xfrm>
          </p:grpSpPr>
          <p:grpSp>
            <p:nvGrpSpPr>
              <p:cNvPr id="93" name="Gruppo 194"/>
              <p:cNvGrpSpPr/>
              <p:nvPr/>
            </p:nvGrpSpPr>
            <p:grpSpPr>
              <a:xfrm>
                <a:off x="1124000" y="3501008"/>
                <a:ext cx="982588" cy="1016496"/>
                <a:chOff x="2996208" y="4350246"/>
                <a:chExt cx="982588" cy="1016496"/>
              </a:xfrm>
            </p:grpSpPr>
            <p:cxnSp>
              <p:nvCxnSpPr>
                <p:cNvPr id="95" name="Connettore 1 94"/>
                <p:cNvCxnSpPr/>
                <p:nvPr/>
              </p:nvCxnSpPr>
              <p:spPr>
                <a:xfrm flipV="1">
                  <a:off x="2996208" y="4350246"/>
                  <a:ext cx="0" cy="10164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Connettore 1 95"/>
                <p:cNvCxnSpPr/>
                <p:nvPr/>
              </p:nvCxnSpPr>
              <p:spPr>
                <a:xfrm flipV="1">
                  <a:off x="3978796" y="4494262"/>
                  <a:ext cx="0" cy="87248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9" name="Connettore 2 98"/>
              <p:cNvCxnSpPr/>
              <p:nvPr/>
            </p:nvCxnSpPr>
            <p:spPr>
              <a:xfrm>
                <a:off x="1455465" y="3702174"/>
                <a:ext cx="576064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CasellaDiTesto 100"/>
              <p:cNvSpPr txBox="1"/>
              <p:nvPr/>
            </p:nvSpPr>
            <p:spPr>
              <a:xfrm>
                <a:off x="1519089" y="3428420"/>
                <a:ext cx="576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smtClean="0">
                    <a:solidFill>
                      <a:srgbClr val="FF0000"/>
                    </a:solidFill>
                    <a:latin typeface="Symbol" pitchFamily="18" charset="2"/>
                  </a:rPr>
                  <a:t>D</a:t>
                </a:r>
                <a:r>
                  <a:rPr lang="it-IT" sz="1600" b="1" dirty="0" smtClean="0">
                    <a:solidFill>
                      <a:srgbClr val="FF0000"/>
                    </a:solidFill>
                  </a:rPr>
                  <a:t>m</a:t>
                </a:r>
                <a:endParaRPr lang="it-IT" sz="16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58" name="Gruppo 157"/>
            <p:cNvGrpSpPr/>
            <p:nvPr/>
          </p:nvGrpSpPr>
          <p:grpSpPr>
            <a:xfrm>
              <a:off x="7112062" y="2988935"/>
              <a:ext cx="1291220" cy="638547"/>
              <a:chOff x="6809172" y="126157"/>
              <a:chExt cx="1291220" cy="638547"/>
            </a:xfrm>
          </p:grpSpPr>
          <p:sp>
            <p:nvSpPr>
              <p:cNvPr id="88" name="CasellaDiTesto 87"/>
              <p:cNvSpPr txBox="1"/>
              <p:nvPr/>
            </p:nvSpPr>
            <p:spPr>
              <a:xfrm>
                <a:off x="7552903" y="126157"/>
                <a:ext cx="43204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it-IT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it-IT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</a:t>
                </a:r>
              </a:p>
              <a:p>
                <a:pPr>
                  <a:lnSpc>
                    <a:spcPct val="80000"/>
                  </a:lnSpc>
                </a:pPr>
                <a:r>
                  <a:rPr lang="it-IT" sz="12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/>
                  </a:rPr>
                  <a:t> </a:t>
                </a:r>
                <a:endParaRPr lang="it-IT" sz="1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57" name="Gruppo 156"/>
              <p:cNvGrpSpPr/>
              <p:nvPr/>
            </p:nvGrpSpPr>
            <p:grpSpPr>
              <a:xfrm>
                <a:off x="6809172" y="620688"/>
                <a:ext cx="1291220" cy="144016"/>
                <a:chOff x="6809172" y="620688"/>
                <a:chExt cx="1291220" cy="144016"/>
              </a:xfrm>
            </p:grpSpPr>
            <p:sp>
              <p:nvSpPr>
                <p:cNvPr id="79" name="Ovale 78"/>
                <p:cNvSpPr/>
                <p:nvPr/>
              </p:nvSpPr>
              <p:spPr>
                <a:xfrm rot="21480383">
                  <a:off x="6809172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0" name="Ovale 79"/>
                <p:cNvSpPr/>
                <p:nvPr/>
              </p:nvSpPr>
              <p:spPr>
                <a:xfrm rot="21480383">
                  <a:off x="6961572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1" name="Ovale 80"/>
                <p:cNvSpPr/>
                <p:nvPr/>
              </p:nvSpPr>
              <p:spPr>
                <a:xfrm rot="21480383">
                  <a:off x="7097204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2" name="Ovale 81"/>
                <p:cNvSpPr/>
                <p:nvPr/>
              </p:nvSpPr>
              <p:spPr>
                <a:xfrm rot="21480383">
                  <a:off x="7236296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3" name="Ovale 82"/>
                <p:cNvSpPr/>
                <p:nvPr/>
              </p:nvSpPr>
              <p:spPr>
                <a:xfrm rot="21480383">
                  <a:off x="7388696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4" name="Ovale 83"/>
                <p:cNvSpPr/>
                <p:nvPr/>
              </p:nvSpPr>
              <p:spPr>
                <a:xfrm rot="21480383">
                  <a:off x="7524328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5" name="Ovale 84"/>
                <p:cNvSpPr/>
                <p:nvPr/>
              </p:nvSpPr>
              <p:spPr>
                <a:xfrm rot="21480383">
                  <a:off x="7668344" y="62068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C00000"/>
                  </a:solidFill>
                </a:ln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6" name="Ovale 85"/>
                <p:cNvSpPr/>
                <p:nvPr/>
              </p:nvSpPr>
              <p:spPr>
                <a:xfrm rot="21480383">
                  <a:off x="7820744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87" name="Ovale 86"/>
                <p:cNvSpPr/>
                <p:nvPr/>
              </p:nvSpPr>
              <p:spPr>
                <a:xfrm rot="21480383">
                  <a:off x="7956376" y="620688"/>
                  <a:ext cx="144016" cy="144016"/>
                </a:xfrm>
                <a:prstGeom prst="ellipse">
                  <a:avLst/>
                </a:prstGeom>
                <a:solidFill>
                  <a:srgbClr val="0027A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</p:grpSp>
        </p:grpSp>
        <p:sp>
          <p:nvSpPr>
            <p:cNvPr id="167" name="CasellaDiTesto 166"/>
            <p:cNvSpPr txBox="1"/>
            <p:nvPr/>
          </p:nvSpPr>
          <p:spPr>
            <a:xfrm>
              <a:off x="6055593" y="4790643"/>
              <a:ext cx="4754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dirty="0" smtClean="0"/>
                <a:t>m/z</a:t>
              </a:r>
              <a:endParaRPr lang="it-IT" sz="1200" dirty="0"/>
            </a:p>
          </p:txBody>
        </p:sp>
        <p:cxnSp>
          <p:nvCxnSpPr>
            <p:cNvPr id="173" name="Connettore 1 172"/>
            <p:cNvCxnSpPr/>
            <p:nvPr/>
          </p:nvCxnSpPr>
          <p:spPr>
            <a:xfrm>
              <a:off x="7016080" y="4866476"/>
              <a:ext cx="15312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CasellaDiTesto 173"/>
            <p:cNvSpPr txBox="1"/>
            <p:nvPr/>
          </p:nvSpPr>
          <p:spPr>
            <a:xfrm>
              <a:off x="8071817" y="4790643"/>
              <a:ext cx="4754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dirty="0" smtClean="0"/>
                <a:t>m/z</a:t>
              </a:r>
              <a:endParaRPr lang="it-IT" sz="1200" dirty="0"/>
            </a:p>
          </p:txBody>
        </p:sp>
      </p:grpSp>
      <p:grpSp>
        <p:nvGrpSpPr>
          <p:cNvPr id="185" name="Gruppo 184"/>
          <p:cNvGrpSpPr/>
          <p:nvPr/>
        </p:nvGrpSpPr>
        <p:grpSpPr>
          <a:xfrm>
            <a:off x="4860032" y="4857318"/>
            <a:ext cx="4047306" cy="1740034"/>
            <a:chOff x="4860032" y="4857318"/>
            <a:chExt cx="4047306" cy="1740034"/>
          </a:xfrm>
        </p:grpSpPr>
        <p:grpSp>
          <p:nvGrpSpPr>
            <p:cNvPr id="182" name="Gruppo 181"/>
            <p:cNvGrpSpPr/>
            <p:nvPr/>
          </p:nvGrpSpPr>
          <p:grpSpPr>
            <a:xfrm>
              <a:off x="4860032" y="4857318"/>
              <a:ext cx="1887066" cy="1740034"/>
              <a:chOff x="4845174" y="1922532"/>
              <a:chExt cx="1887066" cy="1740034"/>
            </a:xfrm>
          </p:grpSpPr>
          <p:grpSp>
            <p:nvGrpSpPr>
              <p:cNvPr id="139" name="Gruppo 138"/>
              <p:cNvGrpSpPr/>
              <p:nvPr/>
            </p:nvGrpSpPr>
            <p:grpSpPr>
              <a:xfrm>
                <a:off x="4860032" y="2420888"/>
                <a:ext cx="1872208" cy="1241678"/>
                <a:chOff x="6732240" y="5211658"/>
                <a:chExt cx="1872208" cy="1241678"/>
              </a:xfrm>
            </p:grpSpPr>
            <p:grpSp>
              <p:nvGrpSpPr>
                <p:cNvPr id="140" name="Gruppo 199"/>
                <p:cNvGrpSpPr/>
                <p:nvPr/>
              </p:nvGrpSpPr>
              <p:grpSpPr>
                <a:xfrm>
                  <a:off x="6732240" y="5211658"/>
                  <a:ext cx="1872208" cy="1241678"/>
                  <a:chOff x="6228184" y="5211658"/>
                  <a:chExt cx="1872208" cy="1241678"/>
                </a:xfrm>
              </p:grpSpPr>
              <p:grpSp>
                <p:nvGrpSpPr>
                  <p:cNvPr id="145" name="Gruppo 196"/>
                  <p:cNvGrpSpPr/>
                  <p:nvPr/>
                </p:nvGrpSpPr>
                <p:grpSpPr>
                  <a:xfrm>
                    <a:off x="6228184" y="5211658"/>
                    <a:ext cx="1872208" cy="1241678"/>
                    <a:chOff x="6660232" y="4365104"/>
                    <a:chExt cx="1872208" cy="1241678"/>
                  </a:xfrm>
                </p:grpSpPr>
                <p:cxnSp>
                  <p:nvCxnSpPr>
                    <p:cNvPr id="148" name="Connettore 1 147"/>
                    <p:cNvCxnSpPr/>
                    <p:nvPr/>
                  </p:nvCxnSpPr>
                  <p:spPr>
                    <a:xfrm flipV="1">
                      <a:off x="6668616" y="4365104"/>
                      <a:ext cx="0" cy="1016496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Connettore 1 148"/>
                    <p:cNvCxnSpPr/>
                    <p:nvPr/>
                  </p:nvCxnSpPr>
                  <p:spPr>
                    <a:xfrm flipV="1">
                      <a:off x="7452320" y="4742686"/>
                      <a:ext cx="0" cy="638914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Connettore 1 149"/>
                    <p:cNvCxnSpPr/>
                    <p:nvPr/>
                  </p:nvCxnSpPr>
                  <p:spPr>
                    <a:xfrm flipV="1">
                      <a:off x="7918276" y="4526662"/>
                      <a:ext cx="0" cy="854938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Connettore 1 150"/>
                    <p:cNvCxnSpPr/>
                    <p:nvPr/>
                  </p:nvCxnSpPr>
                  <p:spPr>
                    <a:xfrm flipV="1">
                      <a:off x="8100392" y="4941168"/>
                      <a:ext cx="0" cy="440432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Connettore 1 151"/>
                    <p:cNvCxnSpPr/>
                    <p:nvPr/>
                  </p:nvCxnSpPr>
                  <p:spPr>
                    <a:xfrm flipV="1">
                      <a:off x="7740352" y="5085184"/>
                      <a:ext cx="0" cy="296416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Connettore 1 152"/>
                    <p:cNvCxnSpPr/>
                    <p:nvPr/>
                  </p:nvCxnSpPr>
                  <p:spPr>
                    <a:xfrm flipV="1">
                      <a:off x="7092280" y="5157192"/>
                      <a:ext cx="0" cy="224408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54" name="CasellaDiTesto 153"/>
                    <p:cNvSpPr txBox="1"/>
                    <p:nvPr/>
                  </p:nvSpPr>
                  <p:spPr>
                    <a:xfrm>
                      <a:off x="8056959" y="5329783"/>
                      <a:ext cx="475481" cy="2769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t-IT" sz="1200" dirty="0" smtClean="0"/>
                        <a:t>m/z</a:t>
                      </a:r>
                      <a:endParaRPr lang="it-IT" sz="1200" dirty="0"/>
                    </a:p>
                  </p:txBody>
                </p:sp>
                <p:cxnSp>
                  <p:nvCxnSpPr>
                    <p:cNvPr id="147" name="Connettore 1 146"/>
                    <p:cNvCxnSpPr/>
                    <p:nvPr/>
                  </p:nvCxnSpPr>
                  <p:spPr>
                    <a:xfrm>
                      <a:off x="6660232" y="5382741"/>
                      <a:ext cx="1728192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6" name="Connettore 1 145"/>
                  <p:cNvCxnSpPr/>
                  <p:nvPr/>
                </p:nvCxnSpPr>
                <p:spPr>
                  <a:xfrm flipV="1">
                    <a:off x="6372200" y="5859730"/>
                    <a:ext cx="0" cy="368424"/>
                  </a:xfrm>
                  <a:prstGeom prst="line">
                    <a:avLst/>
                  </a:prstGeom>
                  <a:ln w="381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1" name="Connettore 1 140"/>
                <p:cNvCxnSpPr/>
                <p:nvPr/>
              </p:nvCxnSpPr>
              <p:spPr>
                <a:xfrm flipV="1">
                  <a:off x="730830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Connettore 1 141"/>
                <p:cNvCxnSpPr/>
                <p:nvPr/>
              </p:nvCxnSpPr>
              <p:spPr>
                <a:xfrm flipV="1">
                  <a:off x="766834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Connettore 1 142"/>
                <p:cNvCxnSpPr/>
                <p:nvPr/>
              </p:nvCxnSpPr>
              <p:spPr>
                <a:xfrm flipV="1">
                  <a:off x="7020272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Connettore 1 143"/>
                <p:cNvCxnSpPr/>
                <p:nvPr/>
              </p:nvCxnSpPr>
              <p:spPr>
                <a:xfrm flipV="1">
                  <a:off x="8297366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6" name="CasellaDiTesto 165"/>
              <p:cNvSpPr txBox="1"/>
              <p:nvPr/>
            </p:nvSpPr>
            <p:spPr>
              <a:xfrm>
                <a:off x="4845174" y="2258963"/>
                <a:ext cx="8640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MS/</a:t>
                </a:r>
                <a:r>
                  <a:rPr lang="it-IT" sz="1200" dirty="0" err="1" smtClean="0"/>
                  <a:t>MS</a:t>
                </a:r>
                <a:endParaRPr lang="it-IT" sz="1200" dirty="0"/>
              </a:p>
            </p:txBody>
          </p:sp>
          <p:cxnSp>
            <p:nvCxnSpPr>
              <p:cNvPr id="172" name="Connettore 1 171"/>
              <p:cNvCxnSpPr/>
              <p:nvPr/>
            </p:nvCxnSpPr>
            <p:spPr>
              <a:xfrm>
                <a:off x="4860032" y="1922532"/>
                <a:ext cx="144016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1" name="Gruppo 180"/>
            <p:cNvGrpSpPr/>
            <p:nvPr/>
          </p:nvGrpSpPr>
          <p:grpSpPr>
            <a:xfrm>
              <a:off x="7035130" y="5226516"/>
              <a:ext cx="1872208" cy="1370836"/>
              <a:chOff x="7020272" y="2291730"/>
              <a:chExt cx="1872208" cy="1370836"/>
            </a:xfrm>
          </p:grpSpPr>
          <p:grpSp>
            <p:nvGrpSpPr>
              <p:cNvPr id="123" name="Gruppo 122"/>
              <p:cNvGrpSpPr/>
              <p:nvPr/>
            </p:nvGrpSpPr>
            <p:grpSpPr>
              <a:xfrm>
                <a:off x="7020272" y="2420888"/>
                <a:ext cx="1872208" cy="1241678"/>
                <a:chOff x="6732240" y="5211658"/>
                <a:chExt cx="1872208" cy="1241678"/>
              </a:xfrm>
            </p:grpSpPr>
            <p:grpSp>
              <p:nvGrpSpPr>
                <p:cNvPr id="124" name="Gruppo 199"/>
                <p:cNvGrpSpPr/>
                <p:nvPr/>
              </p:nvGrpSpPr>
              <p:grpSpPr>
                <a:xfrm>
                  <a:off x="6732240" y="5211658"/>
                  <a:ext cx="1872208" cy="1241678"/>
                  <a:chOff x="6228184" y="5211658"/>
                  <a:chExt cx="1872208" cy="1241678"/>
                </a:xfrm>
              </p:grpSpPr>
              <p:grpSp>
                <p:nvGrpSpPr>
                  <p:cNvPr id="129" name="Gruppo 196"/>
                  <p:cNvGrpSpPr/>
                  <p:nvPr/>
                </p:nvGrpSpPr>
                <p:grpSpPr>
                  <a:xfrm>
                    <a:off x="6228184" y="5211658"/>
                    <a:ext cx="1872208" cy="1241678"/>
                    <a:chOff x="6660232" y="4365104"/>
                    <a:chExt cx="1872208" cy="1241678"/>
                  </a:xfrm>
                </p:grpSpPr>
                <p:cxnSp>
                  <p:nvCxnSpPr>
                    <p:cNvPr id="132" name="Connettore 1 131"/>
                    <p:cNvCxnSpPr/>
                    <p:nvPr/>
                  </p:nvCxnSpPr>
                  <p:spPr>
                    <a:xfrm flipV="1">
                      <a:off x="6668616" y="4365104"/>
                      <a:ext cx="0" cy="1016496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3" name="Connettore 1 132"/>
                    <p:cNvCxnSpPr/>
                    <p:nvPr/>
                  </p:nvCxnSpPr>
                  <p:spPr>
                    <a:xfrm flipV="1">
                      <a:off x="7452320" y="4742686"/>
                      <a:ext cx="0" cy="638914"/>
                    </a:xfrm>
                    <a:prstGeom prst="line">
                      <a:avLst/>
                    </a:prstGeom>
                    <a:ln w="381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4" name="Connettore 1 133"/>
                    <p:cNvCxnSpPr/>
                    <p:nvPr/>
                  </p:nvCxnSpPr>
                  <p:spPr>
                    <a:xfrm flipV="1">
                      <a:off x="7918276" y="4526662"/>
                      <a:ext cx="0" cy="854938"/>
                    </a:xfrm>
                    <a:prstGeom prst="line">
                      <a:avLst/>
                    </a:prstGeom>
                    <a:ln w="381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5" name="Connettore 1 134"/>
                    <p:cNvCxnSpPr/>
                    <p:nvPr/>
                  </p:nvCxnSpPr>
                  <p:spPr>
                    <a:xfrm flipV="1">
                      <a:off x="8100392" y="4941168"/>
                      <a:ext cx="0" cy="440432"/>
                    </a:xfrm>
                    <a:prstGeom prst="line">
                      <a:avLst/>
                    </a:prstGeom>
                    <a:ln w="381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Connettore 1 135"/>
                    <p:cNvCxnSpPr/>
                    <p:nvPr/>
                  </p:nvCxnSpPr>
                  <p:spPr>
                    <a:xfrm flipV="1">
                      <a:off x="7740352" y="5085184"/>
                      <a:ext cx="0" cy="296416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Connettore 1 136"/>
                    <p:cNvCxnSpPr/>
                    <p:nvPr/>
                  </p:nvCxnSpPr>
                  <p:spPr>
                    <a:xfrm flipV="1">
                      <a:off x="7092280" y="5157192"/>
                      <a:ext cx="0" cy="224408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38" name="CasellaDiTesto 137"/>
                    <p:cNvSpPr txBox="1"/>
                    <p:nvPr/>
                  </p:nvSpPr>
                  <p:spPr>
                    <a:xfrm>
                      <a:off x="8056959" y="5329783"/>
                      <a:ext cx="475481" cy="2769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t-IT" sz="1200" dirty="0" smtClean="0"/>
                        <a:t>m/z</a:t>
                      </a:r>
                      <a:endParaRPr lang="it-IT" sz="1200" dirty="0"/>
                    </a:p>
                  </p:txBody>
                </p:sp>
                <p:cxnSp>
                  <p:nvCxnSpPr>
                    <p:cNvPr id="131" name="Connettore 1 130"/>
                    <p:cNvCxnSpPr/>
                    <p:nvPr/>
                  </p:nvCxnSpPr>
                  <p:spPr>
                    <a:xfrm>
                      <a:off x="6660232" y="5382741"/>
                      <a:ext cx="1728192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0" name="Connettore 1 129"/>
                  <p:cNvCxnSpPr/>
                  <p:nvPr/>
                </p:nvCxnSpPr>
                <p:spPr>
                  <a:xfrm flipV="1">
                    <a:off x="6372200" y="5859730"/>
                    <a:ext cx="0" cy="368424"/>
                  </a:xfrm>
                  <a:prstGeom prst="line">
                    <a:avLst/>
                  </a:prstGeom>
                  <a:ln w="381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5" name="Connettore 1 124"/>
                <p:cNvCxnSpPr/>
                <p:nvPr/>
              </p:nvCxnSpPr>
              <p:spPr>
                <a:xfrm flipV="1">
                  <a:off x="730830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Connettore 1 125"/>
                <p:cNvCxnSpPr/>
                <p:nvPr/>
              </p:nvCxnSpPr>
              <p:spPr>
                <a:xfrm flipV="1">
                  <a:off x="766834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Connettore 1 126"/>
                <p:cNvCxnSpPr/>
                <p:nvPr/>
              </p:nvCxnSpPr>
              <p:spPr>
                <a:xfrm flipV="1">
                  <a:off x="7020272" y="6083771"/>
                  <a:ext cx="0" cy="15240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Connettore 1 127"/>
                <p:cNvCxnSpPr/>
                <p:nvPr/>
              </p:nvCxnSpPr>
              <p:spPr>
                <a:xfrm flipV="1">
                  <a:off x="8297366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8" name="CasellaDiTesto 177"/>
              <p:cNvSpPr txBox="1"/>
              <p:nvPr/>
            </p:nvSpPr>
            <p:spPr>
              <a:xfrm>
                <a:off x="7024464" y="2291730"/>
                <a:ext cx="8640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MS/</a:t>
                </a:r>
                <a:r>
                  <a:rPr lang="it-IT" sz="1200" dirty="0" err="1" smtClean="0"/>
                  <a:t>MS</a:t>
                </a:r>
                <a:endParaRPr lang="it-IT" sz="1200" dirty="0"/>
              </a:p>
            </p:txBody>
          </p:sp>
        </p:grpSp>
      </p:grpSp>
      <p:cxnSp>
        <p:nvCxnSpPr>
          <p:cNvPr id="187" name="Connettore 1 186"/>
          <p:cNvCxnSpPr/>
          <p:nvPr/>
        </p:nvCxnSpPr>
        <p:spPr>
          <a:xfrm flipV="1">
            <a:off x="7274396" y="3986014"/>
            <a:ext cx="0" cy="872480"/>
          </a:xfrm>
          <a:prstGeom prst="line">
            <a:avLst/>
          </a:prstGeom>
          <a:ln w="38100">
            <a:solidFill>
              <a:srgbClr val="0027A2">
                <a:alpha val="25882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07504" y="12649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Modifiche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post-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traduzionali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92D050"/>
                </a:solidFill>
              </a:rPr>
              <a:t>•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rgbClr val="00B050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rgbClr val="00B050"/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12" name="Gruppo 111"/>
          <p:cNvGrpSpPr/>
          <p:nvPr/>
        </p:nvGrpSpPr>
        <p:grpSpPr>
          <a:xfrm>
            <a:off x="4874890" y="2953519"/>
            <a:ext cx="3672408" cy="2107282"/>
            <a:chOff x="4874890" y="2953519"/>
            <a:chExt cx="3672408" cy="2107282"/>
          </a:xfrm>
        </p:grpSpPr>
        <p:grpSp>
          <p:nvGrpSpPr>
            <p:cNvPr id="28" name="Gruppo 27"/>
            <p:cNvGrpSpPr/>
            <p:nvPr/>
          </p:nvGrpSpPr>
          <p:grpSpPr>
            <a:xfrm>
              <a:off x="4874890" y="3832840"/>
              <a:ext cx="1656184" cy="1227961"/>
              <a:chOff x="1115616" y="2204864"/>
              <a:chExt cx="1656184" cy="1227961"/>
            </a:xfrm>
          </p:grpSpPr>
          <p:grpSp>
            <p:nvGrpSpPr>
              <p:cNvPr id="29" name="Gruppo 194"/>
              <p:cNvGrpSpPr/>
              <p:nvPr/>
            </p:nvGrpSpPr>
            <p:grpSpPr>
              <a:xfrm>
                <a:off x="1115616" y="2204864"/>
                <a:ext cx="1440160" cy="1017637"/>
                <a:chOff x="2987824" y="4350246"/>
                <a:chExt cx="1440160" cy="1017637"/>
              </a:xfrm>
            </p:grpSpPr>
            <p:cxnSp>
              <p:nvCxnSpPr>
                <p:cNvPr id="31" name="Connettore 1 30"/>
                <p:cNvCxnSpPr/>
                <p:nvPr/>
              </p:nvCxnSpPr>
              <p:spPr>
                <a:xfrm>
                  <a:off x="2987824" y="5367883"/>
                  <a:ext cx="144016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ttore 1 31"/>
                <p:cNvCxnSpPr/>
                <p:nvPr/>
              </p:nvCxnSpPr>
              <p:spPr>
                <a:xfrm flipV="1">
                  <a:off x="2996208" y="4350246"/>
                  <a:ext cx="0" cy="10164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ttore 1 32"/>
                <p:cNvCxnSpPr/>
                <p:nvPr/>
              </p:nvCxnSpPr>
              <p:spPr>
                <a:xfrm flipV="1">
                  <a:off x="3275856" y="4494262"/>
                  <a:ext cx="0" cy="872480"/>
                </a:xfrm>
                <a:prstGeom prst="line">
                  <a:avLst/>
                </a:prstGeom>
                <a:ln w="38100">
                  <a:solidFill>
                    <a:srgbClr val="0027A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CasellaDiTesto 29"/>
              <p:cNvSpPr txBox="1"/>
              <p:nvPr/>
            </p:nvSpPr>
            <p:spPr>
              <a:xfrm>
                <a:off x="2296319" y="3155826"/>
                <a:ext cx="47548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m/z</a:t>
                </a:r>
                <a:endParaRPr lang="it-IT" sz="1200" dirty="0"/>
              </a:p>
            </p:txBody>
          </p:sp>
        </p:grpSp>
        <p:grpSp>
          <p:nvGrpSpPr>
            <p:cNvPr id="110" name="Gruppo 109"/>
            <p:cNvGrpSpPr/>
            <p:nvPr/>
          </p:nvGrpSpPr>
          <p:grpSpPr>
            <a:xfrm>
              <a:off x="4949360" y="3479087"/>
              <a:ext cx="1291220" cy="144016"/>
              <a:chOff x="4949360" y="3479087"/>
              <a:chExt cx="1291220" cy="144016"/>
            </a:xfrm>
          </p:grpSpPr>
          <p:sp>
            <p:nvSpPr>
              <p:cNvPr id="35" name="Ovale 34"/>
              <p:cNvSpPr/>
              <p:nvPr/>
            </p:nvSpPr>
            <p:spPr>
              <a:xfrm rot="21480383">
                <a:off x="4949360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6" name="Ovale 35"/>
              <p:cNvSpPr/>
              <p:nvPr/>
            </p:nvSpPr>
            <p:spPr>
              <a:xfrm rot="21480383">
                <a:off x="5101760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7" name="Ovale 36"/>
              <p:cNvSpPr/>
              <p:nvPr/>
            </p:nvSpPr>
            <p:spPr>
              <a:xfrm rot="21480383">
                <a:off x="5237392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8" name="Ovale 37"/>
              <p:cNvSpPr/>
              <p:nvPr/>
            </p:nvSpPr>
            <p:spPr>
              <a:xfrm rot="21480383">
                <a:off x="5376484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9" name="Ovale 38"/>
              <p:cNvSpPr/>
              <p:nvPr/>
            </p:nvSpPr>
            <p:spPr>
              <a:xfrm rot="21480383">
                <a:off x="5528884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0" name="Ovale 39"/>
              <p:cNvSpPr/>
              <p:nvPr/>
            </p:nvSpPr>
            <p:spPr>
              <a:xfrm rot="21480383">
                <a:off x="5664516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1" name="Ovale 40"/>
              <p:cNvSpPr/>
              <p:nvPr/>
            </p:nvSpPr>
            <p:spPr>
              <a:xfrm rot="21480383">
                <a:off x="5808532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2" name="Ovale 41"/>
              <p:cNvSpPr/>
              <p:nvPr/>
            </p:nvSpPr>
            <p:spPr>
              <a:xfrm rot="21480383">
                <a:off x="5960932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3" name="Ovale 42"/>
              <p:cNvSpPr/>
              <p:nvPr/>
            </p:nvSpPr>
            <p:spPr>
              <a:xfrm rot="21480383">
                <a:off x="6096564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111" name="Gruppo 110"/>
            <p:cNvGrpSpPr/>
            <p:nvPr/>
          </p:nvGrpSpPr>
          <p:grpSpPr>
            <a:xfrm>
              <a:off x="7107138" y="2953519"/>
              <a:ext cx="1293682" cy="669584"/>
              <a:chOff x="7107138" y="2953519"/>
              <a:chExt cx="1293682" cy="669584"/>
            </a:xfrm>
          </p:grpSpPr>
          <p:sp>
            <p:nvSpPr>
              <p:cNvPr id="45" name="Ovale 44"/>
              <p:cNvSpPr/>
              <p:nvPr/>
            </p:nvSpPr>
            <p:spPr>
              <a:xfrm rot="21480383">
                <a:off x="7107138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6" name="Ovale 45"/>
              <p:cNvSpPr/>
              <p:nvPr/>
            </p:nvSpPr>
            <p:spPr>
              <a:xfrm rot="21480383">
                <a:off x="7262000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7" name="Ovale 46"/>
              <p:cNvSpPr/>
              <p:nvPr/>
            </p:nvSpPr>
            <p:spPr>
              <a:xfrm rot="21480383">
                <a:off x="7397632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8" name="Ovale 47"/>
              <p:cNvSpPr/>
              <p:nvPr/>
            </p:nvSpPr>
            <p:spPr>
              <a:xfrm rot="21480383">
                <a:off x="7536724" y="3479087"/>
                <a:ext cx="144016" cy="144016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3300"/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49" name="Ovale 48"/>
              <p:cNvSpPr/>
              <p:nvPr/>
            </p:nvSpPr>
            <p:spPr>
              <a:xfrm rot="21480383">
                <a:off x="7689124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0" name="Ovale 49"/>
              <p:cNvSpPr/>
              <p:nvPr/>
            </p:nvSpPr>
            <p:spPr>
              <a:xfrm rot="21480383">
                <a:off x="7824756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1" name="Ovale 50"/>
              <p:cNvSpPr/>
              <p:nvPr/>
            </p:nvSpPr>
            <p:spPr>
              <a:xfrm rot="21480383">
                <a:off x="7968772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2" name="Ovale 51"/>
              <p:cNvSpPr/>
              <p:nvPr/>
            </p:nvSpPr>
            <p:spPr>
              <a:xfrm rot="21480383">
                <a:off x="8121172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Ovale 52"/>
              <p:cNvSpPr/>
              <p:nvPr/>
            </p:nvSpPr>
            <p:spPr>
              <a:xfrm rot="21480383">
                <a:off x="8256804" y="3479087"/>
                <a:ext cx="144016" cy="144016"/>
              </a:xfrm>
              <a:prstGeom prst="ellipse">
                <a:avLst/>
              </a:prstGeom>
              <a:solidFill>
                <a:srgbClr val="0027A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CasellaDiTesto 53"/>
              <p:cNvSpPr txBox="1"/>
              <p:nvPr/>
            </p:nvSpPr>
            <p:spPr>
              <a:xfrm>
                <a:off x="7433270" y="2953519"/>
                <a:ext cx="43204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it-IT" b="1" dirty="0" smtClean="0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it-IT" sz="2800" b="1" dirty="0" smtClean="0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F</a:t>
                </a:r>
              </a:p>
              <a:p>
                <a:pPr>
                  <a:lnSpc>
                    <a:spcPct val="80000"/>
                  </a:lnSpc>
                </a:pPr>
                <a:r>
                  <a:rPr lang="it-IT" sz="1200" b="1" dirty="0" smtClean="0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/>
                  </a:rPr>
                  <a:t> </a:t>
                </a:r>
                <a:endParaRPr lang="it-IT" sz="12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" name="Gruppo 54"/>
            <p:cNvGrpSpPr/>
            <p:nvPr/>
          </p:nvGrpSpPr>
          <p:grpSpPr>
            <a:xfrm>
              <a:off x="7016080" y="3675107"/>
              <a:ext cx="1531218" cy="1385694"/>
              <a:chOff x="1115616" y="3328417"/>
              <a:chExt cx="1531218" cy="1385694"/>
            </a:xfrm>
          </p:grpSpPr>
          <p:grpSp>
            <p:nvGrpSpPr>
              <p:cNvPr id="56" name="Gruppo 194"/>
              <p:cNvGrpSpPr/>
              <p:nvPr/>
            </p:nvGrpSpPr>
            <p:grpSpPr>
              <a:xfrm>
                <a:off x="1115616" y="3501008"/>
                <a:ext cx="1531218" cy="1017637"/>
                <a:chOff x="2987824" y="4350246"/>
                <a:chExt cx="1531218" cy="1017637"/>
              </a:xfrm>
            </p:grpSpPr>
            <p:cxnSp>
              <p:nvCxnSpPr>
                <p:cNvPr id="60" name="Connettore 1 59"/>
                <p:cNvCxnSpPr/>
                <p:nvPr/>
              </p:nvCxnSpPr>
              <p:spPr>
                <a:xfrm>
                  <a:off x="2987824" y="5367883"/>
                  <a:ext cx="1531218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Connettore 1 60"/>
                <p:cNvCxnSpPr/>
                <p:nvPr/>
              </p:nvCxnSpPr>
              <p:spPr>
                <a:xfrm flipV="1">
                  <a:off x="2996208" y="4350246"/>
                  <a:ext cx="0" cy="10164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Connettore 1 61"/>
                <p:cNvCxnSpPr/>
                <p:nvPr/>
              </p:nvCxnSpPr>
              <p:spPr>
                <a:xfrm flipV="1">
                  <a:off x="3542556" y="4494262"/>
                  <a:ext cx="0" cy="872480"/>
                </a:xfrm>
                <a:prstGeom prst="line">
                  <a:avLst/>
                </a:prstGeom>
                <a:ln w="381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CasellaDiTesto 56"/>
              <p:cNvSpPr txBox="1"/>
              <p:nvPr/>
            </p:nvSpPr>
            <p:spPr>
              <a:xfrm>
                <a:off x="2171353" y="4437112"/>
                <a:ext cx="47548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m/z</a:t>
                </a:r>
                <a:endParaRPr lang="it-IT" sz="1200" dirty="0"/>
              </a:p>
            </p:txBody>
          </p:sp>
          <p:cxnSp>
            <p:nvCxnSpPr>
              <p:cNvPr id="58" name="Connettore 2 57"/>
              <p:cNvCxnSpPr/>
              <p:nvPr/>
            </p:nvCxnSpPr>
            <p:spPr>
              <a:xfrm>
                <a:off x="1403648" y="3645024"/>
                <a:ext cx="216024" cy="0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CasellaDiTesto 58"/>
              <p:cNvSpPr txBox="1"/>
              <p:nvPr/>
            </p:nvSpPr>
            <p:spPr>
              <a:xfrm>
                <a:off x="1278682" y="3328417"/>
                <a:ext cx="576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b="1" dirty="0" smtClean="0">
                    <a:solidFill>
                      <a:srgbClr val="00B050"/>
                    </a:solidFill>
                    <a:latin typeface="Symbol" pitchFamily="18" charset="2"/>
                  </a:rPr>
                  <a:t>D</a:t>
                </a:r>
                <a:r>
                  <a:rPr lang="it-IT" sz="1600" b="1" dirty="0" smtClean="0">
                    <a:solidFill>
                      <a:srgbClr val="00B050"/>
                    </a:solidFill>
                  </a:rPr>
                  <a:t>m</a:t>
                </a:r>
                <a:endParaRPr lang="it-IT" sz="1600" b="1" dirty="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113" name="Gruppo 112"/>
          <p:cNvGrpSpPr/>
          <p:nvPr/>
        </p:nvGrpSpPr>
        <p:grpSpPr>
          <a:xfrm>
            <a:off x="4860032" y="5186908"/>
            <a:ext cx="4047306" cy="1403603"/>
            <a:chOff x="4860032" y="5186908"/>
            <a:chExt cx="4047306" cy="1403603"/>
          </a:xfrm>
        </p:grpSpPr>
        <p:grpSp>
          <p:nvGrpSpPr>
            <p:cNvPr id="108" name="Gruppo 107"/>
            <p:cNvGrpSpPr/>
            <p:nvPr/>
          </p:nvGrpSpPr>
          <p:grpSpPr>
            <a:xfrm>
              <a:off x="4860032" y="5186908"/>
              <a:ext cx="1887066" cy="1403603"/>
              <a:chOff x="4845174" y="2258963"/>
              <a:chExt cx="1887066" cy="1403603"/>
            </a:xfrm>
          </p:grpSpPr>
          <p:grpSp>
            <p:nvGrpSpPr>
              <p:cNvPr id="87" name="Gruppo 86"/>
              <p:cNvGrpSpPr/>
              <p:nvPr/>
            </p:nvGrpSpPr>
            <p:grpSpPr>
              <a:xfrm>
                <a:off x="4860032" y="2420888"/>
                <a:ext cx="1872208" cy="1241678"/>
                <a:chOff x="6732240" y="5211658"/>
                <a:chExt cx="1872208" cy="1241678"/>
              </a:xfrm>
            </p:grpSpPr>
            <p:grpSp>
              <p:nvGrpSpPr>
                <p:cNvPr id="88" name="Gruppo 199"/>
                <p:cNvGrpSpPr/>
                <p:nvPr/>
              </p:nvGrpSpPr>
              <p:grpSpPr>
                <a:xfrm>
                  <a:off x="6732240" y="5211658"/>
                  <a:ext cx="1872208" cy="1241678"/>
                  <a:chOff x="6228184" y="5211658"/>
                  <a:chExt cx="1872208" cy="1241678"/>
                </a:xfrm>
              </p:grpSpPr>
              <p:grpSp>
                <p:nvGrpSpPr>
                  <p:cNvPr id="93" name="Gruppo 196"/>
                  <p:cNvGrpSpPr/>
                  <p:nvPr/>
                </p:nvGrpSpPr>
                <p:grpSpPr>
                  <a:xfrm>
                    <a:off x="6228184" y="5211658"/>
                    <a:ext cx="1872208" cy="1241678"/>
                    <a:chOff x="6660232" y="4365104"/>
                    <a:chExt cx="1872208" cy="1241678"/>
                  </a:xfrm>
                </p:grpSpPr>
                <p:cxnSp>
                  <p:nvCxnSpPr>
                    <p:cNvPr id="96" name="Connettore 1 95"/>
                    <p:cNvCxnSpPr/>
                    <p:nvPr/>
                  </p:nvCxnSpPr>
                  <p:spPr>
                    <a:xfrm flipV="1">
                      <a:off x="6668616" y="4365104"/>
                      <a:ext cx="0" cy="1016496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" name="Connettore 1 96"/>
                    <p:cNvCxnSpPr/>
                    <p:nvPr/>
                  </p:nvCxnSpPr>
                  <p:spPr>
                    <a:xfrm flipV="1">
                      <a:off x="7452320" y="4742686"/>
                      <a:ext cx="0" cy="638914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" name="Connettore 1 97"/>
                    <p:cNvCxnSpPr/>
                    <p:nvPr/>
                  </p:nvCxnSpPr>
                  <p:spPr>
                    <a:xfrm flipV="1">
                      <a:off x="7918276" y="4526662"/>
                      <a:ext cx="0" cy="854938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Connettore 1 98"/>
                    <p:cNvCxnSpPr/>
                    <p:nvPr/>
                  </p:nvCxnSpPr>
                  <p:spPr>
                    <a:xfrm flipV="1">
                      <a:off x="8100392" y="4941168"/>
                      <a:ext cx="0" cy="440432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Connettore 1 99"/>
                    <p:cNvCxnSpPr/>
                    <p:nvPr/>
                  </p:nvCxnSpPr>
                  <p:spPr>
                    <a:xfrm flipV="1">
                      <a:off x="7740352" y="5085184"/>
                      <a:ext cx="0" cy="296416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Connettore 1 100"/>
                    <p:cNvCxnSpPr/>
                    <p:nvPr/>
                  </p:nvCxnSpPr>
                  <p:spPr>
                    <a:xfrm flipV="1">
                      <a:off x="7092280" y="5157192"/>
                      <a:ext cx="0" cy="224408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02" name="CasellaDiTesto 101"/>
                    <p:cNvSpPr txBox="1"/>
                    <p:nvPr/>
                  </p:nvSpPr>
                  <p:spPr>
                    <a:xfrm>
                      <a:off x="8056959" y="5329783"/>
                      <a:ext cx="475481" cy="2769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t-IT" sz="1200" dirty="0" smtClean="0"/>
                        <a:t>m/z</a:t>
                      </a:r>
                      <a:endParaRPr lang="it-IT" sz="1200" dirty="0"/>
                    </a:p>
                  </p:txBody>
                </p:sp>
                <p:cxnSp>
                  <p:nvCxnSpPr>
                    <p:cNvPr id="95" name="Connettore 1 94"/>
                    <p:cNvCxnSpPr/>
                    <p:nvPr/>
                  </p:nvCxnSpPr>
                  <p:spPr>
                    <a:xfrm>
                      <a:off x="6660232" y="5382741"/>
                      <a:ext cx="1728192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4" name="Connettore 1 93"/>
                  <p:cNvCxnSpPr/>
                  <p:nvPr/>
                </p:nvCxnSpPr>
                <p:spPr>
                  <a:xfrm flipV="1">
                    <a:off x="6372200" y="5859730"/>
                    <a:ext cx="0" cy="368424"/>
                  </a:xfrm>
                  <a:prstGeom prst="line">
                    <a:avLst/>
                  </a:prstGeom>
                  <a:ln w="381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9" name="Connettore 1 88"/>
                <p:cNvCxnSpPr/>
                <p:nvPr/>
              </p:nvCxnSpPr>
              <p:spPr>
                <a:xfrm flipV="1">
                  <a:off x="730830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Connettore 1 89"/>
                <p:cNvCxnSpPr/>
                <p:nvPr/>
              </p:nvCxnSpPr>
              <p:spPr>
                <a:xfrm flipV="1">
                  <a:off x="766834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Connettore 1 90"/>
                <p:cNvCxnSpPr/>
                <p:nvPr/>
              </p:nvCxnSpPr>
              <p:spPr>
                <a:xfrm flipV="1">
                  <a:off x="7020272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Connettore 1 91"/>
                <p:cNvCxnSpPr/>
                <p:nvPr/>
              </p:nvCxnSpPr>
              <p:spPr>
                <a:xfrm flipV="1">
                  <a:off x="8297366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5" name="CasellaDiTesto 104"/>
              <p:cNvSpPr txBox="1"/>
              <p:nvPr/>
            </p:nvSpPr>
            <p:spPr>
              <a:xfrm>
                <a:off x="4845174" y="2258963"/>
                <a:ext cx="8640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MS/</a:t>
                </a:r>
                <a:r>
                  <a:rPr lang="it-IT" sz="1200" dirty="0" err="1" smtClean="0"/>
                  <a:t>MS</a:t>
                </a:r>
                <a:endParaRPr lang="it-IT" sz="1200" dirty="0"/>
              </a:p>
            </p:txBody>
          </p:sp>
        </p:grpSp>
        <p:grpSp>
          <p:nvGrpSpPr>
            <p:cNvPr id="107" name="Gruppo 106"/>
            <p:cNvGrpSpPr/>
            <p:nvPr/>
          </p:nvGrpSpPr>
          <p:grpSpPr>
            <a:xfrm>
              <a:off x="7035130" y="5219675"/>
              <a:ext cx="1872208" cy="1370836"/>
              <a:chOff x="7020272" y="2291730"/>
              <a:chExt cx="1872208" cy="1370836"/>
            </a:xfrm>
          </p:grpSpPr>
          <p:grpSp>
            <p:nvGrpSpPr>
              <p:cNvPr id="71" name="Gruppo 70"/>
              <p:cNvGrpSpPr/>
              <p:nvPr/>
            </p:nvGrpSpPr>
            <p:grpSpPr>
              <a:xfrm>
                <a:off x="7020272" y="2420888"/>
                <a:ext cx="1872208" cy="1241678"/>
                <a:chOff x="6732240" y="5211658"/>
                <a:chExt cx="1872208" cy="1241678"/>
              </a:xfrm>
            </p:grpSpPr>
            <p:grpSp>
              <p:nvGrpSpPr>
                <p:cNvPr id="72" name="Gruppo 199"/>
                <p:cNvGrpSpPr/>
                <p:nvPr/>
              </p:nvGrpSpPr>
              <p:grpSpPr>
                <a:xfrm>
                  <a:off x="6732240" y="5211658"/>
                  <a:ext cx="1872208" cy="1241678"/>
                  <a:chOff x="6228184" y="5211658"/>
                  <a:chExt cx="1872208" cy="1241678"/>
                </a:xfrm>
              </p:grpSpPr>
              <p:grpSp>
                <p:nvGrpSpPr>
                  <p:cNvPr id="77" name="Gruppo 196"/>
                  <p:cNvGrpSpPr/>
                  <p:nvPr/>
                </p:nvGrpSpPr>
                <p:grpSpPr>
                  <a:xfrm>
                    <a:off x="6228184" y="5211658"/>
                    <a:ext cx="1872208" cy="1241678"/>
                    <a:chOff x="6660232" y="4365104"/>
                    <a:chExt cx="1872208" cy="1241678"/>
                  </a:xfrm>
                </p:grpSpPr>
                <p:cxnSp>
                  <p:nvCxnSpPr>
                    <p:cNvPr id="79" name="Connettore 1 78"/>
                    <p:cNvCxnSpPr/>
                    <p:nvPr/>
                  </p:nvCxnSpPr>
                  <p:spPr>
                    <a:xfrm>
                      <a:off x="6660232" y="5382741"/>
                      <a:ext cx="1728192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Connettore 1 79"/>
                    <p:cNvCxnSpPr/>
                    <p:nvPr/>
                  </p:nvCxnSpPr>
                  <p:spPr>
                    <a:xfrm flipV="1">
                      <a:off x="6668616" y="4365104"/>
                      <a:ext cx="0" cy="1016496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Connettore 1 80"/>
                    <p:cNvCxnSpPr/>
                    <p:nvPr/>
                  </p:nvCxnSpPr>
                  <p:spPr>
                    <a:xfrm flipV="1">
                      <a:off x="7452320" y="4742686"/>
                      <a:ext cx="0" cy="638914"/>
                    </a:xfrm>
                    <a:prstGeom prst="line">
                      <a:avLst/>
                    </a:prstGeom>
                    <a:ln w="38100">
                      <a:solidFill>
                        <a:srgbClr val="00B05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Connettore 1 81"/>
                    <p:cNvCxnSpPr/>
                    <p:nvPr/>
                  </p:nvCxnSpPr>
                  <p:spPr>
                    <a:xfrm flipV="1">
                      <a:off x="7918276" y="4526662"/>
                      <a:ext cx="0" cy="854938"/>
                    </a:xfrm>
                    <a:prstGeom prst="line">
                      <a:avLst/>
                    </a:prstGeom>
                    <a:ln w="38100">
                      <a:solidFill>
                        <a:srgbClr val="00B05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Connettore 1 82"/>
                    <p:cNvCxnSpPr/>
                    <p:nvPr/>
                  </p:nvCxnSpPr>
                  <p:spPr>
                    <a:xfrm flipV="1">
                      <a:off x="8100392" y="4941168"/>
                      <a:ext cx="0" cy="440432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Connettore 1 83"/>
                    <p:cNvCxnSpPr/>
                    <p:nvPr/>
                  </p:nvCxnSpPr>
                  <p:spPr>
                    <a:xfrm flipV="1">
                      <a:off x="7740352" y="5085184"/>
                      <a:ext cx="0" cy="296416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Connettore 1 84"/>
                    <p:cNvCxnSpPr/>
                    <p:nvPr/>
                  </p:nvCxnSpPr>
                  <p:spPr>
                    <a:xfrm flipV="1">
                      <a:off x="7092280" y="5157192"/>
                      <a:ext cx="0" cy="224408"/>
                    </a:xfrm>
                    <a:prstGeom prst="line">
                      <a:avLst/>
                    </a:prstGeom>
                    <a:ln w="38100">
                      <a:solidFill>
                        <a:srgbClr val="00B05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6" name="CasellaDiTesto 85"/>
                    <p:cNvSpPr txBox="1"/>
                    <p:nvPr/>
                  </p:nvSpPr>
                  <p:spPr>
                    <a:xfrm>
                      <a:off x="8056959" y="5329783"/>
                      <a:ext cx="475481" cy="27699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t-IT" sz="1200" dirty="0" smtClean="0"/>
                        <a:t>m/z</a:t>
                      </a:r>
                      <a:endParaRPr lang="it-IT" sz="1200" dirty="0"/>
                    </a:p>
                  </p:txBody>
                </p:sp>
              </p:grpSp>
              <p:cxnSp>
                <p:nvCxnSpPr>
                  <p:cNvPr id="78" name="Connettore 1 77"/>
                  <p:cNvCxnSpPr/>
                  <p:nvPr/>
                </p:nvCxnSpPr>
                <p:spPr>
                  <a:xfrm flipV="1">
                    <a:off x="6372200" y="5859730"/>
                    <a:ext cx="0" cy="368424"/>
                  </a:xfrm>
                  <a:prstGeom prst="line">
                    <a:avLst/>
                  </a:prstGeom>
                  <a:ln w="381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3" name="Connettore 1 72"/>
                <p:cNvCxnSpPr/>
                <p:nvPr/>
              </p:nvCxnSpPr>
              <p:spPr>
                <a:xfrm flipV="1">
                  <a:off x="730830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Connettore 1 73"/>
                <p:cNvCxnSpPr/>
                <p:nvPr/>
              </p:nvCxnSpPr>
              <p:spPr>
                <a:xfrm flipV="1">
                  <a:off x="7668344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Connettore 1 74"/>
                <p:cNvCxnSpPr/>
                <p:nvPr/>
              </p:nvCxnSpPr>
              <p:spPr>
                <a:xfrm flipV="1">
                  <a:off x="7020272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Connettore 1 75"/>
                <p:cNvCxnSpPr/>
                <p:nvPr/>
              </p:nvCxnSpPr>
              <p:spPr>
                <a:xfrm flipV="1">
                  <a:off x="8297366" y="6074246"/>
                  <a:ext cx="0" cy="152400"/>
                </a:xfrm>
                <a:prstGeom prst="line">
                  <a:avLst/>
                </a:prstGeom>
                <a:ln w="3810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6" name="CasellaDiTesto 105"/>
              <p:cNvSpPr txBox="1"/>
              <p:nvPr/>
            </p:nvSpPr>
            <p:spPr>
              <a:xfrm>
                <a:off x="7024464" y="2291730"/>
                <a:ext cx="8640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 smtClean="0"/>
                  <a:t>MS/</a:t>
                </a:r>
                <a:r>
                  <a:rPr lang="it-IT" sz="1200" dirty="0" err="1" smtClean="0"/>
                  <a:t>MS</a:t>
                </a:r>
                <a:endParaRPr lang="it-IT" sz="1200" dirty="0"/>
              </a:p>
            </p:txBody>
          </p:sp>
        </p:grpSp>
      </p:grpSp>
      <p:cxnSp>
        <p:nvCxnSpPr>
          <p:cNvPr id="117" name="Connettore 1 116"/>
          <p:cNvCxnSpPr/>
          <p:nvPr/>
        </p:nvCxnSpPr>
        <p:spPr>
          <a:xfrm flipV="1">
            <a:off x="7274396" y="3986014"/>
            <a:ext cx="0" cy="872480"/>
          </a:xfrm>
          <a:prstGeom prst="line">
            <a:avLst/>
          </a:prstGeom>
          <a:ln w="38100">
            <a:solidFill>
              <a:srgbClr val="0027A2">
                <a:alpha val="25882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uppo 102"/>
          <p:cNvGrpSpPr/>
          <p:nvPr/>
        </p:nvGrpSpPr>
        <p:grpSpPr>
          <a:xfrm>
            <a:off x="5004048" y="1196752"/>
            <a:ext cx="3352800" cy="1152128"/>
            <a:chOff x="827584" y="4221088"/>
            <a:chExt cx="3352800" cy="1152128"/>
          </a:xfrm>
        </p:grpSpPr>
        <p:pic>
          <p:nvPicPr>
            <p:cNvPr id="104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bg1">
                  <a:lumMod val="65000"/>
                  <a:tint val="45000"/>
                  <a:satMod val="400000"/>
                </a:schemeClr>
              </a:duotone>
            </a:blip>
            <a:srcRect b="18820"/>
            <a:stretch>
              <a:fillRect/>
            </a:stretch>
          </p:blipFill>
          <p:spPr bwMode="auto">
            <a:xfrm>
              <a:off x="827584" y="4221088"/>
              <a:ext cx="3352800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" name="Rettangolo 108"/>
            <p:cNvSpPr/>
            <p:nvPr/>
          </p:nvSpPr>
          <p:spPr>
            <a:xfrm rot="2970675">
              <a:off x="963301" y="4682862"/>
              <a:ext cx="148274" cy="152026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4" name="Rettangolo 113"/>
            <p:cNvSpPr/>
            <p:nvPr/>
          </p:nvSpPr>
          <p:spPr>
            <a:xfrm rot="2970675">
              <a:off x="3866593" y="5068714"/>
              <a:ext cx="148274" cy="152026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1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645024"/>
            <a:ext cx="24482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grpSp>
        <p:nvGrpSpPr>
          <p:cNvPr id="24" name="Gruppo 23"/>
          <p:cNvGrpSpPr/>
          <p:nvPr/>
        </p:nvGrpSpPr>
        <p:grpSpPr>
          <a:xfrm>
            <a:off x="2267744" y="1700808"/>
            <a:ext cx="4824536" cy="4968552"/>
            <a:chOff x="3107505" y="1310964"/>
            <a:chExt cx="3048671" cy="3440037"/>
          </a:xfrm>
        </p:grpSpPr>
        <p:grpSp>
          <p:nvGrpSpPr>
            <p:cNvPr id="12" name="Gruppo 11"/>
            <p:cNvGrpSpPr/>
            <p:nvPr/>
          </p:nvGrpSpPr>
          <p:grpSpPr>
            <a:xfrm>
              <a:off x="4558592" y="1310964"/>
              <a:ext cx="1597584" cy="3440037"/>
              <a:chOff x="7103207" y="1637096"/>
              <a:chExt cx="1597584" cy="3440037"/>
            </a:xfrm>
          </p:grpSpPr>
          <p:pic>
            <p:nvPicPr>
              <p:cNvPr id="13" name="Immagine 1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 rot="5400000">
                <a:off x="6824058" y="3200401"/>
                <a:ext cx="2839065" cy="914400"/>
              </a:xfrm>
              <a:prstGeom prst="rect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</p:pic>
          <p:pic>
            <p:nvPicPr>
              <p:cNvPr id="14" name="Immagine 13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103207" y="1637096"/>
                <a:ext cx="1092200" cy="1074584"/>
              </a:xfrm>
              <a:prstGeom prst="rect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</p:pic>
          <p:cxnSp>
            <p:nvCxnSpPr>
              <p:cNvPr id="15" name="Connettore 2 14"/>
              <p:cNvCxnSpPr/>
              <p:nvPr/>
            </p:nvCxnSpPr>
            <p:spPr>
              <a:xfrm flipV="1">
                <a:off x="8166100" y="2523490"/>
                <a:ext cx="247650" cy="156210"/>
              </a:xfrm>
              <a:prstGeom prst="straightConnector1">
                <a:avLst/>
              </a:prstGeom>
              <a:ln w="12700">
                <a:solidFill>
                  <a:srgbClr val="FF0800">
                    <a:alpha val="27000"/>
                  </a:srgbClr>
                </a:solidFill>
                <a:tailEnd type="none" w="lg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ttore 2 15"/>
              <p:cNvCxnSpPr/>
              <p:nvPr/>
            </p:nvCxnSpPr>
            <p:spPr>
              <a:xfrm>
                <a:off x="8166100" y="1666875"/>
                <a:ext cx="241300" cy="666750"/>
              </a:xfrm>
              <a:prstGeom prst="straightConnector1">
                <a:avLst/>
              </a:prstGeom>
              <a:ln w="12700">
                <a:solidFill>
                  <a:srgbClr val="FF0800">
                    <a:alpha val="27000"/>
                  </a:srgbClr>
                </a:solidFill>
                <a:tailEnd type="none" w="lg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uppo 18"/>
            <p:cNvGrpSpPr/>
            <p:nvPr/>
          </p:nvGrpSpPr>
          <p:grpSpPr>
            <a:xfrm>
              <a:off x="3107505" y="2924944"/>
              <a:ext cx="2088232" cy="936104"/>
              <a:chOff x="4860032" y="2060848"/>
              <a:chExt cx="2088232" cy="936104"/>
            </a:xfrm>
          </p:grpSpPr>
          <p:pic>
            <p:nvPicPr>
              <p:cNvPr id="20" name="Immagine 19" descr="Figure10_Abd-based_Proteomics.jpg"/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alphaModFix/>
                <a:lum bright="-20000" contras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575" t="29126" r="1560" b="49014"/>
              <a:stretch/>
            </p:blipFill>
            <p:spPr>
              <a:xfrm>
                <a:off x="4932040" y="2060848"/>
                <a:ext cx="1945470" cy="936104"/>
              </a:xfrm>
              <a:prstGeom prst="rect">
                <a:avLst/>
              </a:prstGeom>
            </p:spPr>
          </p:pic>
          <p:cxnSp>
            <p:nvCxnSpPr>
              <p:cNvPr id="21" name="Connettore 1 20"/>
              <p:cNvCxnSpPr/>
              <p:nvPr/>
            </p:nvCxnSpPr>
            <p:spPr>
              <a:xfrm>
                <a:off x="4860032" y="2996952"/>
                <a:ext cx="208823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uppo 25"/>
          <p:cNvGrpSpPr/>
          <p:nvPr/>
        </p:nvGrpSpPr>
        <p:grpSpPr>
          <a:xfrm>
            <a:off x="3203848" y="44624"/>
            <a:ext cx="2664296" cy="936104"/>
            <a:chOff x="4139952" y="4365104"/>
            <a:chExt cx="2664296" cy="936104"/>
          </a:xfrm>
        </p:grpSpPr>
        <p:sp>
          <p:nvSpPr>
            <p:cNvPr id="22" name="Rettangolo arrotondato 21"/>
            <p:cNvSpPr/>
            <p:nvPr/>
          </p:nvSpPr>
          <p:spPr>
            <a:xfrm>
              <a:off x="4236670" y="4509120"/>
              <a:ext cx="2520280" cy="792088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>
                <a:latin typeface="Corbel" pitchFamily="34" charset="0"/>
              </a:endParaRPr>
            </a:p>
          </p:txBody>
        </p:sp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4788024" y="4365104"/>
              <a:ext cx="1224136" cy="695575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RPPA</a:t>
              </a:r>
            </a:p>
          </p:txBody>
        </p:sp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4139952" y="4844652"/>
              <a:ext cx="2664296" cy="437043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1600" b="1" dirty="0" smtClean="0">
                  <a:solidFill>
                    <a:schemeClr val="tx1"/>
                  </a:solidFill>
                  <a:latin typeface="Calibri"/>
                </a:rPr>
                <a:t>Reverse </a:t>
              </a:r>
              <a:r>
                <a:rPr lang="it-IT" sz="1600" b="1" dirty="0" err="1" smtClean="0">
                  <a:solidFill>
                    <a:schemeClr val="tx1"/>
                  </a:solidFill>
                  <a:latin typeface="Calibri"/>
                </a:rPr>
                <a:t>phase</a:t>
              </a:r>
              <a:r>
                <a:rPr lang="it-IT" sz="1600" b="1" dirty="0" smtClean="0">
                  <a:solidFill>
                    <a:schemeClr val="tx1"/>
                  </a:solidFill>
                  <a:latin typeface="Calibri"/>
                </a:rPr>
                <a:t> </a:t>
              </a:r>
              <a:r>
                <a:rPr lang="it-IT" sz="1600" b="1" dirty="0" err="1" smtClean="0">
                  <a:solidFill>
                    <a:schemeClr val="tx1"/>
                  </a:solidFill>
                  <a:latin typeface="Calibri"/>
                </a:rPr>
                <a:t>protein</a:t>
              </a:r>
              <a:r>
                <a:rPr lang="it-IT" sz="1600" b="1" dirty="0" smtClean="0">
                  <a:solidFill>
                    <a:schemeClr val="tx1"/>
                  </a:solidFill>
                  <a:latin typeface="Calibri"/>
                </a:rPr>
                <a:t> </a:t>
              </a:r>
              <a:r>
                <a:rPr lang="it-IT" sz="1600" b="1" dirty="0" err="1" smtClean="0">
                  <a:solidFill>
                    <a:schemeClr val="tx1"/>
                  </a:solidFill>
                  <a:latin typeface="Calibri"/>
                </a:rPr>
                <a:t>array</a:t>
              </a:r>
              <a:endParaRPr lang="it-IT" sz="1600" b="1" dirty="0" smtClean="0">
                <a:solidFill>
                  <a:schemeClr val="tx1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+mj-lt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359" t="11435" r="17131" b="3970"/>
          <a:stretch/>
        </p:blipFill>
        <p:spPr>
          <a:xfrm>
            <a:off x="2416174" y="542925"/>
            <a:ext cx="1583531" cy="2590800"/>
          </a:xfrm>
          <a:prstGeom prst="rect">
            <a:avLst/>
          </a:prstGeom>
        </p:spPr>
      </p:pic>
      <p:pic>
        <p:nvPicPr>
          <p:cNvPr id="4" name="Immagine 3" descr="17012007105.jpg"/>
          <p:cNvPicPr>
            <a:picLocks noChangeAspect="1"/>
          </p:cNvPicPr>
          <p:nvPr/>
        </p:nvPicPr>
        <p:blipFill>
          <a:blip r:embed="rId4" cstate="print">
            <a:lum bright="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94" y="1164790"/>
            <a:ext cx="626747" cy="83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ttore 2 4"/>
          <p:cNvCxnSpPr/>
          <p:nvPr/>
        </p:nvCxnSpPr>
        <p:spPr>
          <a:xfrm flipH="1" flipV="1">
            <a:off x="5102151" y="4434986"/>
            <a:ext cx="253590" cy="1"/>
          </a:xfrm>
          <a:prstGeom prst="straightConnector1">
            <a:avLst/>
          </a:prstGeom>
          <a:ln w="31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13" descr="1701200710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37" y="345187"/>
            <a:ext cx="1044822" cy="78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9536" y="5274014"/>
            <a:ext cx="25400" cy="25400"/>
          </a:xfrm>
          <a:prstGeom prst="rect">
            <a:avLst/>
          </a:prstGeom>
        </p:spPr>
      </p:pic>
      <p:grpSp>
        <p:nvGrpSpPr>
          <p:cNvPr id="8" name="Gruppo 7"/>
          <p:cNvGrpSpPr/>
          <p:nvPr/>
        </p:nvGrpSpPr>
        <p:grpSpPr>
          <a:xfrm>
            <a:off x="5782029" y="1205095"/>
            <a:ext cx="590171" cy="726209"/>
            <a:chOff x="357833" y="378624"/>
            <a:chExt cx="1321258" cy="1625816"/>
          </a:xfrm>
        </p:grpSpPr>
        <p:pic>
          <p:nvPicPr>
            <p:cNvPr id="9" name="Picture 3" descr="20170-293l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19" t="13869" r="13869" b="13139"/>
            <a:stretch>
              <a:fillRect/>
            </a:stretch>
          </p:blipFill>
          <p:spPr bwMode="auto">
            <a:xfrm>
              <a:off x="357833" y="1020762"/>
              <a:ext cx="6572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" descr="20170-293l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19" t="13869" r="13869" b="13139"/>
            <a:stretch>
              <a:fillRect/>
            </a:stretch>
          </p:blipFill>
          <p:spPr bwMode="auto">
            <a:xfrm>
              <a:off x="957032" y="396874"/>
              <a:ext cx="6572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 descr="20170-293l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19" t="13869" r="13869" b="13139"/>
            <a:stretch>
              <a:fillRect/>
            </a:stretch>
          </p:blipFill>
          <p:spPr bwMode="auto">
            <a:xfrm>
              <a:off x="470653" y="378624"/>
              <a:ext cx="6572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" descr="20170-293l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19" t="13869" r="13869" b="13139"/>
            <a:stretch>
              <a:fillRect/>
            </a:stretch>
          </p:blipFill>
          <p:spPr bwMode="auto">
            <a:xfrm>
              <a:off x="1021866" y="746124"/>
              <a:ext cx="6572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 descr="20170-293l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19" t="13869" r="13869" b="13139"/>
            <a:stretch>
              <a:fillRect/>
            </a:stretch>
          </p:blipFill>
          <p:spPr bwMode="auto">
            <a:xfrm>
              <a:off x="887109" y="1305940"/>
              <a:ext cx="6572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2" descr="http://pubs.rsc.org/services/images/RSCpubs.ePlatform.Service.FreeContent.ImageService.svc/ImageService/Articleimage/2014/AN/c3an01577g/c3an01577g-f3_hi-res.g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" t="34773" r="69921" b="33203"/>
          <a:stretch/>
        </p:blipFill>
        <p:spPr bwMode="auto">
          <a:xfrm>
            <a:off x="694365" y="1801002"/>
            <a:ext cx="1467957" cy="93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ttangolo 16"/>
          <p:cNvSpPr/>
          <p:nvPr/>
        </p:nvSpPr>
        <p:spPr>
          <a:xfrm>
            <a:off x="2441463" y="561975"/>
            <a:ext cx="1544447" cy="255270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851416" y="703125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 err="1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Protein</a:t>
            </a:r>
            <a:r>
              <a:rPr lang="it-IT" sz="1200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it-IT" sz="1200" dirty="0" err="1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lysates</a:t>
            </a:r>
            <a:endParaRPr lang="it-IT" sz="1200" dirty="0" smtClean="0">
              <a:solidFill>
                <a:srgbClr val="0027A2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it-IT" sz="1200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(</a:t>
            </a:r>
            <a:r>
              <a:rPr lang="it-IT" sz="1200" b="1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15</a:t>
            </a:r>
            <a:r>
              <a:rPr lang="it-IT" sz="1200" b="1" dirty="0" smtClean="0">
                <a:solidFill>
                  <a:srgbClr val="0027A2"/>
                </a:solidFill>
                <a:latin typeface="Symbol" pitchFamily="18" charset="2"/>
                <a:cs typeface="Arial" panose="020B0604020202020204" pitchFamily="34" charset="0"/>
              </a:rPr>
              <a:t>m</a:t>
            </a:r>
            <a:r>
              <a:rPr lang="it-IT" sz="1200" b="1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g/30</a:t>
            </a:r>
            <a:r>
              <a:rPr lang="it-IT" sz="1200" b="1" dirty="0" smtClean="0">
                <a:solidFill>
                  <a:srgbClr val="0027A2"/>
                </a:solidFill>
                <a:latin typeface="Symbol" pitchFamily="18" charset="2"/>
                <a:cs typeface="Arial" panose="020B0604020202020204" pitchFamily="34" charset="0"/>
              </a:rPr>
              <a:t>m</a:t>
            </a:r>
            <a:r>
              <a:rPr lang="it-IT" sz="1200" b="1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L</a:t>
            </a:r>
            <a:r>
              <a:rPr lang="it-IT" sz="1200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it-IT" sz="1200" dirty="0">
              <a:solidFill>
                <a:srgbClr val="0027A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424439" y="2022956"/>
            <a:ext cx="109253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dirty="0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384-well </a:t>
            </a:r>
            <a:r>
              <a:rPr lang="it-IT" sz="1050" dirty="0" err="1" smtClean="0">
                <a:solidFill>
                  <a:srgbClr val="0027A2"/>
                </a:solidFill>
                <a:latin typeface="+mj-lt"/>
                <a:cs typeface="Arial" panose="020B0604020202020204" pitchFamily="34" charset="0"/>
              </a:rPr>
              <a:t>plates</a:t>
            </a:r>
            <a:endParaRPr lang="it-IT" sz="1050" dirty="0">
              <a:solidFill>
                <a:srgbClr val="0027A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79336" y="68188"/>
            <a:ext cx="1622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Nitrocellulose </a:t>
            </a:r>
            <a:r>
              <a:rPr lang="it-IT" sz="12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slides</a:t>
            </a:r>
            <a:endParaRPr lang="it-IT" sz="1200" i="1" dirty="0">
              <a:solidFill>
                <a:schemeClr val="accent5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1" name="Connettore 1 20"/>
          <p:cNvCxnSpPr/>
          <p:nvPr/>
        </p:nvCxnSpPr>
        <p:spPr>
          <a:xfrm flipH="1" flipV="1">
            <a:off x="2162176" y="2740027"/>
            <a:ext cx="280987" cy="37306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 flipH="1">
            <a:off x="2162176" y="560388"/>
            <a:ext cx="285749" cy="1247775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2"/>
          <p:cNvSpPr/>
          <p:nvPr/>
        </p:nvSpPr>
        <p:spPr>
          <a:xfrm>
            <a:off x="679539" y="1801002"/>
            <a:ext cx="1484268" cy="938757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320764" y="4282900"/>
            <a:ext cx="206405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sz="1300" i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200 replica </a:t>
            </a:r>
            <a:r>
              <a:rPr lang="it-IT" sz="13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slides</a:t>
            </a:r>
            <a:r>
              <a:rPr lang="it-IT" sz="1300" i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it-IT" sz="13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printed</a:t>
            </a:r>
            <a:endParaRPr lang="it-IT" sz="1300" i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162084" y="3344030"/>
            <a:ext cx="2215286" cy="1185605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38" y="5110961"/>
            <a:ext cx="2530080" cy="125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magine 26" descr="Figure11_RPPAcard.jpg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5"/>
          <a:stretch/>
        </p:blipFill>
        <p:spPr>
          <a:xfrm>
            <a:off x="555959" y="6262916"/>
            <a:ext cx="1869314" cy="508024"/>
          </a:xfrm>
          <a:prstGeom prst="rect">
            <a:avLst/>
          </a:prstGeom>
        </p:spPr>
      </p:pic>
      <p:sp>
        <p:nvSpPr>
          <p:cNvPr id="28" name="Triangolo rettangolo 27"/>
          <p:cNvSpPr/>
          <p:nvPr/>
        </p:nvSpPr>
        <p:spPr>
          <a:xfrm flipH="1">
            <a:off x="472793" y="6097426"/>
            <a:ext cx="2023797" cy="657738"/>
          </a:xfrm>
          <a:prstGeom prst="rtTriangle">
            <a:avLst/>
          </a:prstGeom>
          <a:solidFill>
            <a:srgbClr val="FF0000">
              <a:alpha val="1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pic>
        <p:nvPicPr>
          <p:cNvPr id="29" name="Immagine 28"/>
          <p:cNvPicPr>
            <a:picLocks noChangeAspect="1"/>
          </p:cNvPicPr>
          <p:nvPr/>
        </p:nvPicPr>
        <p:blipFill rotWithShape="1">
          <a:blip r:embed="rId11" cstate="print"/>
          <a:srcRect b="7695"/>
          <a:stretch/>
        </p:blipFill>
        <p:spPr>
          <a:xfrm>
            <a:off x="3291147" y="3410238"/>
            <a:ext cx="1253718" cy="1157252"/>
          </a:xfrm>
          <a:prstGeom prst="rect">
            <a:avLst/>
          </a:prstGeom>
        </p:spPr>
      </p:pic>
      <p:pic>
        <p:nvPicPr>
          <p:cNvPr id="30" name="Picture 5" descr="20070305_120155_s3_Q65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t="3841"/>
          <a:stretch>
            <a:fillRect/>
          </a:stretch>
        </p:blipFill>
        <p:spPr bwMode="auto">
          <a:xfrm rot="16200000">
            <a:off x="3257734" y="5300413"/>
            <a:ext cx="962100" cy="126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20070305_120155_s3_Q65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t="3841"/>
          <a:stretch>
            <a:fillRect/>
          </a:stretch>
        </p:blipFill>
        <p:spPr bwMode="auto">
          <a:xfrm rot="16200000">
            <a:off x="3323260" y="5367993"/>
            <a:ext cx="960906" cy="126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3" descr="20070305_121817_s1_Q65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3841"/>
          <a:stretch>
            <a:fillRect/>
          </a:stretch>
        </p:blipFill>
        <p:spPr bwMode="auto">
          <a:xfrm rot="16200000">
            <a:off x="3365312" y="5392518"/>
            <a:ext cx="947759" cy="133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 descr="20070305_120155_s3_Q65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t="3841"/>
          <a:stretch>
            <a:fillRect/>
          </a:stretch>
        </p:blipFill>
        <p:spPr bwMode="auto">
          <a:xfrm rot="16200000">
            <a:off x="3479870" y="5554922"/>
            <a:ext cx="962099" cy="126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20070305_120155_s3_Q65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t="3841"/>
          <a:stretch>
            <a:fillRect/>
          </a:stretch>
        </p:blipFill>
        <p:spPr bwMode="auto">
          <a:xfrm rot="16200000">
            <a:off x="3460934" y="5442653"/>
            <a:ext cx="962100" cy="126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 descr="20070305_120155_s3_Q65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t="3841"/>
          <a:stretch>
            <a:fillRect/>
          </a:stretch>
        </p:blipFill>
        <p:spPr bwMode="auto">
          <a:xfrm rot="16200000">
            <a:off x="3526460" y="5510233"/>
            <a:ext cx="960906" cy="126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20070305_121817_s1_Q65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3841"/>
          <a:stretch>
            <a:fillRect/>
          </a:stretch>
        </p:blipFill>
        <p:spPr bwMode="auto">
          <a:xfrm rot="16200000">
            <a:off x="3568512" y="5534758"/>
            <a:ext cx="947759" cy="133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" descr="20070305_120155_s3_Q65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7" t="3841"/>
          <a:stretch>
            <a:fillRect/>
          </a:stretch>
        </p:blipFill>
        <p:spPr bwMode="auto">
          <a:xfrm rot="16200000">
            <a:off x="3683070" y="5605722"/>
            <a:ext cx="962099" cy="126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Gruppo 37"/>
          <p:cNvGrpSpPr/>
          <p:nvPr/>
        </p:nvGrpSpPr>
        <p:grpSpPr>
          <a:xfrm>
            <a:off x="186898" y="3368702"/>
            <a:ext cx="2161912" cy="971338"/>
            <a:chOff x="600223" y="1971923"/>
            <a:chExt cx="4413102" cy="1982788"/>
          </a:xfrm>
        </p:grpSpPr>
        <p:pic>
          <p:nvPicPr>
            <p:cNvPr id="39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600223" y="1971923"/>
              <a:ext cx="3705227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732880" y="2079874"/>
              <a:ext cx="37052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889642" y="2206874"/>
              <a:ext cx="37052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990600" y="2351087"/>
              <a:ext cx="37052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1104900" y="2439987"/>
              <a:ext cx="37052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1193800" y="2500312"/>
              <a:ext cx="37052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Immagine 19" descr="18012007137.jpg"/>
            <p:cNvPicPr>
              <a:picLocks noChangeAspect="1"/>
            </p:cNvPicPr>
            <p:nvPr/>
          </p:nvPicPr>
          <p:blipFill>
            <a:blip r:embed="rId16" cstate="print">
              <a:lum bright="8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4" t="63031" r="8702" b="1514"/>
            <a:stretch>
              <a:fillRect/>
            </a:stretch>
          </p:blipFill>
          <p:spPr bwMode="auto">
            <a:xfrm>
              <a:off x="1308100" y="2668836"/>
              <a:ext cx="37052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CasellaDiTesto 46"/>
          <p:cNvSpPr txBox="1"/>
          <p:nvPr/>
        </p:nvSpPr>
        <p:spPr>
          <a:xfrm>
            <a:off x="242651" y="4806230"/>
            <a:ext cx="2455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One</a:t>
            </a:r>
            <a:r>
              <a:rPr lang="it-IT" sz="1200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-</a:t>
            </a:r>
            <a:r>
              <a:rPr lang="it-IT" sz="12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antibody</a:t>
            </a:r>
            <a:r>
              <a:rPr lang="it-IT" sz="1200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-per-slide </a:t>
            </a:r>
            <a:r>
              <a:rPr lang="it-IT" sz="12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staining</a:t>
            </a:r>
            <a:endParaRPr lang="it-IT" sz="1200" i="1" dirty="0" smtClean="0">
              <a:solidFill>
                <a:schemeClr val="accent5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it-IT" sz="1200" b="1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Catalyzed</a:t>
            </a:r>
            <a:r>
              <a:rPr lang="it-IT" sz="1200" b="1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it-IT" sz="1200" b="1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Signal</a:t>
            </a:r>
            <a:r>
              <a:rPr lang="it-IT" sz="1200" b="1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it-IT" sz="1200" b="1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Amplification</a:t>
            </a:r>
            <a:endParaRPr lang="it-IT" sz="1200" b="1" i="1" dirty="0">
              <a:solidFill>
                <a:schemeClr val="accent5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0" name="Rettangolo 49"/>
          <p:cNvSpPr/>
          <p:nvPr/>
        </p:nvSpPr>
        <p:spPr>
          <a:xfrm>
            <a:off x="199065" y="4833239"/>
            <a:ext cx="2506035" cy="1951735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51" name="CasellaDiTesto 50"/>
          <p:cNvSpPr txBox="1"/>
          <p:nvPr/>
        </p:nvSpPr>
        <p:spPr>
          <a:xfrm>
            <a:off x="2917151" y="4526740"/>
            <a:ext cx="200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Laser scanner</a:t>
            </a:r>
          </a:p>
          <a:p>
            <a:pPr algn="ctr"/>
            <a:r>
              <a:rPr lang="it-IT" sz="1200" i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Near-IR</a:t>
            </a:r>
            <a:r>
              <a:rPr lang="it-IT" sz="1200" i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 detection</a:t>
            </a:r>
            <a:endParaRPr lang="it-IT" sz="1200" b="1" i="1" dirty="0">
              <a:solidFill>
                <a:schemeClr val="accent5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2" name="CasellaDiTesto 51"/>
          <p:cNvSpPr txBox="1"/>
          <p:nvPr/>
        </p:nvSpPr>
        <p:spPr>
          <a:xfrm>
            <a:off x="2845913" y="312911"/>
            <a:ext cx="933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sz="14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Arrayer</a:t>
            </a:r>
            <a:endParaRPr lang="it-IT" sz="14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3079376" y="3365500"/>
            <a:ext cx="1677562" cy="1620121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pic>
        <p:nvPicPr>
          <p:cNvPr id="55" name="Immagine 54" descr="Figure21_paper.jpg"/>
          <p:cNvPicPr>
            <a:picLocks noChangeAspect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" r="43115"/>
          <a:stretch/>
        </p:blipFill>
        <p:spPr>
          <a:xfrm>
            <a:off x="6597885" y="4651227"/>
            <a:ext cx="1308985" cy="1599816"/>
          </a:xfrm>
          <a:prstGeom prst="rect">
            <a:avLst/>
          </a:prstGeom>
        </p:spPr>
      </p:pic>
      <p:pic>
        <p:nvPicPr>
          <p:cNvPr id="56" name="Immagine 55" descr="Figure21_paper.jpg"/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DF9"/>
              </a:clrFrom>
              <a:clrTo>
                <a:srgbClr val="FF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16" t="4896" b="26068"/>
          <a:stretch/>
        </p:blipFill>
        <p:spPr>
          <a:xfrm>
            <a:off x="7640124" y="3439946"/>
            <a:ext cx="1341396" cy="1559872"/>
          </a:xfrm>
          <a:prstGeom prst="rect">
            <a:avLst/>
          </a:prstGeom>
        </p:spPr>
      </p:pic>
      <p:pic>
        <p:nvPicPr>
          <p:cNvPr id="57" name="Immagine 56" descr="FINALselectionBoxPlots.png"/>
          <p:cNvPicPr>
            <a:picLocks noChangeAspect="1"/>
          </p:cNvPicPr>
          <p:nvPr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3" b="24909"/>
          <a:stretch/>
        </p:blipFill>
        <p:spPr>
          <a:xfrm>
            <a:off x="6621462" y="3507725"/>
            <a:ext cx="1150952" cy="969550"/>
          </a:xfrm>
          <a:prstGeom prst="rect">
            <a:avLst/>
          </a:prstGeom>
        </p:spPr>
      </p:pic>
      <p:pic>
        <p:nvPicPr>
          <p:cNvPr id="58" name="Immagine 57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2343" y="5258451"/>
            <a:ext cx="1183704" cy="941037"/>
          </a:xfrm>
          <a:prstGeom prst="rect">
            <a:avLst/>
          </a:prstGeom>
        </p:spPr>
      </p:pic>
      <p:pic>
        <p:nvPicPr>
          <p:cNvPr id="59" name="Immagine 58" descr="Figure22_SupplFigS6.jp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" t="50368" r="48879" b="1"/>
          <a:stretch/>
        </p:blipFill>
        <p:spPr>
          <a:xfrm>
            <a:off x="5102105" y="3709604"/>
            <a:ext cx="1451567" cy="1246165"/>
          </a:xfrm>
          <a:prstGeom prst="rect">
            <a:avLst/>
          </a:prstGeom>
        </p:spPr>
      </p:pic>
      <p:sp>
        <p:nvSpPr>
          <p:cNvPr id="60" name="Rettangolo 59"/>
          <p:cNvSpPr/>
          <p:nvPr/>
        </p:nvSpPr>
        <p:spPr>
          <a:xfrm>
            <a:off x="3067939" y="5380878"/>
            <a:ext cx="2956845" cy="1391378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61" name="CasellaDiTesto 60"/>
          <p:cNvSpPr txBox="1"/>
          <p:nvPr/>
        </p:nvSpPr>
        <p:spPr>
          <a:xfrm>
            <a:off x="3275856" y="5321360"/>
            <a:ext cx="1285262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sz="1300" b="1" i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Image Analysis</a:t>
            </a:r>
            <a:endParaRPr lang="it-IT" sz="1300" b="1" i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2" name="Picture 4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2" b="2473"/>
          <a:stretch/>
        </p:blipFill>
        <p:spPr bwMode="auto">
          <a:xfrm>
            <a:off x="5048754" y="5508671"/>
            <a:ext cx="938397" cy="113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cxnSp>
        <p:nvCxnSpPr>
          <p:cNvPr id="63" name="Connettore 2 62"/>
          <p:cNvCxnSpPr/>
          <p:nvPr/>
        </p:nvCxnSpPr>
        <p:spPr>
          <a:xfrm flipV="1">
            <a:off x="4826541" y="6186324"/>
            <a:ext cx="191298" cy="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uppo 63"/>
          <p:cNvGrpSpPr/>
          <p:nvPr/>
        </p:nvGrpSpPr>
        <p:grpSpPr>
          <a:xfrm>
            <a:off x="5004048" y="3356160"/>
            <a:ext cx="3985418" cy="3097176"/>
            <a:chOff x="5138738" y="3641763"/>
            <a:chExt cx="3985418" cy="3097176"/>
          </a:xfrm>
        </p:grpSpPr>
        <p:cxnSp>
          <p:nvCxnSpPr>
            <p:cNvPr id="65" name="Connettore 1 64"/>
            <p:cNvCxnSpPr/>
            <p:nvPr/>
          </p:nvCxnSpPr>
          <p:spPr>
            <a:xfrm>
              <a:off x="6607969" y="6731794"/>
              <a:ext cx="2512219" cy="0"/>
            </a:xfrm>
            <a:prstGeom prst="line">
              <a:avLst/>
            </a:prstGeom>
            <a:ln w="31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1 65"/>
            <p:cNvCxnSpPr/>
            <p:nvPr/>
          </p:nvCxnSpPr>
          <p:spPr>
            <a:xfrm>
              <a:off x="5145698" y="3641763"/>
              <a:ext cx="3978458" cy="5360"/>
            </a:xfrm>
            <a:prstGeom prst="line">
              <a:avLst/>
            </a:prstGeom>
            <a:ln w="31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ttore 1 66"/>
            <p:cNvCxnSpPr/>
            <p:nvPr/>
          </p:nvCxnSpPr>
          <p:spPr>
            <a:xfrm flipV="1">
              <a:off x="5148079" y="3642346"/>
              <a:ext cx="2092" cy="1707869"/>
            </a:xfrm>
            <a:prstGeom prst="line">
              <a:avLst/>
            </a:prstGeom>
            <a:ln w="31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ttore 1 67"/>
            <p:cNvCxnSpPr/>
            <p:nvPr/>
          </p:nvCxnSpPr>
          <p:spPr>
            <a:xfrm flipV="1">
              <a:off x="6617494" y="5350214"/>
              <a:ext cx="2491" cy="1386342"/>
            </a:xfrm>
            <a:prstGeom prst="line">
              <a:avLst/>
            </a:prstGeom>
            <a:ln w="31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ttore 1 68"/>
            <p:cNvCxnSpPr/>
            <p:nvPr/>
          </p:nvCxnSpPr>
          <p:spPr>
            <a:xfrm>
              <a:off x="5138738" y="5357813"/>
              <a:ext cx="1485900" cy="1"/>
            </a:xfrm>
            <a:prstGeom prst="line">
              <a:avLst/>
            </a:prstGeom>
            <a:ln w="31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ttore 1 69"/>
            <p:cNvCxnSpPr/>
            <p:nvPr/>
          </p:nvCxnSpPr>
          <p:spPr>
            <a:xfrm flipV="1">
              <a:off x="9115425" y="3642346"/>
              <a:ext cx="1909" cy="3096593"/>
            </a:xfrm>
            <a:prstGeom prst="line">
              <a:avLst/>
            </a:prstGeom>
            <a:ln w="31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CasellaDiTesto 70"/>
          <p:cNvSpPr txBox="1"/>
          <p:nvPr/>
        </p:nvSpPr>
        <p:spPr>
          <a:xfrm>
            <a:off x="5021800" y="3321749"/>
            <a:ext cx="1355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Data Analysis</a:t>
            </a:r>
            <a:endParaRPr lang="it-IT" sz="16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76" name="Connettore 2 75"/>
          <p:cNvCxnSpPr/>
          <p:nvPr/>
        </p:nvCxnSpPr>
        <p:spPr>
          <a:xfrm flipH="1">
            <a:off x="2411760" y="3140968"/>
            <a:ext cx="288032" cy="216024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7" name="Connettore 2 76"/>
          <p:cNvCxnSpPr/>
          <p:nvPr/>
        </p:nvCxnSpPr>
        <p:spPr>
          <a:xfrm>
            <a:off x="1227039" y="4557378"/>
            <a:ext cx="8384" cy="296416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Connettore 2 80"/>
          <p:cNvCxnSpPr/>
          <p:nvPr/>
        </p:nvCxnSpPr>
        <p:spPr>
          <a:xfrm flipV="1">
            <a:off x="2771800" y="4733528"/>
            <a:ext cx="296416" cy="135632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Connettore 2 82"/>
          <p:cNvCxnSpPr/>
          <p:nvPr/>
        </p:nvCxnSpPr>
        <p:spPr>
          <a:xfrm>
            <a:off x="3899420" y="5060676"/>
            <a:ext cx="0" cy="288032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Connettore 2 85"/>
          <p:cNvCxnSpPr/>
          <p:nvPr/>
        </p:nvCxnSpPr>
        <p:spPr>
          <a:xfrm flipV="1">
            <a:off x="6084168" y="5085184"/>
            <a:ext cx="360040" cy="288032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Connettore 2 87"/>
          <p:cNvCxnSpPr/>
          <p:nvPr/>
        </p:nvCxnSpPr>
        <p:spPr>
          <a:xfrm>
            <a:off x="1763688" y="1100236"/>
            <a:ext cx="432048" cy="36004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0" name="Connettore 2 89"/>
          <p:cNvCxnSpPr/>
          <p:nvPr/>
        </p:nvCxnSpPr>
        <p:spPr>
          <a:xfrm flipH="1">
            <a:off x="4139952" y="1628800"/>
            <a:ext cx="360040" cy="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chemeClr val="dk1"/>
              </a:solidFill>
              <a:latin typeface="+mj-lt"/>
            </a:endParaRPr>
          </a:p>
        </p:txBody>
      </p:sp>
      <p:sp>
        <p:nvSpPr>
          <p:cNvPr id="117" name="Rettangolo arrotondato 116"/>
          <p:cNvSpPr/>
          <p:nvPr/>
        </p:nvSpPr>
        <p:spPr>
          <a:xfrm>
            <a:off x="6084168" y="1196752"/>
            <a:ext cx="2880320" cy="4176464"/>
          </a:xfrm>
          <a:prstGeom prst="roundRect">
            <a:avLst>
              <a:gd name="adj" fmla="val 7243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6" name="Rettangolo arrotondato 115"/>
          <p:cNvSpPr/>
          <p:nvPr/>
        </p:nvSpPr>
        <p:spPr>
          <a:xfrm>
            <a:off x="2771800" y="1196752"/>
            <a:ext cx="2880320" cy="4176464"/>
          </a:xfrm>
          <a:prstGeom prst="roundRect">
            <a:avLst>
              <a:gd name="adj" fmla="val 7243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5" name="Rettangolo arrotondato 114"/>
          <p:cNvSpPr/>
          <p:nvPr/>
        </p:nvSpPr>
        <p:spPr>
          <a:xfrm>
            <a:off x="179512" y="1196752"/>
            <a:ext cx="1872208" cy="3672408"/>
          </a:xfrm>
          <a:prstGeom prst="roundRect">
            <a:avLst>
              <a:gd name="adj" fmla="val 7243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43" y="2689667"/>
            <a:ext cx="792114" cy="792114"/>
          </a:xfrm>
          <a:prstGeom prst="rect">
            <a:avLst/>
          </a:prstGeom>
        </p:spPr>
      </p:pic>
      <p:sp>
        <p:nvSpPr>
          <p:cNvPr id="9" name="CasellaDiTesto 37"/>
          <p:cNvSpPr txBox="1">
            <a:spLocks noChangeArrowheads="1"/>
          </p:cNvSpPr>
          <p:nvPr/>
        </p:nvSpPr>
        <p:spPr bwMode="auto">
          <a:xfrm>
            <a:off x="179512" y="1310837"/>
            <a:ext cx="18722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b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RPPA</a:t>
            </a:r>
            <a:r>
              <a:rPr lang="it-IT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it-IT" sz="1400" i="1" dirty="0" err="1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expression</a:t>
            </a:r>
            <a:r>
              <a:rPr lang="it-IT" sz="1400" i="1" dirty="0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1400" i="1" dirty="0" err="1" smtClean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groups</a:t>
            </a:r>
            <a:endParaRPr lang="it-IT" sz="1400" i="1" dirty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92987" y="4322916"/>
            <a:ext cx="870278" cy="4875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CasellaDiTesto 37"/>
          <p:cNvSpPr txBox="1">
            <a:spLocks noChangeArrowheads="1"/>
          </p:cNvSpPr>
          <p:nvPr/>
        </p:nvSpPr>
        <p:spPr bwMode="auto">
          <a:xfrm>
            <a:off x="2771800" y="1268760"/>
            <a:ext cx="28803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In vitro</a:t>
            </a:r>
            <a:endParaRPr lang="it-IT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2" name="Picture 57" descr="200px-Geldanamycin_svg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695" y="2862483"/>
            <a:ext cx="621329" cy="60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45" b="57407"/>
          <a:stretch>
            <a:fillRect/>
          </a:stretch>
        </p:blipFill>
        <p:spPr bwMode="auto">
          <a:xfrm>
            <a:off x="3488298" y="2312355"/>
            <a:ext cx="720711" cy="46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9" t="50002" b="5556"/>
          <a:stretch>
            <a:fillRect/>
          </a:stretch>
        </p:blipFill>
        <p:spPr bwMode="auto">
          <a:xfrm>
            <a:off x="4330920" y="2263233"/>
            <a:ext cx="888066" cy="48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CasellaDiTesto 95"/>
          <p:cNvSpPr txBox="1">
            <a:spLocks noChangeArrowheads="1"/>
          </p:cNvSpPr>
          <p:nvPr/>
        </p:nvSpPr>
        <p:spPr bwMode="auto">
          <a:xfrm>
            <a:off x="3401709" y="2276801"/>
            <a:ext cx="3571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200" dirty="0">
                <a:latin typeface="+mn-lt"/>
              </a:rPr>
              <a:t>A</a:t>
            </a:r>
          </a:p>
        </p:txBody>
      </p:sp>
      <p:sp>
        <p:nvSpPr>
          <p:cNvPr id="26" name="CasellaDiTesto 96"/>
          <p:cNvSpPr txBox="1">
            <a:spLocks noChangeArrowheads="1"/>
          </p:cNvSpPr>
          <p:nvPr/>
        </p:nvSpPr>
        <p:spPr bwMode="auto">
          <a:xfrm>
            <a:off x="3189173" y="2791961"/>
            <a:ext cx="3571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200" dirty="0">
                <a:latin typeface="+mn-lt"/>
              </a:rPr>
              <a:t>B</a:t>
            </a:r>
          </a:p>
        </p:txBody>
      </p:sp>
      <p:sp>
        <p:nvSpPr>
          <p:cNvPr id="27" name="CasellaDiTesto 97"/>
          <p:cNvSpPr txBox="1">
            <a:spLocks noChangeArrowheads="1"/>
          </p:cNvSpPr>
          <p:nvPr/>
        </p:nvSpPr>
        <p:spPr bwMode="auto">
          <a:xfrm>
            <a:off x="4245965" y="2016573"/>
            <a:ext cx="3571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200" dirty="0">
                <a:latin typeface="+mn-lt"/>
              </a:rPr>
              <a:t>C</a:t>
            </a:r>
          </a:p>
        </p:txBody>
      </p:sp>
      <p:sp>
        <p:nvSpPr>
          <p:cNvPr id="28" name="CasellaDiTesto 96"/>
          <p:cNvSpPr txBox="1">
            <a:spLocks noChangeArrowheads="1"/>
          </p:cNvSpPr>
          <p:nvPr/>
        </p:nvSpPr>
        <p:spPr bwMode="auto">
          <a:xfrm>
            <a:off x="4071737" y="2743355"/>
            <a:ext cx="3571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200" dirty="0" smtClean="0">
                <a:latin typeface="+mn-lt"/>
              </a:rPr>
              <a:t>D</a:t>
            </a:r>
            <a:endParaRPr lang="it-IT" altLang="it-IT" sz="1200" dirty="0">
              <a:latin typeface="+mn-lt"/>
            </a:endParaRPr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703519" y="4442815"/>
            <a:ext cx="870278" cy="4875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85190" y="4223383"/>
            <a:ext cx="870278" cy="4875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03889" y="4015320"/>
            <a:ext cx="870278" cy="4875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114" name="Gruppo 113"/>
          <p:cNvGrpSpPr/>
          <p:nvPr/>
        </p:nvGrpSpPr>
        <p:grpSpPr>
          <a:xfrm>
            <a:off x="265212" y="2019318"/>
            <a:ext cx="1714500" cy="2655887"/>
            <a:chOff x="158110" y="2019318"/>
            <a:chExt cx="1714500" cy="2655887"/>
          </a:xfrm>
        </p:grpSpPr>
        <p:pic>
          <p:nvPicPr>
            <p:cNvPr id="5" name="Immagine 4" descr="HCL_Pears-Compl_STD within_COLON_Patients+CTSC-NIH60 Xenografts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A1A1A1"/>
                </a:clrFrom>
                <a:clrTo>
                  <a:srgbClr val="A1A1A1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10" y="2019318"/>
              <a:ext cx="1714500" cy="2655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ttangolo 5"/>
            <p:cNvSpPr/>
            <p:nvPr/>
          </p:nvSpPr>
          <p:spPr>
            <a:xfrm>
              <a:off x="1067747" y="2886093"/>
              <a:ext cx="214313" cy="428625"/>
            </a:xfrm>
            <a:prstGeom prst="rect">
              <a:avLst/>
            </a:prstGeom>
            <a:solidFill>
              <a:srgbClr val="FF0000">
                <a:alpha val="53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7" name="Rettangolo 6"/>
            <p:cNvSpPr/>
            <p:nvPr/>
          </p:nvSpPr>
          <p:spPr>
            <a:xfrm>
              <a:off x="453385" y="3733818"/>
              <a:ext cx="214312" cy="928687"/>
            </a:xfrm>
            <a:prstGeom prst="rect">
              <a:avLst/>
            </a:prstGeom>
            <a:solidFill>
              <a:srgbClr val="00B050">
                <a:alpha val="53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8" name="Rettangolo 7"/>
            <p:cNvSpPr/>
            <p:nvPr/>
          </p:nvSpPr>
          <p:spPr>
            <a:xfrm>
              <a:off x="205735" y="3243280"/>
              <a:ext cx="204787" cy="504825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10" name="Rettangolo 9"/>
            <p:cNvSpPr/>
            <p:nvPr/>
          </p:nvSpPr>
          <p:spPr>
            <a:xfrm>
              <a:off x="753422" y="2938480"/>
              <a:ext cx="285750" cy="481013"/>
            </a:xfrm>
            <a:prstGeom prst="rect">
              <a:avLst/>
            </a:prstGeom>
            <a:solidFill>
              <a:srgbClr val="FFFF00">
                <a:alpha val="69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32" name="Rettangolo 31"/>
            <p:cNvSpPr/>
            <p:nvPr/>
          </p:nvSpPr>
          <p:spPr>
            <a:xfrm>
              <a:off x="1282060" y="2393756"/>
              <a:ext cx="171499" cy="338437"/>
            </a:xfrm>
            <a:prstGeom prst="rect">
              <a:avLst/>
            </a:prstGeom>
            <a:solidFill>
              <a:srgbClr val="CC00FF">
                <a:alpha val="53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253395" y="4751376"/>
            <a:ext cx="870278" cy="4875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" name="CasellaDiTesto 96"/>
          <p:cNvSpPr txBox="1">
            <a:spLocks noChangeArrowheads="1"/>
          </p:cNvSpPr>
          <p:nvPr/>
        </p:nvSpPr>
        <p:spPr bwMode="auto">
          <a:xfrm>
            <a:off x="4990985" y="2711704"/>
            <a:ext cx="3571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200" dirty="0" smtClean="0">
                <a:latin typeface="+mn-lt"/>
              </a:rPr>
              <a:t>E</a:t>
            </a:r>
            <a:endParaRPr lang="it-IT" altLang="it-IT" sz="1200" dirty="0">
              <a:latin typeface="+mn-lt"/>
            </a:endParaRPr>
          </a:p>
        </p:txBody>
      </p:sp>
      <p:grpSp>
        <p:nvGrpSpPr>
          <p:cNvPr id="35" name="Gruppo 34"/>
          <p:cNvGrpSpPr/>
          <p:nvPr/>
        </p:nvGrpSpPr>
        <p:grpSpPr>
          <a:xfrm rot="14490403">
            <a:off x="5150424" y="2918393"/>
            <a:ext cx="346468" cy="329549"/>
            <a:chOff x="4964423" y="3747060"/>
            <a:chExt cx="281473" cy="267728"/>
          </a:xfrm>
        </p:grpSpPr>
        <p:cxnSp>
          <p:nvCxnSpPr>
            <p:cNvPr id="36" name="Connettore 1 35"/>
            <p:cNvCxnSpPr/>
            <p:nvPr/>
          </p:nvCxnSpPr>
          <p:spPr>
            <a:xfrm flipH="1" flipV="1">
              <a:off x="5083728" y="3829905"/>
              <a:ext cx="241" cy="184883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1 36"/>
            <p:cNvCxnSpPr/>
            <p:nvPr/>
          </p:nvCxnSpPr>
          <p:spPr>
            <a:xfrm flipH="1" flipV="1">
              <a:off x="5126591" y="3829904"/>
              <a:ext cx="241" cy="184883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1 37"/>
            <p:cNvCxnSpPr/>
            <p:nvPr/>
          </p:nvCxnSpPr>
          <p:spPr>
            <a:xfrm flipH="1" flipV="1">
              <a:off x="4985855" y="3747060"/>
              <a:ext cx="97873" cy="8284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1 38"/>
            <p:cNvCxnSpPr/>
            <p:nvPr/>
          </p:nvCxnSpPr>
          <p:spPr>
            <a:xfrm flipV="1">
              <a:off x="5126591" y="3749749"/>
              <a:ext cx="97873" cy="8284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1 39"/>
            <p:cNvCxnSpPr/>
            <p:nvPr/>
          </p:nvCxnSpPr>
          <p:spPr>
            <a:xfrm flipH="1" flipV="1">
              <a:off x="4964423" y="3779178"/>
              <a:ext cx="97873" cy="8284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1 40"/>
            <p:cNvCxnSpPr/>
            <p:nvPr/>
          </p:nvCxnSpPr>
          <p:spPr>
            <a:xfrm flipV="1">
              <a:off x="5148023" y="3779178"/>
              <a:ext cx="97873" cy="8284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o 48"/>
          <p:cNvGrpSpPr>
            <a:grpSpLocks/>
          </p:cNvGrpSpPr>
          <p:nvPr/>
        </p:nvGrpSpPr>
        <p:grpSpPr bwMode="auto">
          <a:xfrm>
            <a:off x="6707878" y="2160150"/>
            <a:ext cx="1086426" cy="504662"/>
            <a:chOff x="2095486" y="5214950"/>
            <a:chExt cx="1690696" cy="785818"/>
          </a:xfrm>
        </p:grpSpPr>
        <p:grpSp>
          <p:nvGrpSpPr>
            <p:cNvPr id="45" name="Gruppo 44"/>
            <p:cNvGrpSpPr>
              <a:grpSpLocks/>
            </p:cNvGrpSpPr>
            <p:nvPr/>
          </p:nvGrpSpPr>
          <p:grpSpPr bwMode="auto">
            <a:xfrm>
              <a:off x="2095486" y="5214950"/>
              <a:ext cx="1690696" cy="785818"/>
              <a:chOff x="1785918" y="5286388"/>
              <a:chExt cx="2309832" cy="642942"/>
            </a:xfrm>
          </p:grpSpPr>
          <p:sp>
            <p:nvSpPr>
              <p:cNvPr id="47" name="Ovale 46"/>
              <p:cNvSpPr/>
              <p:nvPr/>
            </p:nvSpPr>
            <p:spPr>
              <a:xfrm>
                <a:off x="1785918" y="5286388"/>
                <a:ext cx="214591" cy="285752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48" name="Goccia 47"/>
              <p:cNvSpPr/>
              <p:nvPr/>
            </p:nvSpPr>
            <p:spPr>
              <a:xfrm rot="10800000">
                <a:off x="1857448" y="5286388"/>
                <a:ext cx="1642216" cy="642942"/>
              </a:xfrm>
              <a:prstGeom prst="teardrop">
                <a:avLst>
                  <a:gd name="adj" fmla="val 128985"/>
                </a:avLst>
              </a:prstGeom>
              <a:solidFill>
                <a:schemeClr val="bg1">
                  <a:lumMod val="85000"/>
                  <a:alpha val="8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49" name="Figura a mano libera 48"/>
              <p:cNvSpPr/>
              <p:nvPr/>
            </p:nvSpPr>
            <p:spPr>
              <a:xfrm>
                <a:off x="3401310" y="5525705"/>
                <a:ext cx="694440" cy="103585"/>
              </a:xfrm>
              <a:custGeom>
                <a:avLst/>
                <a:gdLst>
                  <a:gd name="connsiteX0" fmla="*/ 0 w 695325"/>
                  <a:gd name="connsiteY0" fmla="*/ 46037 h 103187"/>
                  <a:gd name="connsiteX1" fmla="*/ 323850 w 695325"/>
                  <a:gd name="connsiteY1" fmla="*/ 7937 h 103187"/>
                  <a:gd name="connsiteX2" fmla="*/ 514350 w 695325"/>
                  <a:gd name="connsiteY2" fmla="*/ 93662 h 103187"/>
                  <a:gd name="connsiteX3" fmla="*/ 695325 w 695325"/>
                  <a:gd name="connsiteY3" fmla="*/ 65087 h 10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25" h="103187">
                    <a:moveTo>
                      <a:pt x="0" y="46037"/>
                    </a:moveTo>
                    <a:cubicBezTo>
                      <a:pt x="119062" y="23018"/>
                      <a:pt x="238125" y="0"/>
                      <a:pt x="323850" y="7937"/>
                    </a:cubicBezTo>
                    <a:cubicBezTo>
                      <a:pt x="409575" y="15874"/>
                      <a:pt x="452438" y="84137"/>
                      <a:pt x="514350" y="93662"/>
                    </a:cubicBezTo>
                    <a:cubicBezTo>
                      <a:pt x="576263" y="103187"/>
                      <a:pt x="635794" y="84137"/>
                      <a:pt x="695325" y="6508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50" name="Ovale 49"/>
              <p:cNvSpPr/>
              <p:nvPr/>
            </p:nvSpPr>
            <p:spPr>
              <a:xfrm>
                <a:off x="1928979" y="5286388"/>
                <a:ext cx="214591" cy="285752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51" name="Ovale 50"/>
              <p:cNvSpPr/>
              <p:nvPr/>
            </p:nvSpPr>
            <p:spPr>
              <a:xfrm flipH="1">
                <a:off x="1920038" y="5648935"/>
                <a:ext cx="71530" cy="71438"/>
              </a:xfrm>
              <a:prstGeom prst="ellipse">
                <a:avLst/>
              </a:prstGeom>
              <a:solidFill>
                <a:schemeClr val="tx1"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sp>
          <p:nvSpPr>
            <p:cNvPr id="46" name="Ovale 45"/>
            <p:cNvSpPr/>
            <p:nvPr/>
          </p:nvSpPr>
          <p:spPr>
            <a:xfrm>
              <a:off x="2643054" y="5572934"/>
              <a:ext cx="499573" cy="355800"/>
            </a:xfrm>
            <a:prstGeom prst="ellipse">
              <a:avLst/>
            </a:prstGeom>
            <a:solidFill>
              <a:srgbClr val="FFC000">
                <a:alpha val="59000"/>
              </a:srgb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grpSp>
        <p:nvGrpSpPr>
          <p:cNvPr id="52" name="Gruppo 57"/>
          <p:cNvGrpSpPr>
            <a:grpSpLocks/>
          </p:cNvGrpSpPr>
          <p:nvPr/>
        </p:nvGrpSpPr>
        <p:grpSpPr bwMode="auto">
          <a:xfrm>
            <a:off x="6444208" y="2795182"/>
            <a:ext cx="1086426" cy="504662"/>
            <a:chOff x="2095486" y="5214950"/>
            <a:chExt cx="1690696" cy="785818"/>
          </a:xfrm>
        </p:grpSpPr>
        <p:grpSp>
          <p:nvGrpSpPr>
            <p:cNvPr id="53" name="Gruppo 46"/>
            <p:cNvGrpSpPr>
              <a:grpSpLocks/>
            </p:cNvGrpSpPr>
            <p:nvPr/>
          </p:nvGrpSpPr>
          <p:grpSpPr bwMode="auto">
            <a:xfrm>
              <a:off x="2095482" y="5214942"/>
              <a:ext cx="1690691" cy="785817"/>
              <a:chOff x="1785918" y="5286388"/>
              <a:chExt cx="2309832" cy="642942"/>
            </a:xfrm>
          </p:grpSpPr>
          <p:sp>
            <p:nvSpPr>
              <p:cNvPr id="55" name="Ovale 54"/>
              <p:cNvSpPr/>
              <p:nvPr/>
            </p:nvSpPr>
            <p:spPr>
              <a:xfrm>
                <a:off x="1785924" y="5286395"/>
                <a:ext cx="214591" cy="285753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56" name="Goccia 55"/>
              <p:cNvSpPr/>
              <p:nvPr/>
            </p:nvSpPr>
            <p:spPr>
              <a:xfrm rot="10800000">
                <a:off x="1857454" y="5286395"/>
                <a:ext cx="1642222" cy="642943"/>
              </a:xfrm>
              <a:prstGeom prst="teardrop">
                <a:avLst>
                  <a:gd name="adj" fmla="val 128985"/>
                </a:avLst>
              </a:prstGeom>
              <a:solidFill>
                <a:schemeClr val="bg1">
                  <a:lumMod val="85000"/>
                  <a:alpha val="8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57" name="Figura a mano libera 56"/>
              <p:cNvSpPr/>
              <p:nvPr/>
            </p:nvSpPr>
            <p:spPr>
              <a:xfrm>
                <a:off x="3401320" y="5525712"/>
                <a:ext cx="694443" cy="103585"/>
              </a:xfrm>
              <a:custGeom>
                <a:avLst/>
                <a:gdLst>
                  <a:gd name="connsiteX0" fmla="*/ 0 w 695325"/>
                  <a:gd name="connsiteY0" fmla="*/ 46037 h 103187"/>
                  <a:gd name="connsiteX1" fmla="*/ 323850 w 695325"/>
                  <a:gd name="connsiteY1" fmla="*/ 7937 h 103187"/>
                  <a:gd name="connsiteX2" fmla="*/ 514350 w 695325"/>
                  <a:gd name="connsiteY2" fmla="*/ 93662 h 103187"/>
                  <a:gd name="connsiteX3" fmla="*/ 695325 w 695325"/>
                  <a:gd name="connsiteY3" fmla="*/ 65087 h 10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25" h="103187">
                    <a:moveTo>
                      <a:pt x="0" y="46037"/>
                    </a:moveTo>
                    <a:cubicBezTo>
                      <a:pt x="119062" y="23018"/>
                      <a:pt x="238125" y="0"/>
                      <a:pt x="323850" y="7937"/>
                    </a:cubicBezTo>
                    <a:cubicBezTo>
                      <a:pt x="409575" y="15874"/>
                      <a:pt x="452438" y="84137"/>
                      <a:pt x="514350" y="93662"/>
                    </a:cubicBezTo>
                    <a:cubicBezTo>
                      <a:pt x="576263" y="103187"/>
                      <a:pt x="635794" y="84137"/>
                      <a:pt x="695325" y="6508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58" name="Ovale 57"/>
              <p:cNvSpPr/>
              <p:nvPr/>
            </p:nvSpPr>
            <p:spPr>
              <a:xfrm>
                <a:off x="1928985" y="5286395"/>
                <a:ext cx="214591" cy="285753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59" name="Ovale 58"/>
              <p:cNvSpPr/>
              <p:nvPr/>
            </p:nvSpPr>
            <p:spPr>
              <a:xfrm flipH="1">
                <a:off x="1920044" y="5648944"/>
                <a:ext cx="71530" cy="71438"/>
              </a:xfrm>
              <a:prstGeom prst="ellipse">
                <a:avLst/>
              </a:prstGeom>
              <a:solidFill>
                <a:schemeClr val="tx1"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sp>
          <p:nvSpPr>
            <p:cNvPr id="54" name="Ovale 53"/>
            <p:cNvSpPr/>
            <p:nvPr/>
          </p:nvSpPr>
          <p:spPr>
            <a:xfrm>
              <a:off x="2643054" y="5572934"/>
              <a:ext cx="499573" cy="355802"/>
            </a:xfrm>
            <a:prstGeom prst="ellipse">
              <a:avLst/>
            </a:prstGeom>
            <a:solidFill>
              <a:schemeClr val="tx1">
                <a:alpha val="56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grpSp>
        <p:nvGrpSpPr>
          <p:cNvPr id="60" name="Gruppo 87"/>
          <p:cNvGrpSpPr>
            <a:grpSpLocks/>
          </p:cNvGrpSpPr>
          <p:nvPr/>
        </p:nvGrpSpPr>
        <p:grpSpPr bwMode="auto">
          <a:xfrm>
            <a:off x="7860733" y="2465373"/>
            <a:ext cx="1085023" cy="504662"/>
            <a:chOff x="3428989" y="4857754"/>
            <a:chExt cx="1229593" cy="571503"/>
          </a:xfrm>
        </p:grpSpPr>
        <p:grpSp>
          <p:nvGrpSpPr>
            <p:cNvPr id="61" name="Gruppo 46"/>
            <p:cNvGrpSpPr>
              <a:grpSpLocks/>
            </p:cNvGrpSpPr>
            <p:nvPr/>
          </p:nvGrpSpPr>
          <p:grpSpPr bwMode="auto">
            <a:xfrm>
              <a:off x="3428989" y="4857754"/>
              <a:ext cx="1229593" cy="571503"/>
              <a:chOff x="1785918" y="5286388"/>
              <a:chExt cx="2309832" cy="642942"/>
            </a:xfrm>
          </p:grpSpPr>
          <p:sp>
            <p:nvSpPr>
              <p:cNvPr id="63" name="Ovale 62"/>
              <p:cNvSpPr/>
              <p:nvPr/>
            </p:nvSpPr>
            <p:spPr>
              <a:xfrm>
                <a:off x="1785918" y="5286388"/>
                <a:ext cx="214868" cy="285752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64" name="Goccia 63"/>
              <p:cNvSpPr/>
              <p:nvPr/>
            </p:nvSpPr>
            <p:spPr>
              <a:xfrm rot="10800000">
                <a:off x="1857541" y="5286388"/>
                <a:ext cx="1644337" cy="642942"/>
              </a:xfrm>
              <a:prstGeom prst="teardrop">
                <a:avLst>
                  <a:gd name="adj" fmla="val 128985"/>
                </a:avLst>
              </a:prstGeom>
              <a:solidFill>
                <a:schemeClr val="bg1">
                  <a:lumMod val="85000"/>
                  <a:alpha val="8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65" name="Figura a mano libera 64"/>
              <p:cNvSpPr/>
              <p:nvPr/>
            </p:nvSpPr>
            <p:spPr>
              <a:xfrm>
                <a:off x="3400412" y="5525705"/>
                <a:ext cx="695338" cy="103585"/>
              </a:xfrm>
              <a:custGeom>
                <a:avLst/>
                <a:gdLst>
                  <a:gd name="connsiteX0" fmla="*/ 0 w 695325"/>
                  <a:gd name="connsiteY0" fmla="*/ 46037 h 103187"/>
                  <a:gd name="connsiteX1" fmla="*/ 323850 w 695325"/>
                  <a:gd name="connsiteY1" fmla="*/ 7937 h 103187"/>
                  <a:gd name="connsiteX2" fmla="*/ 514350 w 695325"/>
                  <a:gd name="connsiteY2" fmla="*/ 93662 h 103187"/>
                  <a:gd name="connsiteX3" fmla="*/ 695325 w 695325"/>
                  <a:gd name="connsiteY3" fmla="*/ 65087 h 10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25" h="103187">
                    <a:moveTo>
                      <a:pt x="0" y="46037"/>
                    </a:moveTo>
                    <a:cubicBezTo>
                      <a:pt x="119062" y="23018"/>
                      <a:pt x="238125" y="0"/>
                      <a:pt x="323850" y="7937"/>
                    </a:cubicBezTo>
                    <a:cubicBezTo>
                      <a:pt x="409575" y="15874"/>
                      <a:pt x="452438" y="84137"/>
                      <a:pt x="514350" y="93662"/>
                    </a:cubicBezTo>
                    <a:cubicBezTo>
                      <a:pt x="576263" y="103187"/>
                      <a:pt x="635794" y="84137"/>
                      <a:pt x="695325" y="6508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66" name="Ovale 65"/>
              <p:cNvSpPr/>
              <p:nvPr/>
            </p:nvSpPr>
            <p:spPr>
              <a:xfrm>
                <a:off x="1929163" y="5286388"/>
                <a:ext cx="214868" cy="285752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67" name="Ovale 66"/>
              <p:cNvSpPr/>
              <p:nvPr/>
            </p:nvSpPr>
            <p:spPr>
              <a:xfrm flipH="1">
                <a:off x="1920210" y="5648935"/>
                <a:ext cx="71623" cy="71438"/>
              </a:xfrm>
              <a:prstGeom prst="ellipse">
                <a:avLst/>
              </a:prstGeom>
              <a:solidFill>
                <a:schemeClr val="tx1"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sp>
          <p:nvSpPr>
            <p:cNvPr id="62" name="Ovale 61"/>
            <p:cNvSpPr/>
            <p:nvPr/>
          </p:nvSpPr>
          <p:spPr>
            <a:xfrm>
              <a:off x="3827732" y="5118105"/>
              <a:ext cx="363795" cy="258763"/>
            </a:xfrm>
            <a:prstGeom prst="ellipse">
              <a:avLst/>
            </a:prstGeom>
            <a:solidFill>
              <a:srgbClr val="D82816">
                <a:alpha val="78000"/>
              </a:srgb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grpSp>
        <p:nvGrpSpPr>
          <p:cNvPr id="68" name="Gruppo 49"/>
          <p:cNvGrpSpPr>
            <a:grpSpLocks/>
          </p:cNvGrpSpPr>
          <p:nvPr/>
        </p:nvGrpSpPr>
        <p:grpSpPr bwMode="auto">
          <a:xfrm>
            <a:off x="6477852" y="3541072"/>
            <a:ext cx="1086426" cy="504662"/>
            <a:chOff x="2095486" y="5214950"/>
            <a:chExt cx="1690696" cy="785818"/>
          </a:xfrm>
        </p:grpSpPr>
        <p:grpSp>
          <p:nvGrpSpPr>
            <p:cNvPr id="69" name="Gruppo 46"/>
            <p:cNvGrpSpPr>
              <a:grpSpLocks/>
            </p:cNvGrpSpPr>
            <p:nvPr/>
          </p:nvGrpSpPr>
          <p:grpSpPr bwMode="auto">
            <a:xfrm>
              <a:off x="2095482" y="5214942"/>
              <a:ext cx="1690691" cy="785817"/>
              <a:chOff x="1785918" y="5286388"/>
              <a:chExt cx="2309832" cy="642942"/>
            </a:xfrm>
          </p:grpSpPr>
          <p:sp>
            <p:nvSpPr>
              <p:cNvPr id="71" name="Ovale 70"/>
              <p:cNvSpPr/>
              <p:nvPr/>
            </p:nvSpPr>
            <p:spPr>
              <a:xfrm>
                <a:off x="1785924" y="5286395"/>
                <a:ext cx="214591" cy="285753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72" name="Goccia 71"/>
              <p:cNvSpPr/>
              <p:nvPr/>
            </p:nvSpPr>
            <p:spPr>
              <a:xfrm rot="10800000">
                <a:off x="1857454" y="5286395"/>
                <a:ext cx="1642222" cy="642943"/>
              </a:xfrm>
              <a:prstGeom prst="teardrop">
                <a:avLst>
                  <a:gd name="adj" fmla="val 128985"/>
                </a:avLst>
              </a:prstGeom>
              <a:solidFill>
                <a:schemeClr val="bg1">
                  <a:lumMod val="85000"/>
                  <a:alpha val="8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73" name="Figura a mano libera 72"/>
              <p:cNvSpPr/>
              <p:nvPr/>
            </p:nvSpPr>
            <p:spPr>
              <a:xfrm>
                <a:off x="3401320" y="5525712"/>
                <a:ext cx="694443" cy="103585"/>
              </a:xfrm>
              <a:custGeom>
                <a:avLst/>
                <a:gdLst>
                  <a:gd name="connsiteX0" fmla="*/ 0 w 695325"/>
                  <a:gd name="connsiteY0" fmla="*/ 46037 h 103187"/>
                  <a:gd name="connsiteX1" fmla="*/ 323850 w 695325"/>
                  <a:gd name="connsiteY1" fmla="*/ 7937 h 103187"/>
                  <a:gd name="connsiteX2" fmla="*/ 514350 w 695325"/>
                  <a:gd name="connsiteY2" fmla="*/ 93662 h 103187"/>
                  <a:gd name="connsiteX3" fmla="*/ 695325 w 695325"/>
                  <a:gd name="connsiteY3" fmla="*/ 65087 h 10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25" h="103187">
                    <a:moveTo>
                      <a:pt x="0" y="46037"/>
                    </a:moveTo>
                    <a:cubicBezTo>
                      <a:pt x="119062" y="23018"/>
                      <a:pt x="238125" y="0"/>
                      <a:pt x="323850" y="7937"/>
                    </a:cubicBezTo>
                    <a:cubicBezTo>
                      <a:pt x="409575" y="15874"/>
                      <a:pt x="452438" y="84137"/>
                      <a:pt x="514350" y="93662"/>
                    </a:cubicBezTo>
                    <a:cubicBezTo>
                      <a:pt x="576263" y="103187"/>
                      <a:pt x="635794" y="84137"/>
                      <a:pt x="695325" y="6508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74" name="Ovale 73"/>
              <p:cNvSpPr/>
              <p:nvPr/>
            </p:nvSpPr>
            <p:spPr>
              <a:xfrm>
                <a:off x="1928985" y="5286395"/>
                <a:ext cx="214591" cy="285753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75" name="Ovale 74"/>
              <p:cNvSpPr/>
              <p:nvPr/>
            </p:nvSpPr>
            <p:spPr>
              <a:xfrm flipH="1">
                <a:off x="1920044" y="5648943"/>
                <a:ext cx="71530" cy="71438"/>
              </a:xfrm>
              <a:prstGeom prst="ellipse">
                <a:avLst/>
              </a:prstGeom>
              <a:solidFill>
                <a:schemeClr val="tx1"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sp>
          <p:nvSpPr>
            <p:cNvPr id="70" name="Ovale 69"/>
            <p:cNvSpPr/>
            <p:nvPr/>
          </p:nvSpPr>
          <p:spPr>
            <a:xfrm>
              <a:off x="2643054" y="5572934"/>
              <a:ext cx="499573" cy="355800"/>
            </a:xfrm>
            <a:prstGeom prst="ellipse">
              <a:avLst/>
            </a:prstGeom>
            <a:solidFill>
              <a:srgbClr val="00B050">
                <a:alpha val="64000"/>
              </a:srgb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grpSp>
        <p:nvGrpSpPr>
          <p:cNvPr id="76" name="Gruppo 65"/>
          <p:cNvGrpSpPr>
            <a:grpSpLocks/>
          </p:cNvGrpSpPr>
          <p:nvPr/>
        </p:nvGrpSpPr>
        <p:grpSpPr bwMode="auto">
          <a:xfrm>
            <a:off x="7692512" y="3206493"/>
            <a:ext cx="1086425" cy="504662"/>
            <a:chOff x="2095486" y="5214950"/>
            <a:chExt cx="1690696" cy="785818"/>
          </a:xfrm>
        </p:grpSpPr>
        <p:grpSp>
          <p:nvGrpSpPr>
            <p:cNvPr id="77" name="Gruppo 46"/>
            <p:cNvGrpSpPr>
              <a:grpSpLocks/>
            </p:cNvGrpSpPr>
            <p:nvPr/>
          </p:nvGrpSpPr>
          <p:grpSpPr bwMode="auto">
            <a:xfrm>
              <a:off x="2095482" y="5214942"/>
              <a:ext cx="1690691" cy="785817"/>
              <a:chOff x="1785918" y="5286388"/>
              <a:chExt cx="2309832" cy="642942"/>
            </a:xfrm>
          </p:grpSpPr>
          <p:sp>
            <p:nvSpPr>
              <p:cNvPr id="79" name="Ovale 78"/>
              <p:cNvSpPr/>
              <p:nvPr/>
            </p:nvSpPr>
            <p:spPr>
              <a:xfrm>
                <a:off x="1785924" y="5286395"/>
                <a:ext cx="214592" cy="285753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80" name="Goccia 79"/>
              <p:cNvSpPr/>
              <p:nvPr/>
            </p:nvSpPr>
            <p:spPr>
              <a:xfrm rot="10800000">
                <a:off x="1857454" y="5286395"/>
                <a:ext cx="1642221" cy="642943"/>
              </a:xfrm>
              <a:prstGeom prst="teardrop">
                <a:avLst>
                  <a:gd name="adj" fmla="val 128985"/>
                </a:avLst>
              </a:prstGeom>
              <a:solidFill>
                <a:schemeClr val="bg1">
                  <a:lumMod val="85000"/>
                  <a:alpha val="8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81" name="Figura a mano libera 80"/>
              <p:cNvSpPr/>
              <p:nvPr/>
            </p:nvSpPr>
            <p:spPr>
              <a:xfrm>
                <a:off x="3401322" y="5525712"/>
                <a:ext cx="694441" cy="103585"/>
              </a:xfrm>
              <a:custGeom>
                <a:avLst/>
                <a:gdLst>
                  <a:gd name="connsiteX0" fmla="*/ 0 w 695325"/>
                  <a:gd name="connsiteY0" fmla="*/ 46037 h 103187"/>
                  <a:gd name="connsiteX1" fmla="*/ 323850 w 695325"/>
                  <a:gd name="connsiteY1" fmla="*/ 7937 h 103187"/>
                  <a:gd name="connsiteX2" fmla="*/ 514350 w 695325"/>
                  <a:gd name="connsiteY2" fmla="*/ 93662 h 103187"/>
                  <a:gd name="connsiteX3" fmla="*/ 695325 w 695325"/>
                  <a:gd name="connsiteY3" fmla="*/ 65087 h 103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5325" h="103187">
                    <a:moveTo>
                      <a:pt x="0" y="46037"/>
                    </a:moveTo>
                    <a:cubicBezTo>
                      <a:pt x="119062" y="23018"/>
                      <a:pt x="238125" y="0"/>
                      <a:pt x="323850" y="7937"/>
                    </a:cubicBezTo>
                    <a:cubicBezTo>
                      <a:pt x="409575" y="15874"/>
                      <a:pt x="452438" y="84137"/>
                      <a:pt x="514350" y="93662"/>
                    </a:cubicBezTo>
                    <a:cubicBezTo>
                      <a:pt x="576263" y="103187"/>
                      <a:pt x="635794" y="84137"/>
                      <a:pt x="695325" y="6508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82" name="Ovale 81"/>
              <p:cNvSpPr/>
              <p:nvPr/>
            </p:nvSpPr>
            <p:spPr>
              <a:xfrm>
                <a:off x="1928985" y="5286395"/>
                <a:ext cx="214592" cy="285753"/>
              </a:xfrm>
              <a:prstGeom prst="ellipse">
                <a:avLst/>
              </a:prstGeom>
              <a:solidFill>
                <a:schemeClr val="bg1">
                  <a:lumMod val="85000"/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  <p:sp>
            <p:nvSpPr>
              <p:cNvPr id="83" name="Ovale 82"/>
              <p:cNvSpPr/>
              <p:nvPr/>
            </p:nvSpPr>
            <p:spPr>
              <a:xfrm flipH="1">
                <a:off x="1920042" y="5648943"/>
                <a:ext cx="71531" cy="71438"/>
              </a:xfrm>
              <a:prstGeom prst="ellipse">
                <a:avLst/>
              </a:prstGeom>
              <a:solidFill>
                <a:schemeClr val="tx1">
                  <a:alpha val="94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sp>
          <p:nvSpPr>
            <p:cNvPr id="78" name="Ovale 77"/>
            <p:cNvSpPr/>
            <p:nvPr/>
          </p:nvSpPr>
          <p:spPr>
            <a:xfrm>
              <a:off x="2643053" y="5572934"/>
              <a:ext cx="499574" cy="355800"/>
            </a:xfrm>
            <a:prstGeom prst="ellipse">
              <a:avLst/>
            </a:prstGeom>
            <a:solidFill>
              <a:srgbClr val="CC00FF">
                <a:alpha val="56000"/>
              </a:srgb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</p:grpSp>
      <p:grpSp>
        <p:nvGrpSpPr>
          <p:cNvPr id="84" name="Gruppo 83"/>
          <p:cNvGrpSpPr/>
          <p:nvPr/>
        </p:nvGrpSpPr>
        <p:grpSpPr>
          <a:xfrm>
            <a:off x="6825509" y="3765205"/>
            <a:ext cx="369981" cy="309829"/>
            <a:chOff x="6535762" y="4599766"/>
            <a:chExt cx="402975" cy="272174"/>
          </a:xfrm>
        </p:grpSpPr>
        <p:cxnSp>
          <p:nvCxnSpPr>
            <p:cNvPr id="85" name="Connettore 1 84"/>
            <p:cNvCxnSpPr/>
            <p:nvPr/>
          </p:nvCxnSpPr>
          <p:spPr>
            <a:xfrm flipV="1">
              <a:off x="6536147" y="4599766"/>
              <a:ext cx="402590" cy="2721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ttore 1 85"/>
            <p:cNvCxnSpPr/>
            <p:nvPr/>
          </p:nvCxnSpPr>
          <p:spPr>
            <a:xfrm flipH="1" flipV="1">
              <a:off x="6535762" y="4599766"/>
              <a:ext cx="402590" cy="2721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uppo 86"/>
          <p:cNvGrpSpPr/>
          <p:nvPr/>
        </p:nvGrpSpPr>
        <p:grpSpPr>
          <a:xfrm>
            <a:off x="8049178" y="3419579"/>
            <a:ext cx="369981" cy="309829"/>
            <a:chOff x="6535762" y="4599766"/>
            <a:chExt cx="402975" cy="272174"/>
          </a:xfrm>
        </p:grpSpPr>
        <p:cxnSp>
          <p:nvCxnSpPr>
            <p:cNvPr id="88" name="Connettore 1 87"/>
            <p:cNvCxnSpPr/>
            <p:nvPr/>
          </p:nvCxnSpPr>
          <p:spPr>
            <a:xfrm flipV="1">
              <a:off x="6536147" y="4599766"/>
              <a:ext cx="402590" cy="2721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ttore 1 88"/>
            <p:cNvCxnSpPr/>
            <p:nvPr/>
          </p:nvCxnSpPr>
          <p:spPr>
            <a:xfrm flipH="1" flipV="1">
              <a:off x="6535762" y="4599766"/>
              <a:ext cx="402590" cy="2721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uppo 89"/>
          <p:cNvGrpSpPr/>
          <p:nvPr/>
        </p:nvGrpSpPr>
        <p:grpSpPr>
          <a:xfrm>
            <a:off x="8218134" y="2665054"/>
            <a:ext cx="369981" cy="309829"/>
            <a:chOff x="6535762" y="4599766"/>
            <a:chExt cx="402975" cy="272174"/>
          </a:xfrm>
        </p:grpSpPr>
        <p:cxnSp>
          <p:nvCxnSpPr>
            <p:cNvPr id="91" name="Connettore 1 90"/>
            <p:cNvCxnSpPr/>
            <p:nvPr/>
          </p:nvCxnSpPr>
          <p:spPr>
            <a:xfrm flipV="1">
              <a:off x="6536147" y="4599766"/>
              <a:ext cx="402590" cy="2721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1 91"/>
            <p:cNvCxnSpPr/>
            <p:nvPr/>
          </p:nvCxnSpPr>
          <p:spPr>
            <a:xfrm flipH="1" flipV="1">
              <a:off x="6535762" y="4599766"/>
              <a:ext cx="402590" cy="2721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CasellaDiTesto 37"/>
          <p:cNvSpPr txBox="1">
            <a:spLocks noChangeArrowheads="1"/>
          </p:cNvSpPr>
          <p:nvPr/>
        </p:nvSpPr>
        <p:spPr bwMode="auto">
          <a:xfrm>
            <a:off x="2771800" y="1669890"/>
            <a:ext cx="28803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1400" i="1" dirty="0" err="1" smtClean="0">
                <a:solidFill>
                  <a:srgbClr val="C00000"/>
                </a:solidFill>
                <a:latin typeface="+mn-lt"/>
              </a:rPr>
              <a:t>Drugs</a:t>
            </a:r>
            <a:r>
              <a:rPr lang="it-IT" sz="1400" i="1" dirty="0" smtClean="0">
                <a:solidFill>
                  <a:srgbClr val="C00000"/>
                </a:solidFill>
                <a:latin typeface="+mn-lt"/>
              </a:rPr>
              <a:t> with </a:t>
            </a:r>
            <a:r>
              <a:rPr lang="it-IT" sz="1400" i="1" u="sng" dirty="0" err="1" smtClean="0">
                <a:solidFill>
                  <a:srgbClr val="C00000"/>
                </a:solidFill>
                <a:latin typeface="+mn-lt"/>
              </a:rPr>
              <a:t>known</a:t>
            </a:r>
            <a:r>
              <a:rPr lang="it-IT" sz="1400" i="1" u="sng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1400" i="1" u="sng" dirty="0" err="1" smtClean="0">
                <a:solidFill>
                  <a:srgbClr val="C00000"/>
                </a:solidFill>
                <a:latin typeface="+mn-lt"/>
              </a:rPr>
              <a:t>MoA</a:t>
            </a:r>
            <a:endParaRPr lang="it-IT" sz="1400" i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5" name="CasellaDiTesto 37"/>
          <p:cNvSpPr txBox="1">
            <a:spLocks noChangeArrowheads="1"/>
          </p:cNvSpPr>
          <p:nvPr/>
        </p:nvSpPr>
        <p:spPr bwMode="auto">
          <a:xfrm>
            <a:off x="6424444" y="4840416"/>
            <a:ext cx="2374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1600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Using candidate </a:t>
            </a:r>
            <a:r>
              <a:rPr lang="it-IT" sz="1600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drugs</a:t>
            </a:r>
            <a:endParaRPr lang="it-IT" sz="1600" i="1" dirty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6" name="CasellaDiTesto 37"/>
          <p:cNvSpPr txBox="1">
            <a:spLocks noChangeArrowheads="1"/>
          </p:cNvSpPr>
          <p:nvPr/>
        </p:nvSpPr>
        <p:spPr bwMode="auto">
          <a:xfrm>
            <a:off x="6448952" y="4516212"/>
            <a:ext cx="2393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2000" b="1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Clinical</a:t>
            </a:r>
            <a:r>
              <a:rPr lang="it-IT" sz="2000" b="1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trial</a:t>
            </a:r>
            <a:endParaRPr lang="it-IT" i="1" dirty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7" name="CasellaDiTesto 37"/>
          <p:cNvSpPr txBox="1">
            <a:spLocks noChangeArrowheads="1"/>
          </p:cNvSpPr>
          <p:nvPr/>
        </p:nvSpPr>
        <p:spPr bwMode="auto">
          <a:xfrm>
            <a:off x="2377888" y="3841303"/>
            <a:ext cx="370628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1400" i="1" dirty="0" err="1" smtClean="0">
                <a:solidFill>
                  <a:srgbClr val="C00000"/>
                </a:solidFill>
                <a:latin typeface="+mn-lt"/>
              </a:rPr>
              <a:t>Samples</a:t>
            </a:r>
            <a:r>
              <a:rPr lang="it-IT" sz="1400" i="1" dirty="0" smtClean="0">
                <a:solidFill>
                  <a:srgbClr val="C00000"/>
                </a:solidFill>
                <a:latin typeface="+mn-lt"/>
              </a:rPr>
              <a:t> with </a:t>
            </a:r>
            <a:r>
              <a:rPr lang="it-IT" sz="1400" i="1" u="sng" dirty="0" err="1" smtClean="0">
                <a:solidFill>
                  <a:srgbClr val="C00000"/>
                </a:solidFill>
                <a:latin typeface="+mn-lt"/>
              </a:rPr>
              <a:t>known</a:t>
            </a:r>
            <a:r>
              <a:rPr lang="it-IT" sz="1400" i="1" u="sng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1400" i="1" u="sng" dirty="0" err="1" smtClean="0">
                <a:solidFill>
                  <a:srgbClr val="C00000"/>
                </a:solidFill>
                <a:latin typeface="+mn-lt"/>
              </a:rPr>
              <a:t>molecular</a:t>
            </a:r>
            <a:r>
              <a:rPr lang="it-IT" sz="1400" i="1" u="sng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1400" i="1" u="sng" dirty="0" err="1" smtClean="0">
                <a:solidFill>
                  <a:srgbClr val="C00000"/>
                </a:solidFill>
                <a:latin typeface="+mn-lt"/>
              </a:rPr>
              <a:t>lesions</a:t>
            </a:r>
            <a:endParaRPr lang="it-IT" sz="1400" i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9" name="Rectangle 4"/>
          <p:cNvSpPr txBox="1">
            <a:spLocks noChangeArrowheads="1"/>
          </p:cNvSpPr>
          <p:nvPr/>
        </p:nvSpPr>
        <p:spPr>
          <a:xfrm>
            <a:off x="611560" y="188640"/>
            <a:ext cx="8229600" cy="288032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 err="1" smtClean="0">
                <a:latin typeface="+mn-lt"/>
                <a:cs typeface="Arial"/>
              </a:rPr>
              <a:t>Cancer</a:t>
            </a:r>
            <a:r>
              <a:rPr lang="it-IT" sz="2000" b="1" dirty="0" smtClean="0">
                <a:latin typeface="+mn-lt"/>
                <a:cs typeface="Arial"/>
              </a:rPr>
              <a:t> </a:t>
            </a:r>
            <a:r>
              <a:rPr lang="it-IT" sz="2000" b="1" dirty="0" err="1" smtClean="0">
                <a:latin typeface="+mn-lt"/>
                <a:cs typeface="Arial"/>
              </a:rPr>
              <a:t>research</a:t>
            </a:r>
            <a:r>
              <a:rPr lang="it-IT" sz="2000" b="1" dirty="0" smtClean="0">
                <a:latin typeface="+mn-lt"/>
                <a:cs typeface="Arial"/>
              </a:rPr>
              <a:t> </a:t>
            </a:r>
            <a:r>
              <a:rPr lang="it-IT" sz="2000" b="1" dirty="0" smtClean="0">
                <a:latin typeface="+mn-lt"/>
                <a:cs typeface="Arial"/>
                <a:sym typeface="Wingdings" pitchFamily="2" charset="2"/>
              </a:rPr>
              <a:t> </a:t>
            </a:r>
            <a:r>
              <a:rPr lang="it-IT" sz="2000" i="1" dirty="0" err="1" smtClean="0">
                <a:latin typeface="+mn-lt"/>
                <a:cs typeface="Arial"/>
              </a:rPr>
              <a:t>Preclinical</a:t>
            </a:r>
            <a:r>
              <a:rPr lang="it-IT" sz="2000" i="1" dirty="0" smtClean="0">
                <a:latin typeface="+mn-lt"/>
                <a:cs typeface="Arial"/>
              </a:rPr>
              <a:t> </a:t>
            </a:r>
            <a:r>
              <a:rPr lang="it-IT" sz="2000" i="1" dirty="0" err="1" smtClean="0">
                <a:latin typeface="+mn-lt"/>
                <a:cs typeface="Arial"/>
              </a:rPr>
              <a:t>validation</a:t>
            </a:r>
            <a:r>
              <a:rPr lang="it-IT" sz="2000" i="1" dirty="0" smtClean="0">
                <a:latin typeface="+mn-lt"/>
                <a:cs typeface="Arial"/>
              </a:rPr>
              <a:t> of </a:t>
            </a:r>
            <a:r>
              <a:rPr lang="it-IT" sz="2000" i="1" dirty="0" err="1" smtClean="0">
                <a:latin typeface="+mn-lt"/>
                <a:cs typeface="Arial"/>
              </a:rPr>
              <a:t>pathway</a:t>
            </a:r>
            <a:r>
              <a:rPr lang="it-IT" sz="2000" i="1" dirty="0" smtClean="0">
                <a:latin typeface="+mn-lt"/>
                <a:cs typeface="Arial"/>
              </a:rPr>
              <a:t> </a:t>
            </a:r>
            <a:r>
              <a:rPr lang="it-IT" sz="2000" i="1" dirty="0" err="1" smtClean="0">
                <a:latin typeface="+mn-lt"/>
                <a:cs typeface="Arial"/>
              </a:rPr>
              <a:t>alterations</a:t>
            </a:r>
            <a:endParaRPr lang="it-IT" sz="2000" i="1" dirty="0">
              <a:latin typeface="+mn-lt"/>
              <a:cs typeface="Arial"/>
            </a:endParaRPr>
          </a:p>
        </p:txBody>
      </p:sp>
      <p:cxnSp>
        <p:nvCxnSpPr>
          <p:cNvPr id="103" name="Connettore 2 102"/>
          <p:cNvCxnSpPr/>
          <p:nvPr/>
        </p:nvCxnSpPr>
        <p:spPr>
          <a:xfrm>
            <a:off x="2051720" y="299695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5" name="Connettore 2 104"/>
          <p:cNvCxnSpPr/>
          <p:nvPr/>
        </p:nvCxnSpPr>
        <p:spPr>
          <a:xfrm>
            <a:off x="4139952" y="342900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7" name="Connettore 2 106"/>
          <p:cNvCxnSpPr/>
          <p:nvPr/>
        </p:nvCxnSpPr>
        <p:spPr>
          <a:xfrm flipV="1">
            <a:off x="5652120" y="4509120"/>
            <a:ext cx="432048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9" name="Connettore 2 108"/>
          <p:cNvCxnSpPr/>
          <p:nvPr/>
        </p:nvCxnSpPr>
        <p:spPr>
          <a:xfrm>
            <a:off x="7491121" y="41490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13" name="Gruppo 112"/>
          <p:cNvGrpSpPr/>
          <p:nvPr/>
        </p:nvGrpSpPr>
        <p:grpSpPr>
          <a:xfrm>
            <a:off x="1259632" y="5805264"/>
            <a:ext cx="6647196" cy="928194"/>
            <a:chOff x="1702575" y="5805264"/>
            <a:chExt cx="6647196" cy="928194"/>
          </a:xfrm>
        </p:grpSpPr>
        <p:grpSp>
          <p:nvGrpSpPr>
            <p:cNvPr id="16" name="Gruppo 15"/>
            <p:cNvGrpSpPr/>
            <p:nvPr/>
          </p:nvGrpSpPr>
          <p:grpSpPr>
            <a:xfrm>
              <a:off x="1702575" y="5805264"/>
              <a:ext cx="6647196" cy="928194"/>
              <a:chOff x="1513887" y="5410221"/>
              <a:chExt cx="6647196" cy="928194"/>
            </a:xfrm>
          </p:grpSpPr>
          <p:sp>
            <p:nvSpPr>
              <p:cNvPr id="17" name="CasellaDiTesto 37"/>
              <p:cNvSpPr txBox="1">
                <a:spLocks noChangeArrowheads="1"/>
              </p:cNvSpPr>
              <p:nvPr/>
            </p:nvSpPr>
            <p:spPr bwMode="auto">
              <a:xfrm>
                <a:off x="2723843" y="5447963"/>
                <a:ext cx="1227421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it-IT" sz="2000" b="1" dirty="0" smtClean="0">
                    <a:solidFill>
                      <a:srgbClr val="FF0000"/>
                    </a:solidFill>
                    <a:latin typeface="+mn-lt"/>
                  </a:rPr>
                  <a:t>RPPA (</a:t>
                </a:r>
                <a:r>
                  <a:rPr lang="it-IT" sz="2000" b="1" i="1" dirty="0" err="1" smtClean="0">
                    <a:solidFill>
                      <a:srgbClr val="FF0000"/>
                    </a:solidFill>
                    <a:latin typeface="+mn-lt"/>
                  </a:rPr>
                  <a:t>bench</a:t>
                </a:r>
                <a:r>
                  <a:rPr lang="it-IT" sz="2000" b="1" dirty="0" smtClean="0">
                    <a:solidFill>
                      <a:srgbClr val="FF0000"/>
                    </a:solidFill>
                    <a:latin typeface="+mn-lt"/>
                  </a:rPr>
                  <a:t>)</a:t>
                </a:r>
                <a:endParaRPr lang="it-IT" sz="20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  <p:sp>
            <p:nvSpPr>
              <p:cNvPr id="19" name="CasellaDiTesto 37"/>
              <p:cNvSpPr txBox="1">
                <a:spLocks noChangeArrowheads="1"/>
              </p:cNvSpPr>
              <p:nvPr/>
            </p:nvSpPr>
            <p:spPr bwMode="auto">
              <a:xfrm>
                <a:off x="5609543" y="5458820"/>
                <a:ext cx="1433214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it-IT" sz="2000" b="1" dirty="0" err="1" smtClean="0">
                    <a:solidFill>
                      <a:srgbClr val="00B050"/>
                    </a:solidFill>
                    <a:latin typeface="+mn-lt"/>
                  </a:rPr>
                  <a:t>Patient</a:t>
                </a:r>
                <a:r>
                  <a:rPr lang="it-IT" sz="2000" b="1" dirty="0" smtClean="0">
                    <a:solidFill>
                      <a:srgbClr val="00B050"/>
                    </a:solidFill>
                    <a:latin typeface="+mn-lt"/>
                  </a:rPr>
                  <a:t> (</a:t>
                </a:r>
                <a:r>
                  <a:rPr lang="it-IT" sz="2000" b="1" i="1" dirty="0" err="1" smtClean="0">
                    <a:solidFill>
                      <a:srgbClr val="00B050"/>
                    </a:solidFill>
                    <a:latin typeface="+mn-lt"/>
                  </a:rPr>
                  <a:t>bedside</a:t>
                </a:r>
                <a:r>
                  <a:rPr lang="it-IT" sz="2000" b="1" dirty="0">
                    <a:solidFill>
                      <a:srgbClr val="00B050"/>
                    </a:solidFill>
                    <a:latin typeface="+mn-lt"/>
                  </a:rPr>
                  <a:t>)</a:t>
                </a:r>
              </a:p>
            </p:txBody>
          </p:sp>
          <p:pic>
            <p:nvPicPr>
              <p:cNvPr id="20" name="Immagine 19"/>
              <p:cNvPicPr>
                <a:picLocks noChangeAspect="1"/>
              </p:cNvPicPr>
              <p:nvPr/>
            </p:nvPicPr>
            <p:blipFill rotWithShape="1"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bg1">
                    <a:lumMod val="50000"/>
                    <a:tint val="45000"/>
                    <a:satMod val="400000"/>
                  </a:schemeClr>
                </a:duotone>
              </a:blip>
              <a:srcRect l="32512" t="5273" r="35527" b="68006"/>
              <a:stretch/>
            </p:blipFill>
            <p:spPr>
              <a:xfrm>
                <a:off x="6957178" y="5410221"/>
                <a:ext cx="1203905" cy="928194"/>
              </a:xfrm>
              <a:prstGeom prst="rect">
                <a:avLst/>
              </a:prstGeom>
            </p:spPr>
          </p:pic>
          <p:pic>
            <p:nvPicPr>
              <p:cNvPr id="21" name="Immagine 20"/>
              <p:cNvPicPr>
                <a:picLocks noChangeAspect="1"/>
              </p:cNvPicPr>
              <p:nvPr/>
            </p:nvPicPr>
            <p:blipFill rotWithShape="1"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</a:blip>
              <a:srcRect l="5518" t="67674" r="52600" b="5406"/>
              <a:stretch/>
            </p:blipFill>
            <p:spPr>
              <a:xfrm>
                <a:off x="1513887" y="5447964"/>
                <a:ext cx="1281403" cy="793330"/>
              </a:xfrm>
              <a:prstGeom prst="rect">
                <a:avLst/>
              </a:prstGeom>
            </p:spPr>
          </p:pic>
        </p:grpSp>
        <p:cxnSp>
          <p:nvCxnSpPr>
            <p:cNvPr id="111" name="Connettore 2 110"/>
            <p:cNvCxnSpPr/>
            <p:nvPr/>
          </p:nvCxnSpPr>
          <p:spPr>
            <a:xfrm>
              <a:off x="3923928" y="6237312"/>
              <a:ext cx="208823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0" name="CasellaDiTesto 37"/>
          <p:cNvSpPr txBox="1">
            <a:spLocks noChangeArrowheads="1"/>
          </p:cNvSpPr>
          <p:nvPr/>
        </p:nvSpPr>
        <p:spPr bwMode="auto">
          <a:xfrm>
            <a:off x="6084168" y="1196752"/>
            <a:ext cx="2880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In vivo </a:t>
            </a:r>
          </a:p>
          <a:p>
            <a:pPr algn="ctr"/>
            <a:r>
              <a:rPr lang="it-IT" b="1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(</a:t>
            </a:r>
            <a:r>
              <a:rPr lang="it-IT" b="1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pre-clinical</a:t>
            </a:r>
            <a:r>
              <a:rPr lang="it-IT" b="1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it-IT" b="1" dirty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63" name="Rettangolo arrotondato 162"/>
          <p:cNvSpPr/>
          <p:nvPr/>
        </p:nvSpPr>
        <p:spPr>
          <a:xfrm>
            <a:off x="6084168" y="1196752"/>
            <a:ext cx="2880320" cy="4176464"/>
          </a:xfrm>
          <a:prstGeom prst="roundRect">
            <a:avLst>
              <a:gd name="adj" fmla="val 7243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2" name="Rettangolo arrotondato 161"/>
          <p:cNvSpPr/>
          <p:nvPr/>
        </p:nvSpPr>
        <p:spPr>
          <a:xfrm>
            <a:off x="2771800" y="1196752"/>
            <a:ext cx="2808312" cy="4248472"/>
          </a:xfrm>
          <a:prstGeom prst="roundRect">
            <a:avLst>
              <a:gd name="adj" fmla="val 7243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1" name="Rettangolo arrotondato 160"/>
          <p:cNvSpPr/>
          <p:nvPr/>
        </p:nvSpPr>
        <p:spPr>
          <a:xfrm>
            <a:off x="179512" y="1196752"/>
            <a:ext cx="2376264" cy="4248472"/>
          </a:xfrm>
          <a:prstGeom prst="roundRect">
            <a:avLst>
              <a:gd name="adj" fmla="val 7243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9" t="50002" b="5556"/>
          <a:stretch>
            <a:fillRect/>
          </a:stretch>
        </p:blipFill>
        <p:spPr bwMode="auto">
          <a:xfrm>
            <a:off x="581355" y="2392212"/>
            <a:ext cx="1542807" cy="84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97"/>
          <p:cNvSpPr txBox="1">
            <a:spLocks noChangeArrowheads="1"/>
          </p:cNvSpPr>
          <p:nvPr/>
        </p:nvSpPr>
        <p:spPr bwMode="auto">
          <a:xfrm>
            <a:off x="664496" y="3065428"/>
            <a:ext cx="547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smtClean="0">
                <a:latin typeface="+mn-lt"/>
              </a:rPr>
              <a:t>???</a:t>
            </a:r>
            <a:endParaRPr lang="it-IT" altLang="it-IT" dirty="0">
              <a:latin typeface="+mn-lt"/>
            </a:endParaRPr>
          </a:p>
        </p:txBody>
      </p:sp>
      <p:sp>
        <p:nvSpPr>
          <p:cNvPr id="10" name="CasellaDiTesto 37"/>
          <p:cNvSpPr txBox="1">
            <a:spLocks noChangeArrowheads="1"/>
          </p:cNvSpPr>
          <p:nvPr/>
        </p:nvSpPr>
        <p:spPr bwMode="auto">
          <a:xfrm>
            <a:off x="360331" y="1268760"/>
            <a:ext cx="1957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1600" i="1" dirty="0" err="1" smtClean="0">
                <a:solidFill>
                  <a:srgbClr val="7030A0"/>
                </a:solidFill>
                <a:latin typeface="+mn-lt"/>
              </a:rPr>
              <a:t>Novel</a:t>
            </a:r>
            <a:r>
              <a:rPr lang="it-IT" sz="1600" i="1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it-IT" sz="1600" i="1" dirty="0" err="1" smtClean="0">
                <a:solidFill>
                  <a:srgbClr val="7030A0"/>
                </a:solidFill>
                <a:latin typeface="+mn-lt"/>
              </a:rPr>
              <a:t>drug</a:t>
            </a:r>
            <a:r>
              <a:rPr lang="it-IT" sz="1600" i="1" dirty="0" smtClean="0">
                <a:solidFill>
                  <a:srgbClr val="7030A0"/>
                </a:solidFill>
                <a:latin typeface="+mn-lt"/>
              </a:rPr>
              <a:t> with </a:t>
            </a:r>
            <a:r>
              <a:rPr lang="it-IT" sz="1600" i="1" u="sng" dirty="0" err="1" smtClean="0">
                <a:solidFill>
                  <a:srgbClr val="7030A0"/>
                </a:solidFill>
                <a:latin typeface="+mn-lt"/>
              </a:rPr>
              <a:t>unknown</a:t>
            </a:r>
            <a:r>
              <a:rPr lang="it-IT" sz="1600" i="1" u="sng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it-IT" sz="1600" i="1" u="sng" dirty="0" err="1" smtClean="0">
                <a:solidFill>
                  <a:srgbClr val="7030A0"/>
                </a:solidFill>
                <a:latin typeface="+mn-lt"/>
              </a:rPr>
              <a:t>MoA</a:t>
            </a:r>
            <a:endParaRPr lang="it-IT" sz="1600" i="1" u="sng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17" y="4087236"/>
            <a:ext cx="1844326" cy="10331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" name="Immagine 12" descr="Figure21_paper.jpg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DF9"/>
              </a:clrFrom>
              <a:clrTo>
                <a:srgbClr val="FF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16" t="4896" b="26068"/>
          <a:stretch/>
        </p:blipFill>
        <p:spPr>
          <a:xfrm>
            <a:off x="3521622" y="3766269"/>
            <a:ext cx="1465463" cy="1704146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5" r="2980"/>
          <a:stretch/>
        </p:blipFill>
        <p:spPr>
          <a:xfrm>
            <a:off x="2825365" y="2261472"/>
            <a:ext cx="2703193" cy="1402737"/>
          </a:xfrm>
          <a:prstGeom prst="rect">
            <a:avLst/>
          </a:prstGeom>
        </p:spPr>
      </p:pic>
      <p:sp>
        <p:nvSpPr>
          <p:cNvPr id="15" name="CasellaDiTesto 37"/>
          <p:cNvSpPr txBox="1">
            <a:spLocks noChangeArrowheads="1"/>
          </p:cNvSpPr>
          <p:nvPr/>
        </p:nvSpPr>
        <p:spPr bwMode="auto">
          <a:xfrm>
            <a:off x="2771800" y="1196752"/>
            <a:ext cx="28083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2000" b="1" dirty="0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RPPA</a:t>
            </a:r>
            <a:r>
              <a:rPr lang="it-IT" dirty="0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it-IT" sz="1600" dirty="0" err="1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biomarkers</a:t>
            </a:r>
            <a:r>
              <a:rPr lang="it-IT" sz="1600" dirty="0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it-IT" sz="1600" dirty="0" err="1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MoA</a:t>
            </a:r>
            <a:endParaRPr lang="it-IT" sz="1600" dirty="0">
              <a:solidFill>
                <a:srgbClr val="7030A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2" name="CasellaDiTesto 37"/>
          <p:cNvSpPr txBox="1">
            <a:spLocks noChangeArrowheads="1"/>
          </p:cNvSpPr>
          <p:nvPr/>
        </p:nvSpPr>
        <p:spPr bwMode="auto">
          <a:xfrm>
            <a:off x="6084168" y="1196752"/>
            <a:ext cx="2880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In vivo </a:t>
            </a:r>
          </a:p>
          <a:p>
            <a:pPr algn="ctr"/>
            <a:r>
              <a:rPr lang="it-IT" b="1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(</a:t>
            </a:r>
            <a:r>
              <a:rPr lang="it-IT" b="1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pre-clinical</a:t>
            </a:r>
            <a:r>
              <a:rPr lang="it-IT" b="1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it-IT" b="1" dirty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23" name="Gruppo 22"/>
          <p:cNvGrpSpPr/>
          <p:nvPr/>
        </p:nvGrpSpPr>
        <p:grpSpPr>
          <a:xfrm>
            <a:off x="7079959" y="2597328"/>
            <a:ext cx="757716" cy="352426"/>
            <a:chOff x="6640972" y="2509035"/>
            <a:chExt cx="2005647" cy="932859"/>
          </a:xfrm>
        </p:grpSpPr>
        <p:grpSp>
          <p:nvGrpSpPr>
            <p:cNvPr id="24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28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30" name="Ovale 29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31" name="Goccia 30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32" name="Figura a mano libera 31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33" name="Ovale 32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34" name="Ovale 33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29" name="Ovale 28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25" name="Gruppo 141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26" name="Connettore 1 25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ttore 1 26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CasellaDiTesto 97"/>
          <p:cNvSpPr txBox="1">
            <a:spLocks noChangeArrowheads="1"/>
          </p:cNvSpPr>
          <p:nvPr/>
        </p:nvSpPr>
        <p:spPr bwMode="auto">
          <a:xfrm>
            <a:off x="1576343" y="3107770"/>
            <a:ext cx="6303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smtClean="0">
                <a:latin typeface="+mn-lt"/>
              </a:rPr>
              <a:t>???</a:t>
            </a:r>
            <a:endParaRPr lang="it-IT" altLang="it-IT" dirty="0">
              <a:latin typeface="+mn-lt"/>
            </a:endParaRPr>
          </a:p>
        </p:txBody>
      </p:sp>
      <p:sp>
        <p:nvSpPr>
          <p:cNvPr id="37" name="CasellaDiTesto 97"/>
          <p:cNvSpPr txBox="1">
            <a:spLocks noChangeArrowheads="1"/>
          </p:cNvSpPr>
          <p:nvPr/>
        </p:nvSpPr>
        <p:spPr bwMode="auto">
          <a:xfrm>
            <a:off x="1676999" y="2364469"/>
            <a:ext cx="6303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smtClean="0">
                <a:latin typeface="+mn-lt"/>
              </a:rPr>
              <a:t>???</a:t>
            </a:r>
            <a:endParaRPr lang="it-IT" altLang="it-IT" dirty="0">
              <a:latin typeface="+mn-lt"/>
            </a:endParaRPr>
          </a:p>
        </p:txBody>
      </p:sp>
      <p:sp>
        <p:nvSpPr>
          <p:cNvPr id="38" name="CasellaDiTesto 97"/>
          <p:cNvSpPr txBox="1">
            <a:spLocks noChangeArrowheads="1"/>
          </p:cNvSpPr>
          <p:nvPr/>
        </p:nvSpPr>
        <p:spPr bwMode="auto">
          <a:xfrm>
            <a:off x="257071" y="2525622"/>
            <a:ext cx="6303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smtClean="0">
                <a:latin typeface="+mn-lt"/>
              </a:rPr>
              <a:t>???</a:t>
            </a:r>
            <a:endParaRPr lang="it-IT" altLang="it-IT" dirty="0">
              <a:latin typeface="+mn-lt"/>
            </a:endParaRPr>
          </a:p>
        </p:txBody>
      </p:sp>
      <p:grpSp>
        <p:nvGrpSpPr>
          <p:cNvPr id="39" name="Gruppo 38"/>
          <p:cNvGrpSpPr/>
          <p:nvPr/>
        </p:nvGrpSpPr>
        <p:grpSpPr>
          <a:xfrm>
            <a:off x="6709299" y="3429128"/>
            <a:ext cx="712381" cy="331340"/>
            <a:chOff x="6640972" y="2509035"/>
            <a:chExt cx="2005647" cy="932859"/>
          </a:xfrm>
        </p:grpSpPr>
        <p:grpSp>
          <p:nvGrpSpPr>
            <p:cNvPr id="40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44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46" name="Ovale 45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47" name="Goccia 46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48" name="Figura a mano libera 47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49" name="Ovale 48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50" name="Ovale 49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45" name="Ovale 44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41" name="Gruppo 151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42" name="Connettore 1 41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ttore 1 42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uppo 50"/>
          <p:cNvGrpSpPr/>
          <p:nvPr/>
        </p:nvGrpSpPr>
        <p:grpSpPr>
          <a:xfrm>
            <a:off x="7749625" y="2193915"/>
            <a:ext cx="712381" cy="331340"/>
            <a:chOff x="6640972" y="2509035"/>
            <a:chExt cx="2005647" cy="932859"/>
          </a:xfrm>
        </p:grpSpPr>
        <p:grpSp>
          <p:nvGrpSpPr>
            <p:cNvPr id="52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56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58" name="Ovale 57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59" name="Goccia 58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60" name="Figura a mano libera 59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61" name="Ovale 60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62" name="Ovale 61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57" name="Ovale 56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53" name="Gruppo 163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54" name="Connettore 1 53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ttore 1 54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Gruppo 62"/>
          <p:cNvGrpSpPr/>
          <p:nvPr/>
        </p:nvGrpSpPr>
        <p:grpSpPr>
          <a:xfrm>
            <a:off x="7887599" y="2652634"/>
            <a:ext cx="712381" cy="331340"/>
            <a:chOff x="6640972" y="2509035"/>
            <a:chExt cx="2005647" cy="932859"/>
          </a:xfrm>
        </p:grpSpPr>
        <p:grpSp>
          <p:nvGrpSpPr>
            <p:cNvPr id="64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68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70" name="Ovale 69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71" name="Goccia 70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72" name="Figura a mano libera 71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73" name="Ovale 72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74" name="Ovale 73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69" name="Ovale 68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65" name="Gruppo 175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66" name="Connettore 1 65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ttore 1 66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Gruppo 74"/>
          <p:cNvGrpSpPr/>
          <p:nvPr/>
        </p:nvGrpSpPr>
        <p:grpSpPr>
          <a:xfrm>
            <a:off x="7016453" y="2174029"/>
            <a:ext cx="712381" cy="331340"/>
            <a:chOff x="6640972" y="2509035"/>
            <a:chExt cx="2005647" cy="932859"/>
          </a:xfrm>
        </p:grpSpPr>
        <p:grpSp>
          <p:nvGrpSpPr>
            <p:cNvPr id="76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80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82" name="Ovale 81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83" name="Goccia 82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84" name="Figura a mano libera 83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85" name="Ovale 84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86" name="Ovale 85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81" name="Ovale 80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77" name="Gruppo 199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78" name="Connettore 1 77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Connettore 1 78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" name="Gruppo 86"/>
          <p:cNvGrpSpPr/>
          <p:nvPr/>
        </p:nvGrpSpPr>
        <p:grpSpPr>
          <a:xfrm>
            <a:off x="6481094" y="2552181"/>
            <a:ext cx="712381" cy="331340"/>
            <a:chOff x="6640972" y="2509035"/>
            <a:chExt cx="2005647" cy="932859"/>
          </a:xfrm>
        </p:grpSpPr>
        <p:grpSp>
          <p:nvGrpSpPr>
            <p:cNvPr id="88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92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94" name="Ovale 93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95" name="Goccia 94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96" name="Figura a mano libera 95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97" name="Ovale 96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98" name="Ovale 97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93" name="Ovale 92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89" name="Gruppo 211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90" name="Connettore 1 89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nettore 1 90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9" name="Gruppo 98"/>
          <p:cNvGrpSpPr/>
          <p:nvPr/>
        </p:nvGrpSpPr>
        <p:grpSpPr>
          <a:xfrm>
            <a:off x="6478877" y="2998741"/>
            <a:ext cx="712381" cy="331340"/>
            <a:chOff x="6640972" y="2509035"/>
            <a:chExt cx="2005647" cy="932859"/>
          </a:xfrm>
        </p:grpSpPr>
        <p:grpSp>
          <p:nvGrpSpPr>
            <p:cNvPr id="100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104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106" name="Ovale 105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07" name="Goccia 106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08" name="Figura a mano libera 107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09" name="Ovale 108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10" name="Ovale 109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105" name="Ovale 104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101" name="Gruppo 223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102" name="Connettore 1 101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Connettore 1 102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Gruppo 110"/>
          <p:cNvGrpSpPr/>
          <p:nvPr/>
        </p:nvGrpSpPr>
        <p:grpSpPr>
          <a:xfrm>
            <a:off x="7247470" y="3047093"/>
            <a:ext cx="712381" cy="331340"/>
            <a:chOff x="6640972" y="2509035"/>
            <a:chExt cx="2005647" cy="932859"/>
          </a:xfrm>
        </p:grpSpPr>
        <p:grpSp>
          <p:nvGrpSpPr>
            <p:cNvPr id="112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116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118" name="Ovale 117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19" name="Goccia 118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20" name="Figura a mano libera 119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21" name="Ovale 120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22" name="Ovale 121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117" name="Ovale 116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113" name="Gruppo 235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114" name="Connettore 1 113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ttore 1 114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3" name="Gruppo 122"/>
          <p:cNvGrpSpPr/>
          <p:nvPr/>
        </p:nvGrpSpPr>
        <p:grpSpPr>
          <a:xfrm>
            <a:off x="7531408" y="3487113"/>
            <a:ext cx="712381" cy="331340"/>
            <a:chOff x="6640972" y="2509035"/>
            <a:chExt cx="2005647" cy="932859"/>
          </a:xfrm>
        </p:grpSpPr>
        <p:grpSp>
          <p:nvGrpSpPr>
            <p:cNvPr id="124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128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130" name="Ovale 129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31" name="Goccia 130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32" name="Figura a mano libera 131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33" name="Ovale 132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34" name="Ovale 133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129" name="Ovale 128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125" name="Gruppo 247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126" name="Connettore 1 125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Connettore 1 126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5" name="Gruppo 134"/>
          <p:cNvGrpSpPr/>
          <p:nvPr/>
        </p:nvGrpSpPr>
        <p:grpSpPr>
          <a:xfrm>
            <a:off x="8099315" y="3104545"/>
            <a:ext cx="712381" cy="331340"/>
            <a:chOff x="6640972" y="2509035"/>
            <a:chExt cx="2005647" cy="932859"/>
          </a:xfrm>
        </p:grpSpPr>
        <p:grpSp>
          <p:nvGrpSpPr>
            <p:cNvPr id="136" name="Gruppo 87"/>
            <p:cNvGrpSpPr>
              <a:grpSpLocks/>
            </p:cNvGrpSpPr>
            <p:nvPr/>
          </p:nvGrpSpPr>
          <p:grpSpPr bwMode="auto">
            <a:xfrm>
              <a:off x="6640972" y="2509035"/>
              <a:ext cx="2005647" cy="932859"/>
              <a:chOff x="3428989" y="4857754"/>
              <a:chExt cx="1229593" cy="571503"/>
            </a:xfrm>
          </p:grpSpPr>
          <p:grpSp>
            <p:nvGrpSpPr>
              <p:cNvPr id="140" name="Gruppo 46"/>
              <p:cNvGrpSpPr>
                <a:grpSpLocks/>
              </p:cNvGrpSpPr>
              <p:nvPr/>
            </p:nvGrpSpPr>
            <p:grpSpPr bwMode="auto">
              <a:xfrm>
                <a:off x="3428989" y="4857754"/>
                <a:ext cx="1229593" cy="571503"/>
                <a:chOff x="1785918" y="5286388"/>
                <a:chExt cx="2309832" cy="642942"/>
              </a:xfrm>
            </p:grpSpPr>
            <p:sp>
              <p:nvSpPr>
                <p:cNvPr id="142" name="Ovale 141"/>
                <p:cNvSpPr/>
                <p:nvPr/>
              </p:nvSpPr>
              <p:spPr>
                <a:xfrm>
                  <a:off x="1785918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43" name="Goccia 142"/>
                <p:cNvSpPr/>
                <p:nvPr/>
              </p:nvSpPr>
              <p:spPr>
                <a:xfrm rot="10800000">
                  <a:off x="1857541" y="5286388"/>
                  <a:ext cx="1644337" cy="642942"/>
                </a:xfrm>
                <a:prstGeom prst="teardrop">
                  <a:avLst>
                    <a:gd name="adj" fmla="val 128985"/>
                  </a:avLst>
                </a:prstGeom>
                <a:solidFill>
                  <a:schemeClr val="bg1">
                    <a:lumMod val="85000"/>
                    <a:alpha val="81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44" name="Figura a mano libera 143"/>
                <p:cNvSpPr/>
                <p:nvPr/>
              </p:nvSpPr>
              <p:spPr>
                <a:xfrm>
                  <a:off x="3400412" y="5525705"/>
                  <a:ext cx="695338" cy="103585"/>
                </a:xfrm>
                <a:custGeom>
                  <a:avLst/>
                  <a:gdLst>
                    <a:gd name="connsiteX0" fmla="*/ 0 w 695325"/>
                    <a:gd name="connsiteY0" fmla="*/ 46037 h 103187"/>
                    <a:gd name="connsiteX1" fmla="*/ 323850 w 695325"/>
                    <a:gd name="connsiteY1" fmla="*/ 7937 h 103187"/>
                    <a:gd name="connsiteX2" fmla="*/ 514350 w 695325"/>
                    <a:gd name="connsiteY2" fmla="*/ 93662 h 103187"/>
                    <a:gd name="connsiteX3" fmla="*/ 695325 w 695325"/>
                    <a:gd name="connsiteY3" fmla="*/ 65087 h 10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325" h="103187">
                      <a:moveTo>
                        <a:pt x="0" y="46037"/>
                      </a:moveTo>
                      <a:cubicBezTo>
                        <a:pt x="119062" y="23018"/>
                        <a:pt x="238125" y="0"/>
                        <a:pt x="323850" y="7937"/>
                      </a:cubicBezTo>
                      <a:cubicBezTo>
                        <a:pt x="409575" y="15874"/>
                        <a:pt x="452438" y="84137"/>
                        <a:pt x="514350" y="93662"/>
                      </a:cubicBezTo>
                      <a:cubicBezTo>
                        <a:pt x="576263" y="103187"/>
                        <a:pt x="635794" y="84137"/>
                        <a:pt x="695325" y="65087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45" name="Ovale 144"/>
                <p:cNvSpPr/>
                <p:nvPr/>
              </p:nvSpPr>
              <p:spPr>
                <a:xfrm>
                  <a:off x="1929163" y="5286388"/>
                  <a:ext cx="214868" cy="285752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  <p:sp>
              <p:nvSpPr>
                <p:cNvPr id="146" name="Ovale 145"/>
                <p:cNvSpPr/>
                <p:nvPr/>
              </p:nvSpPr>
              <p:spPr>
                <a:xfrm flipH="1">
                  <a:off x="1920210" y="5648935"/>
                  <a:ext cx="71623" cy="71438"/>
                </a:xfrm>
                <a:prstGeom prst="ellipse">
                  <a:avLst/>
                </a:prstGeom>
                <a:solidFill>
                  <a:schemeClr val="tx1">
                    <a:alpha val="94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t-IT"/>
                </a:p>
              </p:txBody>
            </p:sp>
          </p:grpSp>
          <p:sp>
            <p:nvSpPr>
              <p:cNvPr id="141" name="Ovale 140"/>
              <p:cNvSpPr/>
              <p:nvPr/>
            </p:nvSpPr>
            <p:spPr>
              <a:xfrm>
                <a:off x="3827732" y="5118105"/>
                <a:ext cx="363795" cy="258763"/>
              </a:xfrm>
              <a:prstGeom prst="ellipse">
                <a:avLst/>
              </a:prstGeom>
              <a:solidFill>
                <a:srgbClr val="D82816">
                  <a:alpha val="78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/>
              </a:p>
            </p:txBody>
          </p:sp>
        </p:grpSp>
        <p:grpSp>
          <p:nvGrpSpPr>
            <p:cNvPr id="137" name="Gruppo 259"/>
            <p:cNvGrpSpPr/>
            <p:nvPr/>
          </p:nvGrpSpPr>
          <p:grpSpPr>
            <a:xfrm>
              <a:off x="7322685" y="2905691"/>
              <a:ext cx="588011" cy="492411"/>
              <a:chOff x="6535762" y="4599766"/>
              <a:chExt cx="402975" cy="272174"/>
            </a:xfrm>
          </p:grpSpPr>
          <p:cxnSp>
            <p:nvCxnSpPr>
              <p:cNvPr id="138" name="Connettore 1 137"/>
              <p:cNvCxnSpPr/>
              <p:nvPr/>
            </p:nvCxnSpPr>
            <p:spPr>
              <a:xfrm flipV="1">
                <a:off x="6536147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Connettore 1 138"/>
              <p:cNvCxnSpPr/>
              <p:nvPr/>
            </p:nvCxnSpPr>
            <p:spPr>
              <a:xfrm flipH="1" flipV="1">
                <a:off x="6535762" y="4599766"/>
                <a:ext cx="402590" cy="27217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8" name="CasellaDiTesto 37"/>
          <p:cNvSpPr txBox="1">
            <a:spLocks noChangeArrowheads="1"/>
          </p:cNvSpPr>
          <p:nvPr/>
        </p:nvSpPr>
        <p:spPr bwMode="auto">
          <a:xfrm>
            <a:off x="6096280" y="4849996"/>
            <a:ext cx="2940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1400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Patient</a:t>
            </a:r>
            <a:r>
              <a:rPr lang="it-IT" sz="1400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1400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stratification</a:t>
            </a:r>
            <a:r>
              <a:rPr lang="it-IT" sz="1400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1400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based</a:t>
            </a:r>
            <a:r>
              <a:rPr lang="it-IT" sz="1400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on </a:t>
            </a:r>
          </a:p>
          <a:p>
            <a:pPr algn="ctr"/>
            <a:r>
              <a:rPr lang="it-IT" sz="1400" b="1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RPPA</a:t>
            </a:r>
            <a:r>
              <a:rPr lang="it-IT" sz="1400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1400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MoA</a:t>
            </a:r>
            <a:r>
              <a:rPr lang="it-IT" sz="1400" i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and </a:t>
            </a:r>
            <a:r>
              <a:rPr lang="it-IT" sz="1400" i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biomarkers</a:t>
            </a:r>
            <a:endParaRPr lang="it-IT" sz="1400" i="1" dirty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49" name="CasellaDiTesto 37"/>
          <p:cNvSpPr txBox="1">
            <a:spLocks noChangeArrowheads="1"/>
          </p:cNvSpPr>
          <p:nvPr/>
        </p:nvSpPr>
        <p:spPr bwMode="auto">
          <a:xfrm>
            <a:off x="6283089" y="4541058"/>
            <a:ext cx="2393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it-IT" sz="2000" b="1" dirty="0" err="1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Clinical</a:t>
            </a:r>
            <a:r>
              <a:rPr lang="it-IT" sz="20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trial</a:t>
            </a:r>
            <a:endParaRPr lang="it-IT" dirty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9" t="50002" b="5556"/>
          <a:stretch>
            <a:fillRect/>
          </a:stretch>
        </p:blipFill>
        <p:spPr bwMode="auto">
          <a:xfrm>
            <a:off x="6103776" y="2000018"/>
            <a:ext cx="844488" cy="46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9" t="50002" b="5556"/>
          <a:stretch>
            <a:fillRect/>
          </a:stretch>
        </p:blipFill>
        <p:spPr bwMode="auto">
          <a:xfrm>
            <a:off x="8070510" y="4196500"/>
            <a:ext cx="844488" cy="46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Rectangle 4"/>
          <p:cNvSpPr txBox="1">
            <a:spLocks noChangeArrowheads="1"/>
          </p:cNvSpPr>
          <p:nvPr/>
        </p:nvSpPr>
        <p:spPr>
          <a:xfrm>
            <a:off x="611560" y="188640"/>
            <a:ext cx="8229600" cy="288032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 err="1" smtClean="0">
                <a:latin typeface="+mn-lt"/>
                <a:cs typeface="Arial"/>
              </a:rPr>
              <a:t>Cancer</a:t>
            </a:r>
            <a:r>
              <a:rPr lang="it-IT" sz="2000" b="1" dirty="0" smtClean="0">
                <a:latin typeface="+mn-lt"/>
                <a:cs typeface="Arial"/>
              </a:rPr>
              <a:t> </a:t>
            </a:r>
            <a:r>
              <a:rPr lang="it-IT" sz="2000" b="1" dirty="0" err="1" smtClean="0">
                <a:latin typeface="+mn-lt"/>
                <a:cs typeface="Arial"/>
              </a:rPr>
              <a:t>research</a:t>
            </a:r>
            <a:r>
              <a:rPr lang="it-IT" sz="2000" b="1" dirty="0" smtClean="0">
                <a:latin typeface="+mn-lt"/>
                <a:cs typeface="Arial"/>
              </a:rPr>
              <a:t> </a:t>
            </a:r>
            <a:r>
              <a:rPr lang="it-IT" sz="2000" b="1" dirty="0" smtClean="0">
                <a:latin typeface="+mn-lt"/>
                <a:cs typeface="Arial"/>
                <a:sym typeface="Wingdings" pitchFamily="2" charset="2"/>
              </a:rPr>
              <a:t> </a:t>
            </a:r>
            <a:r>
              <a:rPr lang="it-IT" sz="2000" i="1" dirty="0" err="1" smtClean="0">
                <a:latin typeface="+mn-lt"/>
                <a:cs typeface="Arial"/>
              </a:rPr>
              <a:t>Preclinical</a:t>
            </a:r>
            <a:r>
              <a:rPr lang="it-IT" sz="2000" i="1" dirty="0" smtClean="0">
                <a:latin typeface="+mn-lt"/>
                <a:cs typeface="Arial"/>
              </a:rPr>
              <a:t> </a:t>
            </a:r>
            <a:r>
              <a:rPr lang="it-IT" sz="2000" i="1" dirty="0" err="1" smtClean="0">
                <a:latin typeface="+mn-lt"/>
                <a:cs typeface="Arial"/>
              </a:rPr>
              <a:t>validation</a:t>
            </a:r>
            <a:r>
              <a:rPr lang="it-IT" sz="2000" i="1" dirty="0" smtClean="0">
                <a:latin typeface="+mn-lt"/>
                <a:cs typeface="Arial"/>
              </a:rPr>
              <a:t> of </a:t>
            </a:r>
            <a:r>
              <a:rPr lang="it-IT" sz="2000" i="1" dirty="0" err="1" smtClean="0">
                <a:latin typeface="+mn-lt"/>
                <a:cs typeface="Arial"/>
              </a:rPr>
              <a:t>pathway</a:t>
            </a:r>
            <a:r>
              <a:rPr lang="it-IT" sz="2000" i="1" dirty="0" smtClean="0">
                <a:latin typeface="+mn-lt"/>
                <a:cs typeface="Arial"/>
              </a:rPr>
              <a:t> </a:t>
            </a:r>
            <a:r>
              <a:rPr lang="it-IT" sz="2000" i="1" dirty="0" err="1" smtClean="0">
                <a:latin typeface="+mn-lt"/>
                <a:cs typeface="Arial"/>
              </a:rPr>
              <a:t>alterations</a:t>
            </a:r>
            <a:endParaRPr lang="it-IT" sz="2000" i="1" dirty="0">
              <a:latin typeface="+mn-lt"/>
              <a:cs typeface="Arial"/>
            </a:endParaRPr>
          </a:p>
        </p:txBody>
      </p:sp>
      <p:grpSp>
        <p:nvGrpSpPr>
          <p:cNvPr id="154" name="Gruppo 153"/>
          <p:cNvGrpSpPr/>
          <p:nvPr/>
        </p:nvGrpSpPr>
        <p:grpSpPr>
          <a:xfrm>
            <a:off x="1259632" y="5805264"/>
            <a:ext cx="6647196" cy="928194"/>
            <a:chOff x="1702575" y="5805264"/>
            <a:chExt cx="6647196" cy="928194"/>
          </a:xfrm>
        </p:grpSpPr>
        <p:grpSp>
          <p:nvGrpSpPr>
            <p:cNvPr id="155" name="Gruppo 15"/>
            <p:cNvGrpSpPr/>
            <p:nvPr/>
          </p:nvGrpSpPr>
          <p:grpSpPr>
            <a:xfrm>
              <a:off x="1702575" y="5805264"/>
              <a:ext cx="6647196" cy="928194"/>
              <a:chOff x="1513887" y="5410221"/>
              <a:chExt cx="6647196" cy="928194"/>
            </a:xfrm>
          </p:grpSpPr>
          <p:sp>
            <p:nvSpPr>
              <p:cNvPr id="157" name="CasellaDiTesto 37"/>
              <p:cNvSpPr txBox="1">
                <a:spLocks noChangeArrowheads="1"/>
              </p:cNvSpPr>
              <p:nvPr/>
            </p:nvSpPr>
            <p:spPr bwMode="auto">
              <a:xfrm>
                <a:off x="2723843" y="5447963"/>
                <a:ext cx="1227421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it-IT" sz="2000" b="1" dirty="0" smtClean="0">
                    <a:solidFill>
                      <a:srgbClr val="FF0000"/>
                    </a:solidFill>
                    <a:latin typeface="+mn-lt"/>
                  </a:rPr>
                  <a:t>RPPA (</a:t>
                </a:r>
                <a:r>
                  <a:rPr lang="it-IT" sz="2000" b="1" i="1" dirty="0" err="1" smtClean="0">
                    <a:solidFill>
                      <a:srgbClr val="FF0000"/>
                    </a:solidFill>
                    <a:latin typeface="+mn-lt"/>
                  </a:rPr>
                  <a:t>bench</a:t>
                </a:r>
                <a:r>
                  <a:rPr lang="it-IT" sz="2000" b="1" dirty="0" smtClean="0">
                    <a:solidFill>
                      <a:srgbClr val="FF0000"/>
                    </a:solidFill>
                    <a:latin typeface="+mn-lt"/>
                  </a:rPr>
                  <a:t>)</a:t>
                </a:r>
                <a:endParaRPr lang="it-IT" sz="20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  <p:sp>
            <p:nvSpPr>
              <p:cNvPr id="158" name="CasellaDiTesto 37"/>
              <p:cNvSpPr txBox="1">
                <a:spLocks noChangeArrowheads="1"/>
              </p:cNvSpPr>
              <p:nvPr/>
            </p:nvSpPr>
            <p:spPr bwMode="auto">
              <a:xfrm>
                <a:off x="5609543" y="5458820"/>
                <a:ext cx="1433214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it-IT" sz="2000" b="1" dirty="0" err="1" smtClean="0">
                    <a:solidFill>
                      <a:srgbClr val="00B050"/>
                    </a:solidFill>
                    <a:latin typeface="+mn-lt"/>
                  </a:rPr>
                  <a:t>Patient</a:t>
                </a:r>
                <a:r>
                  <a:rPr lang="it-IT" sz="2000" b="1" dirty="0" smtClean="0">
                    <a:solidFill>
                      <a:srgbClr val="00B050"/>
                    </a:solidFill>
                    <a:latin typeface="+mn-lt"/>
                  </a:rPr>
                  <a:t> (</a:t>
                </a:r>
                <a:r>
                  <a:rPr lang="it-IT" sz="2000" b="1" i="1" dirty="0" err="1" smtClean="0">
                    <a:solidFill>
                      <a:srgbClr val="00B050"/>
                    </a:solidFill>
                    <a:latin typeface="+mn-lt"/>
                  </a:rPr>
                  <a:t>bedside</a:t>
                </a:r>
                <a:r>
                  <a:rPr lang="it-IT" sz="2000" b="1" dirty="0">
                    <a:solidFill>
                      <a:srgbClr val="00B050"/>
                    </a:solidFill>
                    <a:latin typeface="+mn-lt"/>
                  </a:rPr>
                  <a:t>)</a:t>
                </a:r>
              </a:p>
            </p:txBody>
          </p:sp>
          <p:pic>
            <p:nvPicPr>
              <p:cNvPr id="159" name="Immagine 158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bg1">
                    <a:lumMod val="50000"/>
                    <a:tint val="45000"/>
                    <a:satMod val="400000"/>
                  </a:schemeClr>
                </a:duotone>
              </a:blip>
              <a:srcRect l="32512" t="5273" r="35527" b="68006"/>
              <a:stretch/>
            </p:blipFill>
            <p:spPr>
              <a:xfrm>
                <a:off x="6957178" y="5410221"/>
                <a:ext cx="1203905" cy="928194"/>
              </a:xfrm>
              <a:prstGeom prst="rect">
                <a:avLst/>
              </a:prstGeom>
            </p:spPr>
          </p:pic>
          <p:pic>
            <p:nvPicPr>
              <p:cNvPr id="160" name="Immagine 159"/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</a:blip>
              <a:srcRect l="5518" t="67674" r="52600" b="5406"/>
              <a:stretch/>
            </p:blipFill>
            <p:spPr>
              <a:xfrm>
                <a:off x="1513887" y="5447964"/>
                <a:ext cx="1281403" cy="793330"/>
              </a:xfrm>
              <a:prstGeom prst="rect">
                <a:avLst/>
              </a:prstGeom>
            </p:spPr>
          </p:pic>
        </p:grpSp>
        <p:cxnSp>
          <p:nvCxnSpPr>
            <p:cNvPr id="156" name="Connettore 2 155"/>
            <p:cNvCxnSpPr/>
            <p:nvPr/>
          </p:nvCxnSpPr>
          <p:spPr>
            <a:xfrm>
              <a:off x="3923928" y="6237312"/>
              <a:ext cx="208823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4" name="Connettore 2 163"/>
          <p:cNvCxnSpPr/>
          <p:nvPr/>
        </p:nvCxnSpPr>
        <p:spPr>
          <a:xfrm>
            <a:off x="1403648" y="357301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5" name="Connettore 2 164"/>
          <p:cNvCxnSpPr/>
          <p:nvPr/>
        </p:nvCxnSpPr>
        <p:spPr>
          <a:xfrm flipV="1">
            <a:off x="2411760" y="3933056"/>
            <a:ext cx="6480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9" name="Connettore 2 168"/>
          <p:cNvCxnSpPr/>
          <p:nvPr/>
        </p:nvCxnSpPr>
        <p:spPr>
          <a:xfrm>
            <a:off x="5580112" y="3212976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1" name="Connettore 2 170"/>
          <p:cNvCxnSpPr/>
          <p:nvPr/>
        </p:nvCxnSpPr>
        <p:spPr>
          <a:xfrm>
            <a:off x="7524328" y="407707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grpSp>
        <p:nvGrpSpPr>
          <p:cNvPr id="80" name="Gruppo 79"/>
          <p:cNvGrpSpPr/>
          <p:nvPr/>
        </p:nvGrpSpPr>
        <p:grpSpPr>
          <a:xfrm>
            <a:off x="1601017" y="1639833"/>
            <a:ext cx="1818855" cy="1243063"/>
            <a:chOff x="2105073" y="1639833"/>
            <a:chExt cx="1818855" cy="1243063"/>
          </a:xfrm>
        </p:grpSpPr>
        <p:sp>
          <p:nvSpPr>
            <p:cNvPr id="22" name="CasellaDiTesto 21"/>
            <p:cNvSpPr txBox="1"/>
            <p:nvPr/>
          </p:nvSpPr>
          <p:spPr>
            <a:xfrm>
              <a:off x="2105073" y="1639833"/>
              <a:ext cx="1818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err="1" smtClean="0">
                  <a:solidFill>
                    <a:srgbClr val="C00000"/>
                  </a:solidFill>
                  <a:latin typeface="MV Boli" pitchFamily="2" charset="0"/>
                  <a:cs typeface="MV Boli" pitchFamily="2" charset="0"/>
                </a:rPr>
                <a:t>Marialuisa</a:t>
              </a:r>
              <a:r>
                <a:rPr lang="it-IT" sz="1200" dirty="0" smtClean="0">
                  <a:solidFill>
                    <a:srgbClr val="C00000"/>
                  </a:solidFill>
                  <a:latin typeface="MV Boli" pitchFamily="2" charset="0"/>
                  <a:cs typeface="MV Boli" pitchFamily="2" charset="0"/>
                </a:rPr>
                <a:t> Casella</a:t>
              </a:r>
              <a:endParaRPr lang="it-IT" sz="1200" dirty="0">
                <a:solidFill>
                  <a:srgbClr val="C00000"/>
                </a:solidFill>
                <a:latin typeface="MV Boli" pitchFamily="2" charset="0"/>
                <a:cs typeface="MV Boli" pitchFamily="2" charset="0"/>
              </a:endParaRP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/>
            </a:blip>
            <a:srcRect l="34918" t="32841" r="48110" b="45247"/>
            <a:stretch>
              <a:fillRect/>
            </a:stretch>
          </p:blipFill>
          <p:spPr bwMode="auto">
            <a:xfrm>
              <a:off x="2555776" y="1949610"/>
              <a:ext cx="948144" cy="933286"/>
            </a:xfrm>
            <a:prstGeom prst="rect">
              <a:avLst/>
            </a:prstGeom>
            <a:ln w="3175">
              <a:solidFill>
                <a:srgbClr val="C00000"/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81" name="Gruppo 80"/>
          <p:cNvGrpSpPr/>
          <p:nvPr/>
        </p:nvGrpSpPr>
        <p:grpSpPr>
          <a:xfrm>
            <a:off x="2987824" y="1640675"/>
            <a:ext cx="1656184" cy="1242439"/>
            <a:chOff x="3635896" y="1628800"/>
            <a:chExt cx="1656184" cy="1242439"/>
          </a:xfrm>
        </p:grpSpPr>
        <p:sp>
          <p:nvSpPr>
            <p:cNvPr id="25" name="CasellaDiTesto 24"/>
            <p:cNvSpPr txBox="1"/>
            <p:nvPr/>
          </p:nvSpPr>
          <p:spPr>
            <a:xfrm>
              <a:off x="3635896" y="1628800"/>
              <a:ext cx="1656184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rgbClr val="00264C"/>
                  </a:solidFill>
                  <a:latin typeface="MV Boli" pitchFamily="2" charset="0"/>
                  <a:cs typeface="MV Boli" pitchFamily="2" charset="0"/>
                </a:rPr>
                <a:t>Serena Camerini</a:t>
              </a:r>
              <a:endParaRPr lang="it-IT" sz="1200" dirty="0">
                <a:solidFill>
                  <a:srgbClr val="00264C"/>
                </a:solidFill>
                <a:latin typeface="MV Boli" pitchFamily="2" charset="0"/>
                <a:cs typeface="MV Boli" pitchFamily="2" charset="0"/>
              </a:endParaRPr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/>
            </a:blip>
            <a:srcRect l="26994" t="12000" r="28806" b="32000"/>
            <a:stretch>
              <a:fillRect/>
            </a:stretch>
          </p:blipFill>
          <p:spPr bwMode="auto">
            <a:xfrm>
              <a:off x="3975770" y="1937953"/>
              <a:ext cx="981320" cy="933286"/>
            </a:xfrm>
            <a:prstGeom prst="rect">
              <a:avLst/>
            </a:prstGeom>
            <a:ln w="3175">
              <a:solidFill>
                <a:schemeClr val="tx2">
                  <a:lumMod val="50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82" name="Gruppo 81"/>
          <p:cNvGrpSpPr/>
          <p:nvPr/>
        </p:nvGrpSpPr>
        <p:grpSpPr>
          <a:xfrm>
            <a:off x="5004048" y="1653308"/>
            <a:ext cx="1674839" cy="1319645"/>
            <a:chOff x="5849489" y="2708920"/>
            <a:chExt cx="1674839" cy="1319645"/>
          </a:xfrm>
        </p:grpSpPr>
        <p:sp>
          <p:nvSpPr>
            <p:cNvPr id="29" name="CasellaDiTesto 28"/>
            <p:cNvSpPr txBox="1"/>
            <p:nvPr/>
          </p:nvSpPr>
          <p:spPr>
            <a:xfrm>
              <a:off x="5849489" y="2708920"/>
              <a:ext cx="1674839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rgbClr val="008000"/>
                  </a:solidFill>
                  <a:latin typeface="MV Boli" pitchFamily="2" charset="0"/>
                  <a:cs typeface="MV Boli" pitchFamily="2" charset="0"/>
                </a:rPr>
                <a:t>Michele Signore</a:t>
              </a:r>
              <a:endParaRPr lang="it-IT" sz="1200" dirty="0">
                <a:solidFill>
                  <a:srgbClr val="008000"/>
                </a:solidFill>
                <a:latin typeface="MV Boli" pitchFamily="2" charset="0"/>
                <a:cs typeface="MV Boli" pitchFamily="2" charset="0"/>
              </a:endParaRPr>
            </a:p>
          </p:txBody>
        </p:sp>
        <p:pic>
          <p:nvPicPr>
            <p:cNvPr id="28" name="Picture 1"/>
            <p:cNvPicPr>
              <a:picLocks noChangeAspect="1" noChangeArrowheads="1"/>
            </p:cNvPicPr>
            <p:nvPr/>
          </p:nvPicPr>
          <p:blipFill>
            <a:blip r:embed="rId4" cstate="print">
              <a:lum/>
            </a:blip>
            <a:srcRect/>
            <a:stretch>
              <a:fillRect/>
            </a:stretch>
          </p:blipFill>
          <p:spPr bwMode="auto">
            <a:xfrm>
              <a:off x="6243500" y="3012748"/>
              <a:ext cx="889877" cy="1015817"/>
            </a:xfrm>
            <a:prstGeom prst="rect">
              <a:avLst/>
            </a:prstGeom>
            <a:ln w="3175">
              <a:solidFill>
                <a:srgbClr val="008000"/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79" name="Gruppo 78"/>
          <p:cNvGrpSpPr/>
          <p:nvPr/>
        </p:nvGrpSpPr>
        <p:grpSpPr>
          <a:xfrm>
            <a:off x="251520" y="1639833"/>
            <a:ext cx="1818855" cy="1236678"/>
            <a:chOff x="755576" y="1639833"/>
            <a:chExt cx="1818855" cy="1236678"/>
          </a:xfrm>
        </p:grpSpPr>
        <p:sp>
          <p:nvSpPr>
            <p:cNvPr id="31" name="CasellaDiTesto 30"/>
            <p:cNvSpPr txBox="1"/>
            <p:nvPr/>
          </p:nvSpPr>
          <p:spPr>
            <a:xfrm>
              <a:off x="755576" y="1639833"/>
              <a:ext cx="1818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chemeClr val="accent6">
                      <a:lumMod val="50000"/>
                    </a:schemeClr>
                  </a:solidFill>
                  <a:latin typeface="MV Boli" pitchFamily="2" charset="0"/>
                  <a:cs typeface="MV Boli" pitchFamily="2" charset="0"/>
                </a:rPr>
                <a:t>Federica Fratini</a:t>
              </a:r>
              <a:endParaRPr lang="it-IT" sz="1200" dirty="0">
                <a:solidFill>
                  <a:schemeClr val="accent6">
                    <a:lumMod val="50000"/>
                  </a:schemeClr>
                </a:solidFill>
                <a:latin typeface="MV Boli" pitchFamily="2" charset="0"/>
                <a:cs typeface="MV Boli" pitchFamily="2" charset="0"/>
              </a:endParaRPr>
            </a:p>
          </p:txBody>
        </p:sp>
        <p:pic>
          <p:nvPicPr>
            <p:cNvPr id="32" name="Immagine 31"/>
            <p:cNvPicPr>
              <a:picLocks noChangeAspect="1"/>
            </p:cNvPicPr>
            <p:nvPr/>
          </p:nvPicPr>
          <p:blipFill rotWithShape="1">
            <a:blip r:embed="rId5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7" t="14516" r="23665" b="33033"/>
            <a:stretch/>
          </p:blipFill>
          <p:spPr>
            <a:xfrm>
              <a:off x="1259632" y="1949610"/>
              <a:ext cx="921034" cy="926901"/>
            </a:xfrm>
            <a:prstGeom prst="rect">
              <a:avLst/>
            </a:prstGeom>
            <a:ln w="3175">
              <a:solidFill>
                <a:schemeClr val="accent6">
                  <a:lumMod val="75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66" name="Gruppo 65"/>
          <p:cNvGrpSpPr/>
          <p:nvPr/>
        </p:nvGrpSpPr>
        <p:grpSpPr>
          <a:xfrm>
            <a:off x="7452320" y="5600273"/>
            <a:ext cx="1818855" cy="1141095"/>
            <a:chOff x="6209529" y="5601031"/>
            <a:chExt cx="1818855" cy="1141095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6" cstate="print">
              <a:lum/>
            </a:blip>
            <a:srcRect/>
            <a:stretch>
              <a:fillRect/>
            </a:stretch>
          </p:blipFill>
          <p:spPr bwMode="auto">
            <a:xfrm>
              <a:off x="6746015" y="5879318"/>
              <a:ext cx="745387" cy="862808"/>
            </a:xfrm>
            <a:prstGeom prst="rect">
              <a:avLst/>
            </a:prstGeom>
            <a:ln w="3175">
              <a:solidFill>
                <a:srgbClr val="008000"/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60" name="CasellaDiTesto 59"/>
            <p:cNvSpPr txBox="1"/>
            <p:nvPr/>
          </p:nvSpPr>
          <p:spPr>
            <a:xfrm>
              <a:off x="6209529" y="5601031"/>
              <a:ext cx="1818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rgbClr val="009900"/>
                  </a:solidFill>
                  <a:latin typeface="MV Boli" pitchFamily="2" charset="0"/>
                  <a:cs typeface="MV Boli" pitchFamily="2" charset="0"/>
                </a:rPr>
                <a:t>Alessandra Cenci</a:t>
              </a:r>
              <a:endParaRPr lang="it-IT" sz="1200" dirty="0">
                <a:solidFill>
                  <a:srgbClr val="009900"/>
                </a:solidFill>
                <a:latin typeface="MV Boli" pitchFamily="2" charset="0"/>
                <a:cs typeface="MV Boli" pitchFamily="2" charset="0"/>
              </a:endParaRPr>
            </a:p>
          </p:txBody>
        </p:sp>
      </p:grpSp>
      <p:grpSp>
        <p:nvGrpSpPr>
          <p:cNvPr id="65" name="Gruppo 64"/>
          <p:cNvGrpSpPr/>
          <p:nvPr/>
        </p:nvGrpSpPr>
        <p:grpSpPr>
          <a:xfrm>
            <a:off x="6156176" y="5600273"/>
            <a:ext cx="1890863" cy="1141095"/>
            <a:chOff x="7333570" y="5588398"/>
            <a:chExt cx="1890863" cy="1141095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7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67"/>
            <a:stretch>
              <a:fillRect/>
            </a:stretch>
          </p:blipFill>
          <p:spPr bwMode="auto">
            <a:xfrm>
              <a:off x="7945740" y="5885699"/>
              <a:ext cx="802724" cy="843794"/>
            </a:xfrm>
            <a:prstGeom prst="rect">
              <a:avLst/>
            </a:prstGeom>
            <a:ln w="3175">
              <a:solidFill>
                <a:schemeClr val="accent3">
                  <a:lumMod val="50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61" name="CasellaDiTesto 60"/>
            <p:cNvSpPr txBox="1"/>
            <p:nvPr/>
          </p:nvSpPr>
          <p:spPr>
            <a:xfrm>
              <a:off x="7333570" y="5588398"/>
              <a:ext cx="18908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chemeClr val="accent3">
                      <a:lumMod val="50000"/>
                    </a:schemeClr>
                  </a:solidFill>
                  <a:latin typeface="MV Boli" pitchFamily="2" charset="0"/>
                  <a:cs typeface="MV Boli" pitchFamily="2" charset="0"/>
                </a:rPr>
                <a:t>Elisabetta Pizzi</a:t>
              </a:r>
              <a:endParaRPr lang="it-IT" sz="1200" dirty="0">
                <a:solidFill>
                  <a:schemeClr val="accent3">
                    <a:lumMod val="50000"/>
                  </a:schemeClr>
                </a:solidFill>
                <a:latin typeface="MV Boli" pitchFamily="2" charset="0"/>
                <a:cs typeface="MV Boli" pitchFamily="2" charset="0"/>
              </a:endParaRPr>
            </a:p>
          </p:txBody>
        </p:sp>
      </p:grpSp>
      <p:grpSp>
        <p:nvGrpSpPr>
          <p:cNvPr id="67" name="Gruppo 66"/>
          <p:cNvGrpSpPr/>
          <p:nvPr/>
        </p:nvGrpSpPr>
        <p:grpSpPr>
          <a:xfrm>
            <a:off x="5004048" y="128507"/>
            <a:ext cx="2376264" cy="1079771"/>
            <a:chOff x="4211960" y="128507"/>
            <a:chExt cx="2376264" cy="1079771"/>
          </a:xfrm>
        </p:grpSpPr>
        <p:pic>
          <p:nvPicPr>
            <p:cNvPr id="37" name="F3CC3242-1256-4D90-B35F-2B1F8FF677D3" descr="cid:428AEB4D-9AA5-4644-8E3A-72B59A4C7B09@iss.it"/>
            <p:cNvPicPr>
              <a:picLocks noChangeAspect="1" noChangeArrowheads="1"/>
            </p:cNvPicPr>
            <p:nvPr/>
          </p:nvPicPr>
          <p:blipFill>
            <a:blip r:embed="rId8" r:link="rId9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4100" y="404664"/>
              <a:ext cx="782036" cy="803614"/>
            </a:xfrm>
            <a:prstGeom prst="rect">
              <a:avLst/>
            </a:prstGeom>
            <a:ln w="3175">
              <a:solidFill>
                <a:schemeClr val="tx2">
                  <a:lumMod val="50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CasellaDiTesto 61"/>
            <p:cNvSpPr txBox="1"/>
            <p:nvPr/>
          </p:nvSpPr>
          <p:spPr>
            <a:xfrm>
              <a:off x="4211960" y="128507"/>
              <a:ext cx="2376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latin typeface="MV Boli" pitchFamily="2" charset="0"/>
                  <a:cs typeface="MV Boli" pitchFamily="2" charset="0"/>
                </a:rPr>
                <a:t>Marco Crescenzi</a:t>
              </a:r>
              <a:endParaRPr lang="it-IT" sz="1200" dirty="0">
                <a:latin typeface="MV Boli" pitchFamily="2" charset="0"/>
                <a:cs typeface="MV Boli" pitchFamily="2" charset="0"/>
              </a:endParaRPr>
            </a:p>
          </p:txBody>
        </p:sp>
      </p:grpSp>
      <p:grpSp>
        <p:nvGrpSpPr>
          <p:cNvPr id="68" name="Gruppo 67"/>
          <p:cNvGrpSpPr/>
          <p:nvPr/>
        </p:nvGrpSpPr>
        <p:grpSpPr>
          <a:xfrm>
            <a:off x="1835696" y="80249"/>
            <a:ext cx="2376264" cy="1091646"/>
            <a:chOff x="2987824" y="116632"/>
            <a:chExt cx="2376264" cy="1091646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10" cstate="print">
              <a:lum brigh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6892" y="404664"/>
              <a:ext cx="802724" cy="803614"/>
            </a:xfrm>
            <a:prstGeom prst="rect">
              <a:avLst/>
            </a:prstGeom>
            <a:ln w="3175">
              <a:solidFill>
                <a:srgbClr val="C00000"/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63" name="CasellaDiTesto 62"/>
            <p:cNvSpPr txBox="1"/>
            <p:nvPr/>
          </p:nvSpPr>
          <p:spPr>
            <a:xfrm>
              <a:off x="2987824" y="116632"/>
              <a:ext cx="2376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rgbClr val="C00000"/>
                  </a:solidFill>
                  <a:latin typeface="MV Boli" pitchFamily="2" charset="0"/>
                  <a:cs typeface="MV Boli" pitchFamily="2" charset="0"/>
                </a:rPr>
                <a:t>Marta Ponzi</a:t>
              </a:r>
              <a:endParaRPr lang="it-IT" sz="1200" dirty="0">
                <a:solidFill>
                  <a:srgbClr val="C00000"/>
                </a:solidFill>
                <a:latin typeface="MV Boli" pitchFamily="2" charset="0"/>
                <a:cs typeface="MV Boli" pitchFamily="2" charset="0"/>
              </a:endParaRPr>
            </a:p>
          </p:txBody>
        </p:sp>
      </p:grpSp>
      <p:grpSp>
        <p:nvGrpSpPr>
          <p:cNvPr id="90" name="Gruppo 89"/>
          <p:cNvGrpSpPr/>
          <p:nvPr/>
        </p:nvGrpSpPr>
        <p:grpSpPr>
          <a:xfrm>
            <a:off x="2195736" y="5600273"/>
            <a:ext cx="2160240" cy="1141095"/>
            <a:chOff x="251520" y="5600273"/>
            <a:chExt cx="2160240" cy="1141095"/>
          </a:xfrm>
        </p:grpSpPr>
        <p:pic>
          <p:nvPicPr>
            <p:cNvPr id="34" name="Picture 2" descr="C:\Users\pcx1\Desktop\foto.jpg"/>
            <p:cNvPicPr>
              <a:picLocks noChangeAspect="1" noChangeArrowheads="1"/>
            </p:cNvPicPr>
            <p:nvPr/>
          </p:nvPicPr>
          <p:blipFill>
            <a:blip r:embed="rId11" cstate="print">
              <a:lum/>
            </a:blip>
            <a:srcRect/>
            <a:stretch>
              <a:fillRect/>
            </a:stretch>
          </p:blipFill>
          <p:spPr bwMode="auto">
            <a:xfrm>
              <a:off x="971600" y="5869403"/>
              <a:ext cx="688049" cy="871965"/>
            </a:xfrm>
            <a:prstGeom prst="rect">
              <a:avLst/>
            </a:prstGeom>
            <a:ln w="3175">
              <a:solidFill>
                <a:schemeClr val="tx2">
                  <a:lumMod val="50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64" name="CasellaDiTesto 63"/>
            <p:cNvSpPr txBox="1"/>
            <p:nvPr/>
          </p:nvSpPr>
          <p:spPr>
            <a:xfrm>
              <a:off x="251520" y="5600273"/>
              <a:ext cx="2160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V Boli" pitchFamily="2" charset="0"/>
                  <a:cs typeface="MV Boli" pitchFamily="2" charset="0"/>
                </a:rPr>
                <a:t>Gianfranco Macchia</a:t>
              </a:r>
              <a:endParaRPr lang="it-IT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V Boli" pitchFamily="2" charset="0"/>
                <a:cs typeface="MV Boli" pitchFamily="2" charset="0"/>
              </a:endParaRPr>
            </a:p>
          </p:txBody>
        </p:sp>
      </p:grpSp>
      <p:pic>
        <p:nvPicPr>
          <p:cNvPr id="71" name="Picture 2" descr="https://resources.rndsystems.com/images/site/pp-assay-principle-copy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9664" y="3068960"/>
            <a:ext cx="988640" cy="939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69" name="Connettore 2 68"/>
          <p:cNvCxnSpPr/>
          <p:nvPr/>
        </p:nvCxnSpPr>
        <p:spPr>
          <a:xfrm flipH="1" flipV="1">
            <a:off x="2984758" y="3717032"/>
            <a:ext cx="1083186" cy="115212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Connettore 2 87"/>
          <p:cNvCxnSpPr/>
          <p:nvPr/>
        </p:nvCxnSpPr>
        <p:spPr>
          <a:xfrm flipV="1">
            <a:off x="4572000" y="3717032"/>
            <a:ext cx="936104" cy="1008112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3" name="Gruppo 92"/>
          <p:cNvGrpSpPr/>
          <p:nvPr/>
        </p:nvGrpSpPr>
        <p:grpSpPr>
          <a:xfrm>
            <a:off x="2123728" y="3068960"/>
            <a:ext cx="864096" cy="648072"/>
            <a:chOff x="1835696" y="3212976"/>
            <a:chExt cx="864096" cy="648072"/>
          </a:xfrm>
        </p:grpSpPr>
        <p:sp>
          <p:nvSpPr>
            <p:cNvPr id="91" name="Rettangolo arrotondato 90"/>
            <p:cNvSpPr/>
            <p:nvPr/>
          </p:nvSpPr>
          <p:spPr>
            <a:xfrm>
              <a:off x="1835696" y="3284984"/>
              <a:ext cx="864096" cy="57606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>
                <a:latin typeface="Corbel" pitchFamily="34" charset="0"/>
              </a:endParaRPr>
            </a:p>
          </p:txBody>
        </p:sp>
        <p:sp>
          <p:nvSpPr>
            <p:cNvPr id="70" name="Rectangle 4"/>
            <p:cNvSpPr>
              <a:spLocks noChangeArrowheads="1"/>
            </p:cNvSpPr>
            <p:nvPr/>
          </p:nvSpPr>
          <p:spPr bwMode="auto">
            <a:xfrm>
              <a:off x="1835696" y="3212976"/>
              <a:ext cx="864096" cy="63953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MS</a:t>
              </a:r>
            </a:p>
          </p:txBody>
        </p:sp>
      </p:grpSp>
      <p:grpSp>
        <p:nvGrpSpPr>
          <p:cNvPr id="94" name="Gruppo 93"/>
          <p:cNvGrpSpPr/>
          <p:nvPr/>
        </p:nvGrpSpPr>
        <p:grpSpPr>
          <a:xfrm>
            <a:off x="5220072" y="3068960"/>
            <a:ext cx="1224136" cy="695575"/>
            <a:chOff x="3059832" y="3140968"/>
            <a:chExt cx="1224136" cy="695575"/>
          </a:xfrm>
        </p:grpSpPr>
        <p:sp>
          <p:nvSpPr>
            <p:cNvPr id="92" name="Rettangolo arrotondato 91"/>
            <p:cNvSpPr/>
            <p:nvPr/>
          </p:nvSpPr>
          <p:spPr>
            <a:xfrm>
              <a:off x="3203848" y="3212976"/>
              <a:ext cx="936104" cy="57606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>
                <a:latin typeface="Corbel" pitchFamily="34" charset="0"/>
              </a:endParaRPr>
            </a:p>
          </p:txBody>
        </p:sp>
        <p:sp>
          <p:nvSpPr>
            <p:cNvPr id="75" name="Rectangle 4"/>
            <p:cNvSpPr>
              <a:spLocks noChangeArrowheads="1"/>
            </p:cNvSpPr>
            <p:nvPr/>
          </p:nvSpPr>
          <p:spPr bwMode="auto">
            <a:xfrm>
              <a:off x="3059832" y="3140968"/>
              <a:ext cx="1224136" cy="695575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RPPA</a:t>
              </a:r>
            </a:p>
          </p:txBody>
        </p:sp>
      </p:grpSp>
      <p:grpSp>
        <p:nvGrpSpPr>
          <p:cNvPr id="43" name="Gruppo 42"/>
          <p:cNvGrpSpPr/>
          <p:nvPr/>
        </p:nvGrpSpPr>
        <p:grpSpPr>
          <a:xfrm>
            <a:off x="395536" y="4696277"/>
            <a:ext cx="8424936" cy="892963"/>
            <a:chOff x="93787" y="2564904"/>
            <a:chExt cx="8899275" cy="1008112"/>
          </a:xfrm>
        </p:grpSpPr>
        <p:grpSp>
          <p:nvGrpSpPr>
            <p:cNvPr id="44" name="Gruppo 49"/>
            <p:cNvGrpSpPr/>
            <p:nvPr/>
          </p:nvGrpSpPr>
          <p:grpSpPr>
            <a:xfrm>
              <a:off x="1509564" y="2780928"/>
              <a:ext cx="1891258" cy="648072"/>
              <a:chOff x="1509564" y="2780928"/>
              <a:chExt cx="1891258" cy="648072"/>
            </a:xfrm>
          </p:grpSpPr>
          <p:sp>
            <p:nvSpPr>
              <p:cNvPr id="57" name="Pentagono 56"/>
              <p:cNvSpPr/>
              <p:nvPr/>
            </p:nvSpPr>
            <p:spPr>
              <a:xfrm>
                <a:off x="1744638" y="2780928"/>
                <a:ext cx="1656184" cy="648072"/>
              </a:xfrm>
              <a:prstGeom prst="homePlate">
                <a:avLst/>
              </a:prstGeom>
              <a:solidFill>
                <a:srgbClr val="E46C0A">
                  <a:alpha val="69804"/>
                </a:srgb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400">
                  <a:latin typeface="Corbel" pitchFamily="34" charset="0"/>
                </a:endParaRPr>
              </a:p>
            </p:txBody>
          </p:sp>
          <p:sp>
            <p:nvSpPr>
              <p:cNvPr id="58" name="Rectangle 4"/>
              <p:cNvSpPr>
                <a:spLocks noChangeArrowheads="1"/>
              </p:cNvSpPr>
              <p:nvPr/>
            </p:nvSpPr>
            <p:spPr bwMode="auto">
              <a:xfrm>
                <a:off x="1509564" y="2825175"/>
                <a:ext cx="1728192" cy="307777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rbel" pitchFamily="34" charset="0"/>
                  </a:rPr>
                  <a:t>Estrazione  proteine</a:t>
                </a:r>
              </a:p>
            </p:txBody>
          </p:sp>
        </p:grpSp>
        <p:grpSp>
          <p:nvGrpSpPr>
            <p:cNvPr id="45" name="Gruppo 50"/>
            <p:cNvGrpSpPr/>
            <p:nvPr/>
          </p:nvGrpSpPr>
          <p:grpSpPr>
            <a:xfrm>
              <a:off x="93787" y="2780928"/>
              <a:ext cx="1597893" cy="648072"/>
              <a:chOff x="93787" y="2780928"/>
              <a:chExt cx="1597893" cy="648072"/>
            </a:xfrm>
          </p:grpSpPr>
          <p:sp>
            <p:nvSpPr>
              <p:cNvPr id="55" name="Pentagono 12"/>
              <p:cNvSpPr/>
              <p:nvPr/>
            </p:nvSpPr>
            <p:spPr>
              <a:xfrm>
                <a:off x="179512" y="2780928"/>
                <a:ext cx="1512168" cy="648072"/>
              </a:xfrm>
              <a:prstGeom prst="homePlate">
                <a:avLst/>
              </a:prstGeom>
              <a:solidFill>
                <a:srgbClr val="C00000">
                  <a:alpha val="69804"/>
                </a:srgb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400">
                  <a:latin typeface="Corbel" pitchFamily="34" charset="0"/>
                </a:endParaRPr>
              </a:p>
            </p:txBody>
          </p:sp>
          <p:sp>
            <p:nvSpPr>
              <p:cNvPr id="56" name="Rectangle 4"/>
              <p:cNvSpPr>
                <a:spLocks noChangeArrowheads="1"/>
              </p:cNvSpPr>
              <p:nvPr/>
            </p:nvSpPr>
            <p:spPr bwMode="auto">
              <a:xfrm>
                <a:off x="93787" y="2819842"/>
                <a:ext cx="1440160" cy="523220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rbel" pitchFamily="34" charset="0"/>
                  </a:rPr>
                  <a:t>Problema biologico</a:t>
                </a:r>
              </a:p>
            </p:txBody>
          </p:sp>
        </p:grpSp>
        <p:grpSp>
          <p:nvGrpSpPr>
            <p:cNvPr id="46" name="Gruppo 39"/>
            <p:cNvGrpSpPr/>
            <p:nvPr/>
          </p:nvGrpSpPr>
          <p:grpSpPr>
            <a:xfrm>
              <a:off x="3419871" y="2564904"/>
              <a:ext cx="5573191" cy="1008112"/>
              <a:chOff x="3419871" y="2564904"/>
              <a:chExt cx="5573191" cy="1008112"/>
            </a:xfrm>
          </p:grpSpPr>
          <p:sp>
            <p:nvSpPr>
              <p:cNvPr id="47" name="Rettangolo arrotondato 46"/>
              <p:cNvSpPr/>
              <p:nvPr/>
            </p:nvSpPr>
            <p:spPr>
              <a:xfrm>
                <a:off x="3419871" y="2564904"/>
                <a:ext cx="5573191" cy="1008112"/>
              </a:xfrm>
              <a:prstGeom prst="roundRect">
                <a:avLst>
                  <a:gd name="adj" fmla="val 8069"/>
                </a:avLst>
              </a:prstGeom>
              <a:solidFill>
                <a:schemeClr val="bg1">
                  <a:lumMod val="65000"/>
                </a:schemeClr>
              </a:solidFill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400"/>
              </a:p>
            </p:txBody>
          </p:sp>
          <p:sp>
            <p:nvSpPr>
              <p:cNvPr id="48" name="Rettangolo arrotondato 47"/>
              <p:cNvSpPr/>
              <p:nvPr/>
            </p:nvSpPr>
            <p:spPr>
              <a:xfrm>
                <a:off x="7236296" y="2780928"/>
                <a:ext cx="1656184" cy="648072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400">
                  <a:latin typeface="Corbel" pitchFamily="34" charset="0"/>
                </a:endParaRPr>
              </a:p>
            </p:txBody>
          </p:sp>
          <p:sp>
            <p:nvSpPr>
              <p:cNvPr id="49" name="Pentagono 48"/>
              <p:cNvSpPr/>
              <p:nvPr/>
            </p:nvSpPr>
            <p:spPr>
              <a:xfrm>
                <a:off x="5292080" y="2780928"/>
                <a:ext cx="1872208" cy="648072"/>
              </a:xfrm>
              <a:prstGeom prst="homePlat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400">
                  <a:latin typeface="Corbel" pitchFamily="34" charset="0"/>
                </a:endParaRPr>
              </a:p>
            </p:txBody>
          </p:sp>
          <p:sp>
            <p:nvSpPr>
              <p:cNvPr id="50" name="Rectangle 4"/>
              <p:cNvSpPr>
                <a:spLocks noChangeArrowheads="1"/>
              </p:cNvSpPr>
              <p:nvPr/>
            </p:nvSpPr>
            <p:spPr bwMode="auto">
              <a:xfrm>
                <a:off x="7279729" y="2825175"/>
                <a:ext cx="1512168" cy="523220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rbel" pitchFamily="34" charset="0"/>
                  </a:rPr>
                  <a:t>Analisi bioinformatica</a:t>
                </a:r>
              </a:p>
            </p:txBody>
          </p:sp>
          <p:sp>
            <p:nvSpPr>
              <p:cNvPr id="51" name="Rectangle 4"/>
              <p:cNvSpPr>
                <a:spLocks noChangeArrowheads="1"/>
              </p:cNvSpPr>
              <p:nvPr/>
            </p:nvSpPr>
            <p:spPr bwMode="auto">
              <a:xfrm>
                <a:off x="5076056" y="2819028"/>
                <a:ext cx="1944216" cy="523220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rbel" pitchFamily="34" charset="0"/>
                  </a:rPr>
                  <a:t>Interpretazione </a:t>
                </a:r>
              </a:p>
              <a:p>
                <a:pPr algn="ctr"/>
                <a:r>
                  <a:rPr lang="it-IT" sz="1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rbel" pitchFamily="34" charset="0"/>
                  </a:rPr>
                  <a:t>dei dati</a:t>
                </a:r>
              </a:p>
            </p:txBody>
          </p:sp>
          <p:grpSp>
            <p:nvGrpSpPr>
              <p:cNvPr id="52" name="Gruppo 47"/>
              <p:cNvGrpSpPr/>
              <p:nvPr/>
            </p:nvGrpSpPr>
            <p:grpSpPr>
              <a:xfrm>
                <a:off x="3491880" y="2780928"/>
                <a:ext cx="1891258" cy="648072"/>
                <a:chOff x="3491880" y="2780928"/>
                <a:chExt cx="1891258" cy="648072"/>
              </a:xfrm>
            </p:grpSpPr>
            <p:sp>
              <p:nvSpPr>
                <p:cNvPr id="53" name="Pentagono 52"/>
                <p:cNvSpPr/>
                <p:nvPr/>
              </p:nvSpPr>
              <p:spPr>
                <a:xfrm>
                  <a:off x="3491880" y="2780928"/>
                  <a:ext cx="1728192" cy="648072"/>
                </a:xfrm>
                <a:prstGeom prst="homePlate">
                  <a:avLst/>
                </a:prstGeom>
                <a:solidFill>
                  <a:srgbClr val="FFC0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400">
                    <a:latin typeface="Corbel" pitchFamily="34" charset="0"/>
                  </a:endParaRPr>
                </a:p>
              </p:txBody>
            </p:sp>
            <p:sp>
              <p:nvSpPr>
                <p:cNvPr id="54" name="Rectangle 4"/>
                <p:cNvSpPr>
                  <a:spLocks noChangeArrowheads="1"/>
                </p:cNvSpPr>
                <p:nvPr/>
              </p:nvSpPr>
              <p:spPr bwMode="auto">
                <a:xfrm>
                  <a:off x="3510930" y="2855618"/>
                  <a:ext cx="1872208" cy="404983"/>
                </a:xfrm>
                <a:prstGeom prst="rect">
                  <a:avLst/>
                </a:prstGeom>
                <a:noFill/>
                <a:ln>
                  <a:noFill/>
                  <a:headEnd/>
                  <a:tailEnd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it-IT" sz="1400" b="1" dirty="0" smtClean="0">
                      <a:solidFill>
                        <a:schemeClr val="tx2">
                          <a:lumMod val="50000"/>
                        </a:schemeClr>
                      </a:solidFill>
                      <a:latin typeface="Corbel" pitchFamily="34" charset="0"/>
                    </a:rPr>
                    <a:t>Alta tecnologia</a:t>
                  </a:r>
                </a:p>
              </p:txBody>
            </p:sp>
          </p:grpSp>
        </p:grpSp>
      </p:grpSp>
      <p:pic>
        <p:nvPicPr>
          <p:cNvPr id="59" name="Picture 14" descr="http://www.hellocrazy.com/reserved/cards/200410271143050.bilancia.gif"/>
          <p:cNvPicPr>
            <a:picLocks noChangeAspect="1" noChangeArrowheads="1" noCrop="1"/>
          </p:cNvPicPr>
          <p:nvPr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31840" y="3068960"/>
            <a:ext cx="1117565" cy="1061687"/>
          </a:xfrm>
          <a:prstGeom prst="rect">
            <a:avLst/>
          </a:prstGeom>
        </p:spPr>
      </p:pic>
      <p:pic>
        <p:nvPicPr>
          <p:cNvPr id="76" name="Picture 4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6769" y="260649"/>
            <a:ext cx="140330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4463" y="144463"/>
            <a:ext cx="764257" cy="76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811690" y="116632"/>
            <a:ext cx="1224806" cy="122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ttangolo 40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32" name="Picture 2" descr="https://resources.rndsystems.com/images/site/pp-assay-principle-copy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509120"/>
            <a:ext cx="988640" cy="939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3" name="Gruppo 32"/>
          <p:cNvGrpSpPr/>
          <p:nvPr/>
        </p:nvGrpSpPr>
        <p:grpSpPr>
          <a:xfrm>
            <a:off x="1043608" y="4524886"/>
            <a:ext cx="864096" cy="792088"/>
            <a:chOff x="7020272" y="836712"/>
            <a:chExt cx="1891680" cy="1800200"/>
          </a:xfrm>
        </p:grpSpPr>
        <p:pic>
          <p:nvPicPr>
            <p:cNvPr id="34" name="Picture 4" descr="https://o.quizlet.com/t.hPNqJjZH5T2yN7Ia2hTQ_m.pn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bg1">
                  <a:lumMod val="50000"/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7111752" y="836712"/>
              <a:ext cx="1800200" cy="1800200"/>
            </a:xfrm>
            <a:prstGeom prst="rect">
              <a:avLst/>
            </a:prstGeom>
            <a:ln>
              <a:noFill/>
            </a:ln>
            <a:effectLst>
              <a:outerShdw algn="tl" rotWithShape="0">
                <a:srgbClr val="000000">
                  <a:alpha val="10000"/>
                </a:srgbClr>
              </a:outerShdw>
            </a:effectLst>
          </p:spPr>
        </p:pic>
        <p:pic>
          <p:nvPicPr>
            <p:cNvPr id="35" name="Picture 6" descr="https://encrypted-tbn3.gstatic.com/images?q=tbn:ANd9GcRbvNXs95Y6ZiDJBi45bHDHZFoueruihO6H_kvXBhydjnbKEUt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0272" y="1556792"/>
              <a:ext cx="852207" cy="567696"/>
            </a:xfrm>
            <a:prstGeom prst="rect">
              <a:avLst/>
            </a:prstGeom>
            <a:noFill/>
          </p:spPr>
        </p:pic>
      </p:grpSp>
      <p:cxnSp>
        <p:nvCxnSpPr>
          <p:cNvPr id="36" name="Connettore 2 35"/>
          <p:cNvCxnSpPr/>
          <p:nvPr/>
        </p:nvCxnSpPr>
        <p:spPr>
          <a:xfrm flipH="1">
            <a:off x="2915816" y="3205271"/>
            <a:ext cx="1296144" cy="1303849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>
            <a:off x="4139952" y="3205271"/>
            <a:ext cx="1224136" cy="1303849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88639"/>
            <a:ext cx="2160240" cy="15503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2" name="Rectangle 6"/>
          <p:cNvSpPr>
            <a:spLocks noChangeArrowheads="1"/>
          </p:cNvSpPr>
          <p:nvPr/>
        </p:nvSpPr>
        <p:spPr bwMode="auto">
          <a:xfrm>
            <a:off x="2339752" y="144215"/>
            <a:ext cx="6876256" cy="62324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-857250">
              <a:lnSpc>
                <a:spcPct val="150000"/>
              </a:lnSpc>
            </a:pPr>
            <a:r>
              <a:rPr lang="en-US" sz="1300" b="1" dirty="0" smtClean="0">
                <a:solidFill>
                  <a:srgbClr val="14374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"</a:t>
            </a:r>
            <a:r>
              <a:rPr lang="en-US" sz="1300" b="1" i="1" dirty="0" smtClean="0">
                <a:solidFill>
                  <a:srgbClr val="143740"/>
                </a:solidFill>
              </a:rPr>
              <a:t>The </a:t>
            </a:r>
            <a:r>
              <a:rPr lang="en-US" sz="1300" b="1" i="1" dirty="0">
                <a:solidFill>
                  <a:srgbClr val="143740"/>
                </a:solidFill>
              </a:rPr>
              <a:t>analysis of the entire </a:t>
            </a:r>
            <a:r>
              <a:rPr lang="en-US" sz="1300" b="1" i="1" dirty="0" err="1">
                <a:solidFill>
                  <a:srgbClr val="143740"/>
                </a:solidFill>
              </a:rPr>
              <a:t>PROTEin</a:t>
            </a:r>
            <a:r>
              <a:rPr lang="en-US" sz="1300" b="1" i="1" dirty="0">
                <a:solidFill>
                  <a:srgbClr val="143740"/>
                </a:solidFill>
              </a:rPr>
              <a:t> content </a:t>
            </a:r>
            <a:r>
              <a:rPr lang="en-US" sz="1300" b="1" i="1" dirty="0" smtClean="0">
                <a:solidFill>
                  <a:srgbClr val="143740"/>
                </a:solidFill>
              </a:rPr>
              <a:t> expressed by </a:t>
            </a:r>
            <a:r>
              <a:rPr lang="en-US" sz="1300" b="1" i="1" dirty="0">
                <a:solidFill>
                  <a:srgbClr val="143740"/>
                </a:solidFill>
              </a:rPr>
              <a:t>a </a:t>
            </a:r>
            <a:r>
              <a:rPr lang="en-US" sz="1300" b="1" i="1" dirty="0" err="1">
                <a:solidFill>
                  <a:srgbClr val="143740"/>
                </a:solidFill>
              </a:rPr>
              <a:t>genOME</a:t>
            </a:r>
            <a:r>
              <a:rPr lang="en-US" sz="1300" b="1" i="1" dirty="0">
                <a:solidFill>
                  <a:srgbClr val="143740"/>
                </a:solidFill>
              </a:rPr>
              <a:t>, or by a cell or tissue type.“</a:t>
            </a:r>
            <a:r>
              <a:rPr lang="en-US" sz="1300" i="1" dirty="0">
                <a:solidFill>
                  <a:srgbClr val="143740"/>
                </a:solidFill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en-US" sz="900" dirty="0" err="1" smtClean="0">
                <a:solidFill>
                  <a:srgbClr val="143740"/>
                </a:solidFill>
              </a:rPr>
              <a:t>Wasinger</a:t>
            </a:r>
            <a:r>
              <a:rPr lang="en-US" sz="900" dirty="0" smtClean="0">
                <a:solidFill>
                  <a:srgbClr val="143740"/>
                </a:solidFill>
              </a:rPr>
              <a:t> VC </a:t>
            </a:r>
            <a:r>
              <a:rPr lang="en-US" sz="900" dirty="0">
                <a:solidFill>
                  <a:srgbClr val="143740"/>
                </a:solidFill>
              </a:rPr>
              <a:t>et al, Electrophoresis 16 (1995)</a:t>
            </a:r>
          </a:p>
        </p:txBody>
      </p:sp>
      <p:grpSp>
        <p:nvGrpSpPr>
          <p:cNvPr id="63" name="Gruppo 14"/>
          <p:cNvGrpSpPr/>
          <p:nvPr/>
        </p:nvGrpSpPr>
        <p:grpSpPr>
          <a:xfrm>
            <a:off x="93787" y="1530037"/>
            <a:ext cx="8899275" cy="1891258"/>
            <a:chOff x="93787" y="1681758"/>
            <a:chExt cx="8899275" cy="1891258"/>
          </a:xfrm>
        </p:grpSpPr>
        <p:grpSp>
          <p:nvGrpSpPr>
            <p:cNvPr id="65" name="Gruppo 49"/>
            <p:cNvGrpSpPr/>
            <p:nvPr/>
          </p:nvGrpSpPr>
          <p:grpSpPr>
            <a:xfrm>
              <a:off x="1509564" y="2780928"/>
              <a:ext cx="1891258" cy="648072"/>
              <a:chOff x="1509564" y="2780928"/>
              <a:chExt cx="1891258" cy="648072"/>
            </a:xfrm>
          </p:grpSpPr>
          <p:sp>
            <p:nvSpPr>
              <p:cNvPr id="80" name="Pentagono 79"/>
              <p:cNvSpPr/>
              <p:nvPr/>
            </p:nvSpPr>
            <p:spPr>
              <a:xfrm>
                <a:off x="1744638" y="2780928"/>
                <a:ext cx="1656184" cy="648072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latin typeface="Corbel" pitchFamily="34" charset="0"/>
                </a:endParaRPr>
              </a:p>
            </p:txBody>
          </p:sp>
          <p:sp>
            <p:nvSpPr>
              <p:cNvPr id="81" name="Rectangle 4"/>
              <p:cNvSpPr>
                <a:spLocks noChangeArrowheads="1"/>
              </p:cNvSpPr>
              <p:nvPr/>
            </p:nvSpPr>
            <p:spPr bwMode="auto">
              <a:xfrm>
                <a:off x="1509564" y="2825175"/>
                <a:ext cx="1728192" cy="584775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Estrazione  proteine</a:t>
                </a:r>
              </a:p>
            </p:txBody>
          </p:sp>
        </p:grpSp>
        <p:grpSp>
          <p:nvGrpSpPr>
            <p:cNvPr id="66" name="Gruppo 50"/>
            <p:cNvGrpSpPr/>
            <p:nvPr/>
          </p:nvGrpSpPr>
          <p:grpSpPr>
            <a:xfrm>
              <a:off x="93787" y="2780928"/>
              <a:ext cx="1597893" cy="648072"/>
              <a:chOff x="93787" y="2780928"/>
              <a:chExt cx="1597893" cy="648072"/>
            </a:xfrm>
          </p:grpSpPr>
          <p:sp>
            <p:nvSpPr>
              <p:cNvPr id="78" name="Pentagono 77"/>
              <p:cNvSpPr/>
              <p:nvPr/>
            </p:nvSpPr>
            <p:spPr>
              <a:xfrm>
                <a:off x="179512" y="2780928"/>
                <a:ext cx="1512168" cy="648072"/>
              </a:xfrm>
              <a:prstGeom prst="homePlat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latin typeface="Corbel" pitchFamily="34" charset="0"/>
                </a:endParaRPr>
              </a:p>
            </p:txBody>
          </p:sp>
          <p:sp>
            <p:nvSpPr>
              <p:cNvPr id="79" name="Rectangle 4"/>
              <p:cNvSpPr>
                <a:spLocks noChangeArrowheads="1"/>
              </p:cNvSpPr>
              <p:nvPr/>
            </p:nvSpPr>
            <p:spPr bwMode="auto">
              <a:xfrm>
                <a:off x="93787" y="2819842"/>
                <a:ext cx="1440160" cy="584775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Problema biologico</a:t>
                </a:r>
              </a:p>
            </p:txBody>
          </p:sp>
        </p:grpSp>
        <p:grpSp>
          <p:nvGrpSpPr>
            <p:cNvPr id="67" name="Gruppo 39"/>
            <p:cNvGrpSpPr/>
            <p:nvPr/>
          </p:nvGrpSpPr>
          <p:grpSpPr>
            <a:xfrm>
              <a:off x="3419871" y="2564904"/>
              <a:ext cx="5573191" cy="1008112"/>
              <a:chOff x="3419871" y="2564904"/>
              <a:chExt cx="5573191" cy="1008112"/>
            </a:xfrm>
          </p:grpSpPr>
          <p:sp>
            <p:nvSpPr>
              <p:cNvPr id="70" name="Rettangolo arrotondato 69"/>
              <p:cNvSpPr/>
              <p:nvPr/>
            </p:nvSpPr>
            <p:spPr>
              <a:xfrm>
                <a:off x="3419871" y="2564904"/>
                <a:ext cx="5573191" cy="1008112"/>
              </a:xfrm>
              <a:prstGeom prst="roundRect">
                <a:avLst>
                  <a:gd name="adj" fmla="val 8069"/>
                </a:avLst>
              </a:prstGeom>
              <a:solidFill>
                <a:schemeClr val="bg1">
                  <a:lumMod val="65000"/>
                </a:schemeClr>
              </a:solidFill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1" name="Rettangolo arrotondato 13"/>
              <p:cNvSpPr/>
              <p:nvPr/>
            </p:nvSpPr>
            <p:spPr>
              <a:xfrm>
                <a:off x="7236296" y="2780928"/>
                <a:ext cx="1656184" cy="648072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latin typeface="Corbel" pitchFamily="34" charset="0"/>
                </a:endParaRPr>
              </a:p>
            </p:txBody>
          </p:sp>
          <p:sp>
            <p:nvSpPr>
              <p:cNvPr id="72" name="Pentagono 14"/>
              <p:cNvSpPr/>
              <p:nvPr/>
            </p:nvSpPr>
            <p:spPr>
              <a:xfrm>
                <a:off x="5292080" y="2780928"/>
                <a:ext cx="1872208" cy="648072"/>
              </a:xfrm>
              <a:prstGeom prst="homePlat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latin typeface="Corbel" pitchFamily="34" charset="0"/>
                </a:endParaRPr>
              </a:p>
            </p:txBody>
          </p:sp>
          <p:sp>
            <p:nvSpPr>
              <p:cNvPr id="73" name="Rectangle 4"/>
              <p:cNvSpPr>
                <a:spLocks noChangeArrowheads="1"/>
              </p:cNvSpPr>
              <p:nvPr/>
            </p:nvSpPr>
            <p:spPr bwMode="auto">
              <a:xfrm>
                <a:off x="7279729" y="2825175"/>
                <a:ext cx="1512168" cy="584775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Analisi bioinformatica</a:t>
                </a:r>
              </a:p>
            </p:txBody>
          </p:sp>
          <p:sp>
            <p:nvSpPr>
              <p:cNvPr id="74" name="Rectangle 4"/>
              <p:cNvSpPr>
                <a:spLocks noChangeArrowheads="1"/>
              </p:cNvSpPr>
              <p:nvPr/>
            </p:nvSpPr>
            <p:spPr bwMode="auto">
              <a:xfrm>
                <a:off x="5076056" y="2819028"/>
                <a:ext cx="1944216" cy="584775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t-IT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Interpretazione </a:t>
                </a:r>
              </a:p>
              <a:p>
                <a:pPr algn="ctr"/>
                <a:r>
                  <a:rPr lang="it-IT" sz="16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dei dati</a:t>
                </a:r>
              </a:p>
            </p:txBody>
          </p:sp>
          <p:grpSp>
            <p:nvGrpSpPr>
              <p:cNvPr id="75" name="Gruppo 47"/>
              <p:cNvGrpSpPr/>
              <p:nvPr/>
            </p:nvGrpSpPr>
            <p:grpSpPr>
              <a:xfrm>
                <a:off x="3491880" y="2780928"/>
                <a:ext cx="1891258" cy="648072"/>
                <a:chOff x="3491880" y="2780928"/>
                <a:chExt cx="1891258" cy="648072"/>
              </a:xfrm>
            </p:grpSpPr>
            <p:sp>
              <p:nvSpPr>
                <p:cNvPr id="76" name="Pentagono 15"/>
                <p:cNvSpPr/>
                <p:nvPr/>
              </p:nvSpPr>
              <p:spPr>
                <a:xfrm>
                  <a:off x="3491880" y="2780928"/>
                  <a:ext cx="1728192" cy="648072"/>
                </a:xfrm>
                <a:prstGeom prst="homePlate">
                  <a:avLst/>
                </a:prstGeom>
                <a:solidFill>
                  <a:srgbClr val="FFC0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latin typeface="Corbel" pitchFamily="34" charset="0"/>
                  </a:endParaRPr>
                </a:p>
              </p:txBody>
            </p:sp>
            <p:sp>
              <p:nvSpPr>
                <p:cNvPr id="77" name="Rectangle 4"/>
                <p:cNvSpPr>
                  <a:spLocks noChangeArrowheads="1"/>
                </p:cNvSpPr>
                <p:nvPr/>
              </p:nvSpPr>
              <p:spPr bwMode="auto">
                <a:xfrm>
                  <a:off x="3510930" y="2855618"/>
                  <a:ext cx="1872208" cy="404983"/>
                </a:xfrm>
                <a:prstGeom prst="rect">
                  <a:avLst/>
                </a:prstGeom>
                <a:noFill/>
                <a:ln>
                  <a:noFill/>
                  <a:headEnd/>
                  <a:tailEnd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it-IT" sz="1600" b="1" dirty="0" smtClean="0">
                      <a:solidFill>
                        <a:schemeClr val="tx2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Alta tecnologia</a:t>
                  </a:r>
                </a:p>
              </p:txBody>
            </p:sp>
          </p:grpSp>
        </p:grpSp>
        <p:cxnSp>
          <p:nvCxnSpPr>
            <p:cNvPr id="68" name="Connettore 1 67"/>
            <p:cNvCxnSpPr/>
            <p:nvPr/>
          </p:nvCxnSpPr>
          <p:spPr>
            <a:xfrm flipV="1">
              <a:off x="3501405" y="1681758"/>
              <a:ext cx="1368152" cy="86409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ttore 1 68"/>
            <p:cNvCxnSpPr/>
            <p:nvPr/>
          </p:nvCxnSpPr>
          <p:spPr>
            <a:xfrm>
              <a:off x="7596336" y="1700808"/>
              <a:ext cx="1324719" cy="86409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CasellaDiTesto 63"/>
          <p:cNvSpPr txBox="1"/>
          <p:nvPr/>
        </p:nvSpPr>
        <p:spPr>
          <a:xfrm>
            <a:off x="4427984" y="1045031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PROTEOMICA</a:t>
            </a:r>
            <a:endParaRPr lang="it-IT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Rettangolo arrotondato 91"/>
          <p:cNvSpPr/>
          <p:nvPr/>
        </p:nvSpPr>
        <p:spPr>
          <a:xfrm>
            <a:off x="2051720" y="4540652"/>
            <a:ext cx="1440160" cy="648072"/>
          </a:xfrm>
          <a:prstGeom prst="roundRect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>
              <a:latin typeface="Corbel" pitchFamily="34" charset="0"/>
            </a:endParaRP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 flipH="1">
            <a:off x="2355518" y="4365104"/>
            <a:ext cx="792088" cy="6955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MS</a:t>
            </a:r>
          </a:p>
        </p:txBody>
      </p:sp>
      <p:sp>
        <p:nvSpPr>
          <p:cNvPr id="88" name="Rectangle 4"/>
          <p:cNvSpPr>
            <a:spLocks noChangeArrowheads="1"/>
          </p:cNvSpPr>
          <p:nvPr/>
        </p:nvSpPr>
        <p:spPr bwMode="auto">
          <a:xfrm>
            <a:off x="1835696" y="4879931"/>
            <a:ext cx="1872208" cy="32688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200" dirty="0" smtClean="0">
                <a:solidFill>
                  <a:schemeClr val="tx1"/>
                </a:solidFill>
                <a:latin typeface="Calibri"/>
              </a:rPr>
              <a:t>Mass </a:t>
            </a:r>
            <a:r>
              <a:rPr lang="it-IT" sz="1200" dirty="0" err="1" smtClean="0">
                <a:solidFill>
                  <a:schemeClr val="tx1"/>
                </a:solidFill>
                <a:latin typeface="Calibri"/>
              </a:rPr>
              <a:t>Spectrometry</a:t>
            </a:r>
            <a:endParaRPr lang="it-IT" sz="1200" dirty="0" smtClean="0">
              <a:solidFill>
                <a:schemeClr val="tx1"/>
              </a:solidFill>
              <a:latin typeface="Calibri"/>
            </a:endParaRPr>
          </a:p>
        </p:txBody>
      </p:sp>
      <p:grpSp>
        <p:nvGrpSpPr>
          <p:cNvPr id="46" name="Gruppo 45"/>
          <p:cNvGrpSpPr/>
          <p:nvPr/>
        </p:nvGrpSpPr>
        <p:grpSpPr>
          <a:xfrm>
            <a:off x="1115616" y="5589237"/>
            <a:ext cx="4944549" cy="967609"/>
            <a:chOff x="971600" y="5537418"/>
            <a:chExt cx="5394053" cy="1163448"/>
          </a:xfrm>
        </p:grpSpPr>
        <p:pic>
          <p:nvPicPr>
            <p:cNvPr id="13" name="Picture 1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5213525" y="5537418"/>
              <a:ext cx="1152128" cy="1150785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6" name="Immagine 15"/>
            <p:cNvPicPr>
              <a:picLocks noChangeAspect="1"/>
            </p:cNvPicPr>
            <p:nvPr/>
          </p:nvPicPr>
          <p:blipFill rotWithShape="1">
            <a:blip r:embed="rId10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74" t="14516" r="23665" b="44201"/>
            <a:stretch/>
          </p:blipFill>
          <p:spPr>
            <a:xfrm>
              <a:off x="971600" y="5584774"/>
              <a:ext cx="1178184" cy="1114062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11" cstate="print">
              <a:lum/>
            </a:blip>
            <a:srcRect l="34918" t="32841" r="48110" b="45247"/>
            <a:stretch>
              <a:fillRect/>
            </a:stretch>
          </p:blipFill>
          <p:spPr bwMode="auto">
            <a:xfrm>
              <a:off x="2051719" y="5556551"/>
              <a:ext cx="1296145" cy="1134075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2" cstate="print">
              <a:lum/>
            </a:blip>
            <a:srcRect l="32519" t="15888" r="28806" b="32000"/>
            <a:stretch>
              <a:fillRect/>
            </a:stretch>
          </p:blipFill>
          <p:spPr bwMode="auto">
            <a:xfrm>
              <a:off x="3288949" y="5537420"/>
              <a:ext cx="1217589" cy="116344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  <p:grpSp>
        <p:nvGrpSpPr>
          <p:cNvPr id="98" name="Gruppo 97"/>
          <p:cNvGrpSpPr/>
          <p:nvPr/>
        </p:nvGrpSpPr>
        <p:grpSpPr>
          <a:xfrm>
            <a:off x="4171484" y="4412402"/>
            <a:ext cx="2664296" cy="806432"/>
            <a:chOff x="3851920" y="4365104"/>
            <a:chExt cx="2664296" cy="806432"/>
          </a:xfrm>
        </p:grpSpPr>
        <p:sp>
          <p:nvSpPr>
            <p:cNvPr id="93" name="Rettangolo arrotondato 92"/>
            <p:cNvSpPr/>
            <p:nvPr/>
          </p:nvSpPr>
          <p:spPr>
            <a:xfrm>
              <a:off x="4211960" y="4509120"/>
              <a:ext cx="1944216" cy="648072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>
                <a:latin typeface="Corbel" pitchFamily="34" charset="0"/>
              </a:endParaRPr>
            </a:p>
          </p:txBody>
        </p:sp>
        <p:sp>
          <p:nvSpPr>
            <p:cNvPr id="43" name="Rectangle 4"/>
            <p:cNvSpPr>
              <a:spLocks noChangeArrowheads="1"/>
            </p:cNvSpPr>
            <p:nvPr/>
          </p:nvSpPr>
          <p:spPr bwMode="auto">
            <a:xfrm>
              <a:off x="4499992" y="4365104"/>
              <a:ext cx="1224136" cy="695575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RPPA</a:t>
              </a:r>
            </a:p>
          </p:txBody>
        </p:sp>
        <p:sp>
          <p:nvSpPr>
            <p:cNvPr id="89" name="Rectangle 4"/>
            <p:cNvSpPr>
              <a:spLocks noChangeArrowheads="1"/>
            </p:cNvSpPr>
            <p:nvPr/>
          </p:nvSpPr>
          <p:spPr bwMode="auto">
            <a:xfrm>
              <a:off x="3851920" y="4844652"/>
              <a:ext cx="2664296" cy="32688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1200" dirty="0" smtClean="0">
                  <a:solidFill>
                    <a:schemeClr val="tx1"/>
                  </a:solidFill>
                  <a:latin typeface="Calibri"/>
                </a:rPr>
                <a:t>Reverse </a:t>
              </a:r>
              <a:r>
                <a:rPr lang="it-IT" sz="1200" dirty="0" err="1" smtClean="0">
                  <a:solidFill>
                    <a:schemeClr val="tx1"/>
                  </a:solidFill>
                  <a:latin typeface="Calibri"/>
                </a:rPr>
                <a:t>phase</a:t>
              </a:r>
              <a:r>
                <a:rPr lang="it-IT" sz="1200" dirty="0" smtClean="0">
                  <a:solidFill>
                    <a:schemeClr val="tx1"/>
                  </a:solidFill>
                  <a:latin typeface="Calibri"/>
                </a:rPr>
                <a:t> </a:t>
              </a:r>
              <a:r>
                <a:rPr lang="it-IT" sz="1200" dirty="0" err="1" smtClean="0">
                  <a:solidFill>
                    <a:schemeClr val="tx1"/>
                  </a:solidFill>
                  <a:latin typeface="Calibri"/>
                </a:rPr>
                <a:t>protein</a:t>
              </a:r>
              <a:r>
                <a:rPr lang="it-IT" sz="1200" dirty="0" smtClean="0">
                  <a:solidFill>
                    <a:schemeClr val="tx1"/>
                  </a:solidFill>
                  <a:latin typeface="Calibri"/>
                </a:rPr>
                <a:t> </a:t>
              </a:r>
              <a:r>
                <a:rPr lang="it-IT" sz="1200" dirty="0" err="1" smtClean="0">
                  <a:solidFill>
                    <a:schemeClr val="tx1"/>
                  </a:solidFill>
                  <a:latin typeface="Calibri"/>
                </a:rPr>
                <a:t>array</a:t>
              </a:r>
              <a:endParaRPr lang="it-IT" sz="1200" dirty="0" smtClean="0">
                <a:solidFill>
                  <a:schemeClr val="tx1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7504" y="48653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rgbClr val="FF5050"/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rgbClr val="C00000"/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rgbClr val="C00000"/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rgbClr val="C00000"/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00B0F0"/>
                </a:solidFill>
              </a:rPr>
              <a:t>•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rgbClr val="0033CC"/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FFC000"/>
                </a:solidFill>
              </a:rPr>
              <a:t>• 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9900FF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9933FF"/>
                </a:solidFill>
              </a:rPr>
              <a:t>• </a:t>
            </a:r>
            <a:r>
              <a:rPr lang="en-US" sz="2400" b="1" dirty="0" smtClean="0">
                <a:solidFill>
                  <a:srgbClr val="9933FF"/>
                </a:solidFill>
              </a:rPr>
              <a:t> </a:t>
            </a:r>
            <a:r>
              <a:rPr lang="en-US" sz="2400" b="1" dirty="0" err="1" smtClean="0">
                <a:solidFill>
                  <a:srgbClr val="6600CC"/>
                </a:solidFill>
                <a:latin typeface="Calibri" pitchFamily="34" charset="0"/>
              </a:rPr>
              <a:t>Modifiche</a:t>
            </a:r>
            <a:r>
              <a:rPr lang="en-US" sz="2400" b="1" dirty="0" smtClean="0">
                <a:solidFill>
                  <a:srgbClr val="6600CC"/>
                </a:solidFill>
                <a:latin typeface="Calibri" pitchFamily="34" charset="0"/>
              </a:rPr>
              <a:t> post-</a:t>
            </a:r>
            <a:r>
              <a:rPr lang="en-US" sz="2400" b="1" dirty="0" err="1" smtClean="0">
                <a:solidFill>
                  <a:srgbClr val="6600CC"/>
                </a:solidFill>
                <a:latin typeface="Calibri" pitchFamily="34" charset="0"/>
              </a:rPr>
              <a:t>traduzionali</a:t>
            </a:r>
            <a:endParaRPr lang="en-US" sz="2400" b="1" dirty="0">
              <a:solidFill>
                <a:srgbClr val="6600CC"/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92D050"/>
                </a:solidFill>
              </a:rPr>
              <a:t>•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rgbClr val="00B050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rgbClr val="00B050"/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74008" y="4507878"/>
            <a:ext cx="9017585" cy="2288746"/>
            <a:chOff x="84641" y="4497245"/>
            <a:chExt cx="9017585" cy="2288746"/>
          </a:xfrm>
        </p:grpSpPr>
        <p:grpSp>
          <p:nvGrpSpPr>
            <p:cNvPr id="14" name="Gruppo 13"/>
            <p:cNvGrpSpPr/>
            <p:nvPr/>
          </p:nvGrpSpPr>
          <p:grpSpPr>
            <a:xfrm>
              <a:off x="84641" y="4497245"/>
              <a:ext cx="9017585" cy="2288746"/>
              <a:chOff x="84641" y="4497245"/>
              <a:chExt cx="9017585" cy="2288746"/>
            </a:xfrm>
          </p:grpSpPr>
          <p:grpSp>
            <p:nvGrpSpPr>
              <p:cNvPr id="13" name="Gruppo 12"/>
              <p:cNvGrpSpPr/>
              <p:nvPr/>
            </p:nvGrpSpPr>
            <p:grpSpPr>
              <a:xfrm>
                <a:off x="84641" y="4497245"/>
                <a:ext cx="2771800" cy="2276872"/>
                <a:chOff x="84641" y="4512235"/>
                <a:chExt cx="2771800" cy="2276872"/>
              </a:xfrm>
            </p:grpSpPr>
            <p:pic>
              <p:nvPicPr>
                <p:cNvPr id="12290" name="Picture 2" descr="Risultati immagini per proteomica">
                  <a:hlinkClick r:id="rId3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51896" b="41131"/>
                <a:stretch>
                  <a:fillRect/>
                </a:stretch>
              </p:blipFill>
              <p:spPr bwMode="auto">
                <a:xfrm>
                  <a:off x="84641" y="4512235"/>
                  <a:ext cx="2771800" cy="2276872"/>
                </a:xfrm>
                <a:prstGeom prst="rect">
                  <a:avLst/>
                </a:prstGeom>
                <a:noFill/>
              </p:spPr>
            </p:pic>
            <p:sp>
              <p:nvSpPr>
                <p:cNvPr id="11" name="Rettangolo 10"/>
                <p:cNvSpPr/>
                <p:nvPr/>
              </p:nvSpPr>
              <p:spPr>
                <a:xfrm>
                  <a:off x="1847048" y="6430226"/>
                  <a:ext cx="564712" cy="32205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</p:grpSp>
          <p:pic>
            <p:nvPicPr>
              <p:cNvPr id="9" name="Picture 2" descr="Risultati immagini per proteomica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 l="30679" t="45657"/>
              <a:stretch>
                <a:fillRect/>
              </a:stretch>
            </p:blipFill>
            <p:spPr bwMode="auto">
              <a:xfrm>
                <a:off x="5900874" y="4653136"/>
                <a:ext cx="3201352" cy="2132855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Risultati immagini per proteomica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7978" t="7246" b="58522"/>
              <a:stretch>
                <a:fillRect/>
              </a:stretch>
            </p:blipFill>
            <p:spPr bwMode="auto">
              <a:xfrm>
                <a:off x="2696755" y="4941168"/>
                <a:ext cx="3171389" cy="1556792"/>
              </a:xfrm>
              <a:prstGeom prst="rect">
                <a:avLst/>
              </a:prstGeom>
              <a:noFill/>
            </p:spPr>
          </p:pic>
        </p:grpSp>
        <p:sp>
          <p:nvSpPr>
            <p:cNvPr id="16" name="Rettangolo 15"/>
            <p:cNvSpPr/>
            <p:nvPr/>
          </p:nvSpPr>
          <p:spPr>
            <a:xfrm>
              <a:off x="5724128" y="4581128"/>
              <a:ext cx="360040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6" name="Gruppo 35"/>
          <p:cNvGrpSpPr/>
          <p:nvPr/>
        </p:nvGrpSpPr>
        <p:grpSpPr>
          <a:xfrm>
            <a:off x="6516216" y="476672"/>
            <a:ext cx="1656184" cy="1512168"/>
            <a:chOff x="6012160" y="260648"/>
            <a:chExt cx="1872208" cy="1800200"/>
          </a:xfrm>
        </p:grpSpPr>
        <p:pic>
          <p:nvPicPr>
            <p:cNvPr id="33" name="Picture 4" descr="https://o.quizlet.com/t.hPNqJjZH5T2yN7Ia2hTQ_m.png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bg1">
                  <a:lumMod val="75000"/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084168" y="260648"/>
              <a:ext cx="1800200" cy="1800200"/>
            </a:xfrm>
            <a:prstGeom prst="rect">
              <a:avLst/>
            </a:prstGeom>
            <a:ln>
              <a:noFill/>
            </a:ln>
            <a:effectLst>
              <a:outerShdw algn="tl" rotWithShape="0">
                <a:srgbClr val="000000">
                  <a:alpha val="10000"/>
                </a:srgbClr>
              </a:outerShdw>
            </a:effectLst>
          </p:spPr>
        </p:pic>
        <p:pic>
          <p:nvPicPr>
            <p:cNvPr id="34" name="Picture 6" descr="https://encrypted-tbn3.gstatic.com/images?q=tbn:ANd9GcRbvNXs95Y6ZiDJBi45bHDHZFoueruihO6H_kvXBhydjnbKEUtA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12160" y="1052736"/>
              <a:ext cx="852207" cy="567696"/>
            </a:xfrm>
            <a:prstGeom prst="rect">
              <a:avLst/>
            </a:prstGeom>
            <a:noFill/>
          </p:spPr>
        </p:pic>
      </p:grpSp>
      <p:grpSp>
        <p:nvGrpSpPr>
          <p:cNvPr id="21" name="Gruppo 20"/>
          <p:cNvGrpSpPr/>
          <p:nvPr/>
        </p:nvGrpSpPr>
        <p:grpSpPr>
          <a:xfrm>
            <a:off x="3635896" y="0"/>
            <a:ext cx="1872208" cy="936104"/>
            <a:chOff x="2051720" y="4365104"/>
            <a:chExt cx="1872208" cy="936104"/>
          </a:xfrm>
        </p:grpSpPr>
        <p:sp>
          <p:nvSpPr>
            <p:cNvPr id="18" name="Rettangolo arrotondato 17"/>
            <p:cNvSpPr/>
            <p:nvPr/>
          </p:nvSpPr>
          <p:spPr>
            <a:xfrm>
              <a:off x="2123728" y="4509120"/>
              <a:ext cx="1728192" cy="792088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400">
                <a:latin typeface="Corbel" pitchFamily="34" charset="0"/>
              </a:endParaRPr>
            </a:p>
          </p:txBody>
        </p:sp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 flipH="1">
              <a:off x="2555776" y="4365104"/>
              <a:ext cx="792088" cy="695575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MS</a:t>
              </a:r>
            </a:p>
          </p:txBody>
        </p:sp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2051720" y="4864165"/>
              <a:ext cx="1872208" cy="437043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it-IT" sz="1600" b="1" dirty="0" smtClean="0">
                  <a:solidFill>
                    <a:schemeClr val="tx1"/>
                  </a:solidFill>
                  <a:latin typeface="Calibri"/>
                </a:rPr>
                <a:t>Mass </a:t>
              </a:r>
              <a:r>
                <a:rPr lang="it-IT" sz="1600" b="1" dirty="0" err="1" smtClean="0">
                  <a:solidFill>
                    <a:schemeClr val="tx1"/>
                  </a:solidFill>
                  <a:latin typeface="Calibri"/>
                </a:rPr>
                <a:t>Spectrometry</a:t>
              </a:r>
              <a:endParaRPr lang="it-IT" sz="1600" b="1" dirty="0" smtClean="0">
                <a:solidFill>
                  <a:schemeClr val="tx1"/>
                </a:solidFill>
                <a:latin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tangolo 30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grpSp>
        <p:nvGrpSpPr>
          <p:cNvPr id="184" name="Gruppo 183"/>
          <p:cNvGrpSpPr/>
          <p:nvPr/>
        </p:nvGrpSpPr>
        <p:grpSpPr>
          <a:xfrm>
            <a:off x="168395" y="79770"/>
            <a:ext cx="2088232" cy="3877794"/>
            <a:chOff x="3563888" y="774584"/>
            <a:chExt cx="2088232" cy="3877794"/>
          </a:xfrm>
        </p:grpSpPr>
        <p:grpSp>
          <p:nvGrpSpPr>
            <p:cNvPr id="77" name="Gruppo 76"/>
            <p:cNvGrpSpPr/>
            <p:nvPr/>
          </p:nvGrpSpPr>
          <p:grpSpPr>
            <a:xfrm>
              <a:off x="3995936" y="1123986"/>
              <a:ext cx="1296144" cy="3528392"/>
              <a:chOff x="4211960" y="1123986"/>
              <a:chExt cx="1296144" cy="3528392"/>
            </a:xfrm>
          </p:grpSpPr>
          <p:sp>
            <p:nvSpPr>
              <p:cNvPr id="63" name="Pentagono 62"/>
              <p:cNvSpPr/>
              <p:nvPr/>
            </p:nvSpPr>
            <p:spPr>
              <a:xfrm rot="5400000">
                <a:off x="3095836" y="2240110"/>
                <a:ext cx="3528392" cy="1296144"/>
              </a:xfrm>
              <a:prstGeom prst="homePlat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40000"/>
                  </a:lnSpc>
                </a:pPr>
                <a:endParaRPr lang="it-IT" b="1" dirty="0" smtClean="0"/>
              </a:p>
            </p:txBody>
          </p:sp>
          <p:grpSp>
            <p:nvGrpSpPr>
              <p:cNvPr id="64" name="Gruppo 27"/>
              <p:cNvGrpSpPr/>
              <p:nvPr/>
            </p:nvGrpSpPr>
            <p:grpSpPr>
              <a:xfrm>
                <a:off x="4347224" y="1268002"/>
                <a:ext cx="1016864" cy="720080"/>
                <a:chOff x="2907064" y="2029784"/>
                <a:chExt cx="1016864" cy="720080"/>
              </a:xfrm>
            </p:grpSpPr>
            <p:sp>
              <p:nvSpPr>
                <p:cNvPr id="65" name="Rettangolo arrotondato 7"/>
                <p:cNvSpPr/>
                <p:nvPr/>
              </p:nvSpPr>
              <p:spPr>
                <a:xfrm>
                  <a:off x="2915816" y="2029784"/>
                  <a:ext cx="1008112" cy="720080"/>
                </a:xfrm>
                <a:prstGeom prst="roundRect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66" name="CasellaDiTesto 65"/>
                <p:cNvSpPr txBox="1"/>
                <p:nvPr/>
              </p:nvSpPr>
              <p:spPr>
                <a:xfrm>
                  <a:off x="2907064" y="2132856"/>
                  <a:ext cx="99527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it-IT" sz="1400" b="1" i="1" dirty="0" smtClean="0">
                      <a:solidFill>
                        <a:srgbClr val="5D2785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Estrazione </a:t>
                  </a:r>
                </a:p>
                <a:p>
                  <a:pPr algn="ctr"/>
                  <a:r>
                    <a:rPr lang="it-IT" sz="1400" b="1" i="1" dirty="0" smtClean="0">
                      <a:solidFill>
                        <a:srgbClr val="5D2785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proteine</a:t>
                  </a:r>
                  <a:endParaRPr lang="it-IT" sz="1400" b="1" i="1" dirty="0">
                    <a:solidFill>
                      <a:srgbClr val="5D278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67" name="Gruppo 26"/>
              <p:cNvGrpSpPr/>
              <p:nvPr/>
            </p:nvGrpSpPr>
            <p:grpSpPr>
              <a:xfrm>
                <a:off x="4338560" y="2132098"/>
                <a:ext cx="1021760" cy="720080"/>
                <a:chOff x="3964872" y="2029784"/>
                <a:chExt cx="1021760" cy="720080"/>
              </a:xfrm>
            </p:grpSpPr>
            <p:sp>
              <p:nvSpPr>
                <p:cNvPr id="68" name="Rettangolo arrotondato 67"/>
                <p:cNvSpPr/>
                <p:nvPr/>
              </p:nvSpPr>
              <p:spPr>
                <a:xfrm>
                  <a:off x="4009584" y="2029784"/>
                  <a:ext cx="977048" cy="72008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headEnd/>
                  <a:tailEnd/>
                </a:ln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69" name="CasellaDiTesto 68"/>
                <p:cNvSpPr txBox="1"/>
                <p:nvPr/>
              </p:nvSpPr>
              <p:spPr>
                <a:xfrm>
                  <a:off x="3964872" y="2105560"/>
                  <a:ext cx="101931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it-IT" sz="1400" b="1" i="1" dirty="0" smtClean="0">
                      <a:solidFill>
                        <a:srgbClr val="5D2785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Digestione </a:t>
                  </a:r>
                </a:p>
                <a:p>
                  <a:pPr algn="ctr"/>
                  <a:r>
                    <a:rPr lang="it-IT" sz="1400" b="1" i="1" dirty="0" smtClean="0">
                      <a:solidFill>
                        <a:srgbClr val="5D2785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enzimatica</a:t>
                  </a:r>
                  <a:endParaRPr lang="it-IT" sz="1400" b="1" i="1" dirty="0">
                    <a:solidFill>
                      <a:srgbClr val="5D278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70" name="Gruppo 25"/>
              <p:cNvGrpSpPr/>
              <p:nvPr/>
            </p:nvGrpSpPr>
            <p:grpSpPr>
              <a:xfrm>
                <a:off x="4435081" y="3068202"/>
                <a:ext cx="929008" cy="432048"/>
                <a:chOff x="5076056" y="2029784"/>
                <a:chExt cx="634574" cy="720080"/>
              </a:xfrm>
            </p:grpSpPr>
            <p:sp>
              <p:nvSpPr>
                <p:cNvPr id="71" name="Rettangolo arrotondato 70"/>
                <p:cNvSpPr/>
                <p:nvPr/>
              </p:nvSpPr>
              <p:spPr>
                <a:xfrm>
                  <a:off x="5076056" y="2029784"/>
                  <a:ext cx="634574" cy="720080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headEnd/>
                  <a:tailEnd/>
                </a:ln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72" name="CasellaDiTesto 71"/>
                <p:cNvSpPr txBox="1"/>
                <p:nvPr/>
              </p:nvSpPr>
              <p:spPr>
                <a:xfrm>
                  <a:off x="5156031" y="2159371"/>
                  <a:ext cx="416916" cy="42319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it-IT" sz="1600" b="1" i="1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HPLC</a:t>
                  </a:r>
                  <a:endParaRPr lang="it-IT" sz="1600" b="1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73" name="Gruppo 24"/>
              <p:cNvGrpSpPr/>
              <p:nvPr/>
            </p:nvGrpSpPr>
            <p:grpSpPr>
              <a:xfrm>
                <a:off x="4427984" y="3626850"/>
                <a:ext cx="936104" cy="504056"/>
                <a:chOff x="5796136" y="2029784"/>
                <a:chExt cx="576064" cy="720080"/>
              </a:xfrm>
            </p:grpSpPr>
            <p:sp>
              <p:nvSpPr>
                <p:cNvPr id="74" name="Rettangolo arrotondato 73"/>
                <p:cNvSpPr/>
                <p:nvPr/>
              </p:nvSpPr>
              <p:spPr>
                <a:xfrm>
                  <a:off x="5796136" y="2029784"/>
                  <a:ext cx="576064" cy="720080"/>
                </a:xfrm>
                <a:prstGeom prst="roundRect">
                  <a:avLst/>
                </a:prstGeom>
                <a:solidFill>
                  <a:srgbClr val="C00000"/>
                </a:solidFill>
                <a:ln>
                  <a:headEnd/>
                  <a:tailEnd/>
                </a:ln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75" name="CasellaDiTesto 74"/>
                <p:cNvSpPr txBox="1"/>
                <p:nvPr/>
              </p:nvSpPr>
              <p:spPr>
                <a:xfrm>
                  <a:off x="5910042" y="2165871"/>
                  <a:ext cx="304028" cy="5276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it-IT" b="1" i="1" dirty="0" smtClean="0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MS</a:t>
                  </a:r>
                  <a:endParaRPr lang="it-IT" b="1" i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83" name="CasellaDiTesto 82"/>
            <p:cNvSpPr txBox="1"/>
            <p:nvPr/>
          </p:nvSpPr>
          <p:spPr>
            <a:xfrm>
              <a:off x="3563888" y="774584"/>
              <a:ext cx="2088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Bottom</a:t>
              </a:r>
              <a:r>
                <a:rPr lang="it-IT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Up </a:t>
              </a:r>
              <a:r>
                <a:rPr lang="it-IT" sz="1600" i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Proteomics</a:t>
              </a:r>
              <a:endParaRPr lang="it-IT" sz="16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Gruppo 60"/>
          <p:cNvGrpSpPr/>
          <p:nvPr/>
        </p:nvGrpSpPr>
        <p:grpSpPr>
          <a:xfrm>
            <a:off x="2411760" y="260648"/>
            <a:ext cx="3347864" cy="2484655"/>
            <a:chOff x="323528" y="980728"/>
            <a:chExt cx="3347864" cy="2484655"/>
          </a:xfrm>
        </p:grpSpPr>
        <p:pic>
          <p:nvPicPr>
            <p:cNvPr id="79" name="Picture 2" descr="https://upload.wikimedia.org/wikipedia/commons/thumb/1/1f/Mass_spectrometry_protocol.png/800px-Mass_spectrometry_protocol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746" r="38948" b="83019"/>
            <a:stretch>
              <a:fillRect/>
            </a:stretch>
          </p:blipFill>
          <p:spPr bwMode="auto">
            <a:xfrm>
              <a:off x="323528" y="980728"/>
              <a:ext cx="3347864" cy="11521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Picture 2" descr="https://upload.wikimedia.org/wikipedia/commons/thumb/1/1f/Mass_spectrometry_protocol.png/800px-Mass_spectrometry_protocol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8557" r="8336" b="82275"/>
            <a:stretch>
              <a:fillRect/>
            </a:stretch>
          </p:blipFill>
          <p:spPr bwMode="auto">
            <a:xfrm>
              <a:off x="1591096" y="2385263"/>
              <a:ext cx="1468736" cy="108012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10" name="Connettore 2 109"/>
            <p:cNvCxnSpPr/>
            <p:nvPr/>
          </p:nvCxnSpPr>
          <p:spPr>
            <a:xfrm>
              <a:off x="2195736" y="2033552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uppo 81"/>
          <p:cNvGrpSpPr/>
          <p:nvPr/>
        </p:nvGrpSpPr>
        <p:grpSpPr>
          <a:xfrm>
            <a:off x="323528" y="4005064"/>
            <a:ext cx="2816917" cy="2781686"/>
            <a:chOff x="3483275" y="4005064"/>
            <a:chExt cx="2816917" cy="2781686"/>
          </a:xfrm>
        </p:grpSpPr>
        <p:pic>
          <p:nvPicPr>
            <p:cNvPr id="4" name="Picture 2" descr="https://upload.wikimedia.org/wikipedia/commons/thumb/1/1f/Mass_spectrometry_protocol.png/800px-Mass_spectrometry_protocol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35" t="60949" r="49644"/>
            <a:stretch>
              <a:fillRect/>
            </a:stretch>
          </p:blipFill>
          <p:spPr bwMode="auto">
            <a:xfrm>
              <a:off x="3593035" y="4653894"/>
              <a:ext cx="2707157" cy="213285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uppo 23"/>
            <p:cNvGrpSpPr/>
            <p:nvPr/>
          </p:nvGrpSpPr>
          <p:grpSpPr>
            <a:xfrm>
              <a:off x="4122700" y="5204080"/>
              <a:ext cx="1483290" cy="1250146"/>
              <a:chOff x="4122700" y="5275330"/>
              <a:chExt cx="1483290" cy="1250146"/>
            </a:xfrm>
          </p:grpSpPr>
          <p:cxnSp>
            <p:nvCxnSpPr>
              <p:cNvPr id="14" name="Connettore 1 13"/>
              <p:cNvCxnSpPr/>
              <p:nvPr/>
            </p:nvCxnSpPr>
            <p:spPr>
              <a:xfrm>
                <a:off x="5055804" y="5275330"/>
                <a:ext cx="0" cy="123276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ttore 1 14"/>
              <p:cNvCxnSpPr/>
              <p:nvPr/>
            </p:nvCxnSpPr>
            <p:spPr>
              <a:xfrm>
                <a:off x="5605990" y="5796638"/>
                <a:ext cx="0" cy="717212"/>
              </a:xfrm>
              <a:prstGeom prst="line">
                <a:avLst/>
              </a:prstGeom>
              <a:ln w="285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ttore 1 15"/>
              <p:cNvCxnSpPr/>
              <p:nvPr/>
            </p:nvCxnSpPr>
            <p:spPr>
              <a:xfrm>
                <a:off x="4229212" y="5796638"/>
                <a:ext cx="0" cy="717212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ttore 1 16"/>
              <p:cNvCxnSpPr/>
              <p:nvPr/>
            </p:nvCxnSpPr>
            <p:spPr>
              <a:xfrm>
                <a:off x="4479740" y="6139426"/>
                <a:ext cx="0" cy="386050"/>
              </a:xfrm>
              <a:prstGeom prst="line">
                <a:avLst/>
              </a:prstGeom>
              <a:ln w="28575">
                <a:solidFill>
                  <a:srgbClr val="8000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ttore 1 17"/>
              <p:cNvCxnSpPr/>
              <p:nvPr/>
            </p:nvCxnSpPr>
            <p:spPr>
              <a:xfrm>
                <a:off x="4122700" y="6372702"/>
                <a:ext cx="0" cy="141148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ettangolo 6"/>
            <p:cNvSpPr/>
            <p:nvPr/>
          </p:nvSpPr>
          <p:spPr>
            <a:xfrm>
              <a:off x="4644008" y="4653136"/>
              <a:ext cx="216024" cy="4320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186" name="Gruppo 185"/>
            <p:cNvGrpSpPr/>
            <p:nvPr/>
          </p:nvGrpSpPr>
          <p:grpSpPr>
            <a:xfrm>
              <a:off x="3483275" y="4005064"/>
              <a:ext cx="1515992" cy="861774"/>
              <a:chOff x="3608926" y="3789040"/>
              <a:chExt cx="1515992" cy="861774"/>
            </a:xfrm>
          </p:grpSpPr>
          <p:sp>
            <p:nvSpPr>
              <p:cNvPr id="187" name="CasellaDiTesto 186"/>
              <p:cNvSpPr txBox="1"/>
              <p:nvPr/>
            </p:nvSpPr>
            <p:spPr>
              <a:xfrm>
                <a:off x="3608926" y="3789040"/>
                <a:ext cx="1515992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1400" i="1" dirty="0" smtClean="0"/>
                  <a:t>Massa del peptide</a:t>
                </a:r>
              </a:p>
              <a:p>
                <a:pPr algn="ctr"/>
                <a:endParaRPr lang="it-IT" dirty="0" smtClean="0"/>
              </a:p>
              <a:p>
                <a:pPr algn="ctr"/>
                <a:r>
                  <a:rPr lang="it-IT" b="1" dirty="0" smtClean="0"/>
                  <a:t>Spettro MS</a:t>
                </a:r>
              </a:p>
            </p:txBody>
          </p:sp>
          <p:cxnSp>
            <p:nvCxnSpPr>
              <p:cNvPr id="188" name="Connettore 2 187"/>
              <p:cNvCxnSpPr/>
              <p:nvPr/>
            </p:nvCxnSpPr>
            <p:spPr>
              <a:xfrm flipV="1">
                <a:off x="4644008" y="4077072"/>
                <a:ext cx="0" cy="2160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tretch>
            <a:fillRect/>
          </a:stretch>
        </p:blipFill>
        <p:spPr bwMode="auto">
          <a:xfrm>
            <a:off x="2411760" y="1916832"/>
            <a:ext cx="2378110" cy="20162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Gruppo 89"/>
          <p:cNvGrpSpPr/>
          <p:nvPr/>
        </p:nvGrpSpPr>
        <p:grpSpPr>
          <a:xfrm>
            <a:off x="-104268" y="3998322"/>
            <a:ext cx="5909009" cy="2751672"/>
            <a:chOff x="3055479" y="3998322"/>
            <a:chExt cx="5909009" cy="2751672"/>
          </a:xfrm>
        </p:grpSpPr>
        <p:grpSp>
          <p:nvGrpSpPr>
            <p:cNvPr id="88" name="Gruppo 87"/>
            <p:cNvGrpSpPr/>
            <p:nvPr/>
          </p:nvGrpSpPr>
          <p:grpSpPr>
            <a:xfrm>
              <a:off x="3055479" y="3998322"/>
              <a:ext cx="3980163" cy="2602003"/>
              <a:chOff x="3055479" y="3998322"/>
              <a:chExt cx="3980163" cy="2602003"/>
            </a:xfrm>
          </p:grpSpPr>
          <p:sp>
            <p:nvSpPr>
              <p:cNvPr id="185" name="Ovale 184"/>
              <p:cNvSpPr/>
              <p:nvPr/>
            </p:nvSpPr>
            <p:spPr>
              <a:xfrm>
                <a:off x="4758147" y="4800125"/>
                <a:ext cx="530431" cy="1800200"/>
              </a:xfrm>
              <a:prstGeom prst="ellipse">
                <a:avLst/>
              </a:prstGeom>
              <a:noFill/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90" name="Arco 189"/>
              <p:cNvSpPr/>
              <p:nvPr/>
            </p:nvSpPr>
            <p:spPr>
              <a:xfrm rot="20606180">
                <a:off x="3055479" y="4833480"/>
                <a:ext cx="3980163" cy="1296144"/>
              </a:xfrm>
              <a:prstGeom prst="arc">
                <a:avLst>
                  <a:gd name="adj1" fmla="val 16455850"/>
                  <a:gd name="adj2" fmla="val 236142"/>
                </a:avLst>
              </a:prstGeom>
              <a:noFill/>
              <a:ln w="57150">
                <a:solidFill>
                  <a:srgbClr val="FFC000"/>
                </a:solidFill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lt1"/>
                  </a:solidFill>
                </a:endParaRPr>
              </a:p>
            </p:txBody>
          </p:sp>
          <p:sp>
            <p:nvSpPr>
              <p:cNvPr id="193" name="Saetta 192"/>
              <p:cNvSpPr/>
              <p:nvPr/>
            </p:nvSpPr>
            <p:spPr>
              <a:xfrm rot="4494816">
                <a:off x="5335582" y="4014977"/>
                <a:ext cx="594210" cy="560899"/>
              </a:xfrm>
              <a:prstGeom prst="lightningBolt">
                <a:avLst/>
              </a:prstGeom>
              <a:solidFill>
                <a:srgbClr val="FFFF00"/>
              </a:solidFill>
              <a:ln w="38100">
                <a:solidFill>
                  <a:srgbClr val="FFC000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87" name="Gruppo 86"/>
            <p:cNvGrpSpPr/>
            <p:nvPr/>
          </p:nvGrpSpPr>
          <p:grpSpPr>
            <a:xfrm>
              <a:off x="6192688" y="4019922"/>
              <a:ext cx="2771800" cy="2730072"/>
              <a:chOff x="6192688" y="4019922"/>
              <a:chExt cx="2771800" cy="2730072"/>
            </a:xfrm>
          </p:grpSpPr>
          <p:grpSp>
            <p:nvGrpSpPr>
              <p:cNvPr id="81" name="Gruppo 80"/>
              <p:cNvGrpSpPr/>
              <p:nvPr/>
            </p:nvGrpSpPr>
            <p:grpSpPr>
              <a:xfrm>
                <a:off x="6192688" y="4710794"/>
                <a:ext cx="2771800" cy="2039200"/>
                <a:chOff x="6192688" y="4710794"/>
                <a:chExt cx="2771800" cy="2039200"/>
              </a:xfrm>
            </p:grpSpPr>
            <p:grpSp>
              <p:nvGrpSpPr>
                <p:cNvPr id="202" name="Gruppo 131"/>
                <p:cNvGrpSpPr/>
                <p:nvPr/>
              </p:nvGrpSpPr>
              <p:grpSpPr>
                <a:xfrm>
                  <a:off x="6192688" y="4760396"/>
                  <a:ext cx="2771800" cy="1989598"/>
                  <a:chOff x="6372200" y="1628800"/>
                  <a:chExt cx="2771800" cy="1989598"/>
                </a:xfrm>
              </p:grpSpPr>
              <p:pic>
                <p:nvPicPr>
                  <p:cNvPr id="204" name="Picture 2" descr="https://upload.wikimedia.org/wikipedia/commons/thumb/1/1f/Mass_spectrometry_protocol.png/800px-Mass_spectrometry_protocol.png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51344" t="63572"/>
                  <a:stretch>
                    <a:fillRect/>
                  </a:stretch>
                </p:blipFill>
                <p:spPr bwMode="auto">
                  <a:xfrm>
                    <a:off x="6372200" y="1628800"/>
                    <a:ext cx="2771800" cy="19895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grpSp>
                <p:nvGrpSpPr>
                  <p:cNvPr id="205" name="Gruppo 125"/>
                  <p:cNvGrpSpPr/>
                  <p:nvPr/>
                </p:nvGrpSpPr>
                <p:grpSpPr>
                  <a:xfrm>
                    <a:off x="7100906" y="2034970"/>
                    <a:ext cx="1566924" cy="1250014"/>
                    <a:chOff x="7083654" y="5301208"/>
                    <a:chExt cx="1566924" cy="1250014"/>
                  </a:xfrm>
                </p:grpSpPr>
                <p:cxnSp>
                  <p:nvCxnSpPr>
                    <p:cNvPr id="206" name="Connettore 1 205"/>
                    <p:cNvCxnSpPr/>
                    <p:nvPr/>
                  </p:nvCxnSpPr>
                  <p:spPr>
                    <a:xfrm>
                      <a:off x="7769230" y="5301208"/>
                      <a:ext cx="0" cy="1232762"/>
                    </a:xfrm>
                    <a:prstGeom prst="line">
                      <a:avLst/>
                    </a:prstGeom>
                    <a:ln w="38100">
                      <a:solidFill>
                        <a:srgbClr val="E6A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7" name="Connettore 1 206"/>
                    <p:cNvCxnSpPr/>
                    <p:nvPr/>
                  </p:nvCxnSpPr>
                  <p:spPr>
                    <a:xfrm>
                      <a:off x="8244408" y="5860020"/>
                      <a:ext cx="8626" cy="673950"/>
                    </a:xfrm>
                    <a:prstGeom prst="line">
                      <a:avLst/>
                    </a:prstGeom>
                    <a:ln w="38100">
                      <a:solidFill>
                        <a:srgbClr val="E6A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8" name="Connettore 1 207"/>
                    <p:cNvCxnSpPr/>
                    <p:nvPr/>
                  </p:nvCxnSpPr>
                  <p:spPr>
                    <a:xfrm>
                      <a:off x="8650578" y="6093296"/>
                      <a:ext cx="0" cy="457926"/>
                    </a:xfrm>
                    <a:prstGeom prst="line">
                      <a:avLst/>
                    </a:prstGeom>
                    <a:ln w="38100">
                      <a:solidFill>
                        <a:srgbClr val="E6A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9" name="Connettore 1 208"/>
                    <p:cNvCxnSpPr/>
                    <p:nvPr/>
                  </p:nvCxnSpPr>
                  <p:spPr>
                    <a:xfrm>
                      <a:off x="7270551" y="5851394"/>
                      <a:ext cx="8626" cy="673950"/>
                    </a:xfrm>
                    <a:prstGeom prst="line">
                      <a:avLst/>
                    </a:prstGeom>
                    <a:ln w="38100">
                      <a:solidFill>
                        <a:srgbClr val="E6A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Connettore 1 209"/>
                    <p:cNvCxnSpPr/>
                    <p:nvPr/>
                  </p:nvCxnSpPr>
                  <p:spPr>
                    <a:xfrm>
                      <a:off x="7083654" y="5733256"/>
                      <a:ext cx="0" cy="792088"/>
                    </a:xfrm>
                    <a:prstGeom prst="line">
                      <a:avLst/>
                    </a:prstGeom>
                    <a:ln w="38100">
                      <a:solidFill>
                        <a:srgbClr val="E6A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03" name="Rettangolo 202"/>
                <p:cNvSpPr/>
                <p:nvPr/>
              </p:nvSpPr>
              <p:spPr>
                <a:xfrm>
                  <a:off x="7543378" y="4710794"/>
                  <a:ext cx="1296144" cy="43204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196" name="CasellaDiTesto 195"/>
                <p:cNvSpPr txBox="1"/>
                <p:nvPr/>
              </p:nvSpPr>
              <p:spPr>
                <a:xfrm>
                  <a:off x="6893508" y="5857020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100" b="1" i="1" dirty="0" smtClean="0">
                      <a:solidFill>
                        <a:srgbClr val="FF0000"/>
                      </a:solidFill>
                    </a:rPr>
                    <a:t>b</a:t>
                  </a:r>
                  <a:r>
                    <a:rPr lang="it-IT" sz="1100" b="1" i="1" baseline="-25000" dirty="0" smtClean="0">
                      <a:solidFill>
                        <a:srgbClr val="FF0000"/>
                      </a:solidFill>
                    </a:rPr>
                    <a:t>2</a:t>
                  </a:r>
                  <a:endParaRPr lang="it-IT" sz="11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97" name="Rettangolo arrotondato 196"/>
                <p:cNvSpPr/>
                <p:nvPr/>
              </p:nvSpPr>
              <p:spPr>
                <a:xfrm>
                  <a:off x="6749492" y="5589240"/>
                  <a:ext cx="152642" cy="216024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198" name="CasellaDiTesto 197"/>
                <p:cNvSpPr txBox="1"/>
                <p:nvPr/>
              </p:nvSpPr>
              <p:spPr>
                <a:xfrm>
                  <a:off x="6660232" y="5517232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100" b="1" i="1" dirty="0" smtClean="0">
                      <a:solidFill>
                        <a:srgbClr val="FF0000"/>
                      </a:solidFill>
                    </a:rPr>
                    <a:t>b</a:t>
                  </a:r>
                  <a:r>
                    <a:rPr lang="it-IT" sz="1100" b="1" i="1" baseline="-25000" dirty="0" smtClean="0">
                      <a:solidFill>
                        <a:srgbClr val="FF0000"/>
                      </a:solidFill>
                    </a:rPr>
                    <a:t>1</a:t>
                  </a:r>
                  <a:endParaRPr lang="it-IT" sz="11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99" name="CasellaDiTesto 198"/>
                <p:cNvSpPr txBox="1"/>
                <p:nvPr/>
              </p:nvSpPr>
              <p:spPr>
                <a:xfrm>
                  <a:off x="7380312" y="5096810"/>
                  <a:ext cx="3600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200" b="1" i="1" dirty="0" smtClean="0">
                      <a:solidFill>
                        <a:srgbClr val="0000FF"/>
                      </a:solidFill>
                    </a:rPr>
                    <a:t>y</a:t>
                  </a:r>
                  <a:r>
                    <a:rPr lang="it-IT" sz="1200" b="1" i="1" baseline="-25000" dirty="0" smtClean="0">
                      <a:solidFill>
                        <a:srgbClr val="0000FF"/>
                      </a:solidFill>
                    </a:rPr>
                    <a:t>2</a:t>
                  </a:r>
                  <a:endParaRPr lang="it-IT" sz="1200" b="1" i="1" baseline="-25000" dirty="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00" name="CasellaDiTesto 199"/>
                <p:cNvSpPr txBox="1"/>
                <p:nvPr/>
              </p:nvSpPr>
              <p:spPr>
                <a:xfrm>
                  <a:off x="7858490" y="5617525"/>
                  <a:ext cx="3600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200" b="1" i="1" dirty="0" smtClean="0">
                      <a:solidFill>
                        <a:srgbClr val="0000FF"/>
                      </a:solidFill>
                    </a:rPr>
                    <a:t>y</a:t>
                  </a:r>
                  <a:r>
                    <a:rPr lang="it-IT" sz="1200" b="1" i="1" baseline="-25000" dirty="0" smtClean="0">
                      <a:solidFill>
                        <a:srgbClr val="0000FF"/>
                      </a:solidFill>
                    </a:rPr>
                    <a:t>3</a:t>
                  </a:r>
                  <a:endParaRPr lang="it-IT" sz="1200" b="1" i="1" baseline="-25000" dirty="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201" name="CasellaDiTesto 200"/>
                <p:cNvSpPr txBox="1"/>
                <p:nvPr/>
              </p:nvSpPr>
              <p:spPr>
                <a:xfrm>
                  <a:off x="8270286" y="5850801"/>
                  <a:ext cx="3600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200" b="1" i="1" dirty="0" smtClean="0">
                      <a:solidFill>
                        <a:srgbClr val="0000FF"/>
                      </a:solidFill>
                    </a:rPr>
                    <a:t>y</a:t>
                  </a:r>
                  <a:r>
                    <a:rPr lang="it-IT" sz="1200" b="1" i="1" baseline="-25000" dirty="0" smtClean="0">
                      <a:solidFill>
                        <a:srgbClr val="0000FF"/>
                      </a:solidFill>
                    </a:rPr>
                    <a:t>4</a:t>
                  </a:r>
                  <a:endParaRPr lang="it-IT" sz="1200" b="1" i="1" baseline="-25000" dirty="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86" name="Gruppo 85"/>
              <p:cNvGrpSpPr/>
              <p:nvPr/>
            </p:nvGrpSpPr>
            <p:grpSpPr>
              <a:xfrm>
                <a:off x="6476995" y="4019922"/>
                <a:ext cx="2262864" cy="861774"/>
                <a:chOff x="6476995" y="4019922"/>
                <a:chExt cx="2262864" cy="861774"/>
              </a:xfrm>
            </p:grpSpPr>
            <p:sp>
              <p:nvSpPr>
                <p:cNvPr id="211" name="CasellaDiTesto 210"/>
                <p:cNvSpPr txBox="1"/>
                <p:nvPr/>
              </p:nvSpPr>
              <p:spPr>
                <a:xfrm>
                  <a:off x="6476995" y="4019922"/>
                  <a:ext cx="2262864" cy="8617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it-IT" sz="1400" i="1" dirty="0" smtClean="0"/>
                    <a:t>Frammentazione del peptide</a:t>
                  </a:r>
                </a:p>
                <a:p>
                  <a:pPr algn="ctr"/>
                  <a:endParaRPr lang="it-IT" dirty="0" smtClean="0"/>
                </a:p>
                <a:p>
                  <a:pPr algn="ctr"/>
                  <a:r>
                    <a:rPr lang="it-IT" b="1" dirty="0" smtClean="0"/>
                    <a:t>Spettro MS/</a:t>
                  </a:r>
                  <a:r>
                    <a:rPr lang="it-IT" b="1" dirty="0" err="1" smtClean="0"/>
                    <a:t>MS</a:t>
                  </a:r>
                  <a:endParaRPr lang="it-IT" b="1" dirty="0" smtClean="0"/>
                </a:p>
              </p:txBody>
            </p:sp>
            <p:cxnSp>
              <p:nvCxnSpPr>
                <p:cNvPr id="212" name="Connettore 2 211"/>
                <p:cNvCxnSpPr/>
                <p:nvPr/>
              </p:nvCxnSpPr>
              <p:spPr>
                <a:xfrm flipV="1">
                  <a:off x="8028384" y="4327004"/>
                  <a:ext cx="0" cy="216024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stealth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2" name="Gruppo 61"/>
          <p:cNvGrpSpPr/>
          <p:nvPr/>
        </p:nvGrpSpPr>
        <p:grpSpPr>
          <a:xfrm>
            <a:off x="5683386" y="3443691"/>
            <a:ext cx="3497126" cy="1497477"/>
            <a:chOff x="5907620" y="3356992"/>
            <a:chExt cx="3497126" cy="1497477"/>
          </a:xfrm>
        </p:grpSpPr>
        <p:grpSp>
          <p:nvGrpSpPr>
            <p:cNvPr id="76" name="Gruppo 93"/>
            <p:cNvGrpSpPr/>
            <p:nvPr/>
          </p:nvGrpSpPr>
          <p:grpSpPr>
            <a:xfrm>
              <a:off x="5907620" y="3789040"/>
              <a:ext cx="3240360" cy="720080"/>
              <a:chOff x="5796136" y="2492896"/>
              <a:chExt cx="3240360" cy="720080"/>
            </a:xfrm>
            <a:solidFill>
              <a:schemeClr val="bg1">
                <a:lumMod val="75000"/>
              </a:schemeClr>
            </a:solidFill>
          </p:grpSpPr>
          <p:sp>
            <p:nvSpPr>
              <p:cNvPr id="107" name="Pentagono 106"/>
              <p:cNvSpPr/>
              <p:nvPr/>
            </p:nvSpPr>
            <p:spPr>
              <a:xfrm>
                <a:off x="7092280" y="2492896"/>
                <a:ext cx="1944216" cy="72008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08" name="Pentagono 107"/>
              <p:cNvSpPr/>
              <p:nvPr/>
            </p:nvSpPr>
            <p:spPr>
              <a:xfrm rot="10800000">
                <a:off x="5796136" y="2492896"/>
                <a:ext cx="1800200" cy="72008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8" name="Gruppo 91"/>
            <p:cNvGrpSpPr/>
            <p:nvPr/>
          </p:nvGrpSpPr>
          <p:grpSpPr>
            <a:xfrm>
              <a:off x="6516216" y="3356992"/>
              <a:ext cx="2377851" cy="1497477"/>
              <a:chOff x="6766148" y="1824793"/>
              <a:chExt cx="2377851" cy="1497477"/>
            </a:xfrm>
          </p:grpSpPr>
          <p:grpSp>
            <p:nvGrpSpPr>
              <p:cNvPr id="85" name="Gruppo 90"/>
              <p:cNvGrpSpPr/>
              <p:nvPr/>
            </p:nvGrpSpPr>
            <p:grpSpPr>
              <a:xfrm>
                <a:off x="6888898" y="2031181"/>
                <a:ext cx="1920941" cy="1153514"/>
                <a:chOff x="6888898" y="2031181"/>
                <a:chExt cx="1920941" cy="1153514"/>
              </a:xfrm>
            </p:grpSpPr>
            <p:grpSp>
              <p:nvGrpSpPr>
                <p:cNvPr id="92" name="Gruppo 32"/>
                <p:cNvGrpSpPr/>
                <p:nvPr/>
              </p:nvGrpSpPr>
              <p:grpSpPr>
                <a:xfrm>
                  <a:off x="6888898" y="2031181"/>
                  <a:ext cx="565431" cy="1146737"/>
                  <a:chOff x="4838766" y="4500910"/>
                  <a:chExt cx="565431" cy="1389359"/>
                </a:xfrm>
              </p:grpSpPr>
              <p:cxnSp>
                <p:nvCxnSpPr>
                  <p:cNvPr id="103" name="Connettore 1 102"/>
                  <p:cNvCxnSpPr/>
                  <p:nvPr/>
                </p:nvCxnSpPr>
                <p:spPr>
                  <a:xfrm>
                    <a:off x="5116164" y="4693244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Connettore 1 103"/>
                  <p:cNvCxnSpPr/>
                  <p:nvPr/>
                </p:nvCxnSpPr>
                <p:spPr>
                  <a:xfrm>
                    <a:off x="5116164" y="5238448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Connettore 1 104"/>
                  <p:cNvCxnSpPr/>
                  <p:nvPr/>
                </p:nvCxnSpPr>
                <p:spPr>
                  <a:xfrm>
                    <a:off x="5116165" y="5695511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Connettore 1 105"/>
                  <p:cNvCxnSpPr/>
                  <p:nvPr/>
                </p:nvCxnSpPr>
                <p:spPr>
                  <a:xfrm>
                    <a:off x="4838766" y="4500910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3" name="Gruppo 33"/>
                <p:cNvGrpSpPr/>
                <p:nvPr/>
              </p:nvGrpSpPr>
              <p:grpSpPr>
                <a:xfrm>
                  <a:off x="8244408" y="2037957"/>
                  <a:ext cx="565431" cy="1146738"/>
                  <a:chOff x="4207357" y="4500910"/>
                  <a:chExt cx="565431" cy="1389360"/>
                </a:xfrm>
              </p:grpSpPr>
              <p:cxnSp>
                <p:nvCxnSpPr>
                  <p:cNvPr id="99" name="Connettore 1 98"/>
                  <p:cNvCxnSpPr/>
                  <p:nvPr/>
                </p:nvCxnSpPr>
                <p:spPr>
                  <a:xfrm>
                    <a:off x="4484755" y="4693244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Connettore 1 99"/>
                  <p:cNvCxnSpPr/>
                  <p:nvPr/>
                </p:nvCxnSpPr>
                <p:spPr>
                  <a:xfrm>
                    <a:off x="4484755" y="5238448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Connettore 1 100"/>
                  <p:cNvCxnSpPr/>
                  <p:nvPr/>
                </p:nvCxnSpPr>
                <p:spPr>
                  <a:xfrm>
                    <a:off x="4484756" y="5695512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Connettore 1 101"/>
                  <p:cNvCxnSpPr/>
                  <p:nvPr/>
                </p:nvCxnSpPr>
                <p:spPr>
                  <a:xfrm>
                    <a:off x="4207357" y="4500910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4" name="Gruppo 38"/>
                <p:cNvGrpSpPr/>
                <p:nvPr/>
              </p:nvGrpSpPr>
              <p:grpSpPr>
                <a:xfrm>
                  <a:off x="7585703" y="2037957"/>
                  <a:ext cx="565431" cy="1146738"/>
                  <a:chOff x="3561465" y="4500910"/>
                  <a:chExt cx="565431" cy="1389360"/>
                </a:xfrm>
              </p:grpSpPr>
              <p:cxnSp>
                <p:nvCxnSpPr>
                  <p:cNvPr id="95" name="Connettore 1 9"/>
                  <p:cNvCxnSpPr/>
                  <p:nvPr/>
                </p:nvCxnSpPr>
                <p:spPr>
                  <a:xfrm>
                    <a:off x="3845687" y="4693244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Connettore 1 10"/>
                  <p:cNvCxnSpPr/>
                  <p:nvPr/>
                </p:nvCxnSpPr>
                <p:spPr>
                  <a:xfrm>
                    <a:off x="3838863" y="5238448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Connettore 1 96"/>
                  <p:cNvCxnSpPr/>
                  <p:nvPr/>
                </p:nvCxnSpPr>
                <p:spPr>
                  <a:xfrm>
                    <a:off x="3838864" y="5695512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Connettore 1 97"/>
                  <p:cNvCxnSpPr/>
                  <p:nvPr/>
                </p:nvCxnSpPr>
                <p:spPr>
                  <a:xfrm>
                    <a:off x="3561465" y="4500910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9" name="CasellaDiTesto 88"/>
              <p:cNvSpPr txBox="1"/>
              <p:nvPr/>
            </p:nvSpPr>
            <p:spPr>
              <a:xfrm>
                <a:off x="6766148" y="1824793"/>
                <a:ext cx="18383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FF0000"/>
                    </a:solidFill>
                  </a:rPr>
                  <a:t>b</a:t>
                </a:r>
                <a:r>
                  <a:rPr lang="it-IT" sz="1200" b="1" i="1" baseline="-25000" dirty="0" smtClean="0">
                    <a:solidFill>
                      <a:srgbClr val="FF0000"/>
                    </a:solidFill>
                  </a:rPr>
                  <a:t>1</a:t>
                </a:r>
                <a:r>
                  <a:rPr lang="it-IT" sz="1200" b="1" i="1" dirty="0" smtClean="0">
                    <a:solidFill>
                      <a:srgbClr val="FF0000"/>
                    </a:solidFill>
                  </a:rPr>
                  <a:t>                b</a:t>
                </a:r>
                <a:r>
                  <a:rPr lang="it-IT" sz="1200" b="1" i="1" baseline="-25000" dirty="0" smtClean="0">
                    <a:solidFill>
                      <a:srgbClr val="FF0000"/>
                    </a:solidFill>
                  </a:rPr>
                  <a:t>2</a:t>
                </a:r>
                <a:r>
                  <a:rPr lang="it-IT" sz="1200" b="1" i="1" dirty="0" smtClean="0">
                    <a:solidFill>
                      <a:srgbClr val="FF0000"/>
                    </a:solidFill>
                  </a:rPr>
                  <a:t>                 b</a:t>
                </a:r>
                <a:r>
                  <a:rPr lang="it-IT" sz="1200" b="1" i="1" baseline="-25000" dirty="0" smtClean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sp>
            <p:nvSpPr>
              <p:cNvPr id="91" name="CasellaDiTesto 5"/>
              <p:cNvSpPr txBox="1"/>
              <p:nvPr/>
            </p:nvSpPr>
            <p:spPr>
              <a:xfrm>
                <a:off x="7373730" y="3045271"/>
                <a:ext cx="177026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0000FF"/>
                    </a:solidFill>
                  </a:rPr>
                  <a:t>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3</a:t>
                </a:r>
                <a:r>
                  <a:rPr lang="it-IT" sz="1200" b="1" i="1" dirty="0" smtClean="0">
                    <a:solidFill>
                      <a:srgbClr val="0000FF"/>
                    </a:solidFill>
                  </a:rPr>
                  <a:t>                 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2                       </a:t>
                </a:r>
                <a:r>
                  <a:rPr lang="it-IT" sz="1200" b="1" i="1" dirty="0" smtClean="0">
                    <a:solidFill>
                      <a:srgbClr val="0000FF"/>
                    </a:solidFill>
                  </a:rPr>
                  <a:t> 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1</a:t>
                </a:r>
              </a:p>
            </p:txBody>
          </p:sp>
        </p:grpSp>
        <p:pic>
          <p:nvPicPr>
            <p:cNvPr id="84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3739"/>
            <a:stretch>
              <a:fillRect/>
            </a:stretch>
          </p:blipFill>
          <p:spPr bwMode="auto">
            <a:xfrm>
              <a:off x="6030370" y="3861048"/>
              <a:ext cx="3374376" cy="59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9" name="Gruppo 108"/>
          <p:cNvGrpSpPr/>
          <p:nvPr/>
        </p:nvGrpSpPr>
        <p:grpSpPr>
          <a:xfrm>
            <a:off x="6067544" y="5149915"/>
            <a:ext cx="3076456" cy="1140421"/>
            <a:chOff x="5914066" y="157570"/>
            <a:chExt cx="3221976" cy="1294780"/>
          </a:xfrm>
        </p:grpSpPr>
        <p:sp>
          <p:nvSpPr>
            <p:cNvPr id="111" name="Pentagono 110"/>
            <p:cNvSpPr/>
            <p:nvPr/>
          </p:nvSpPr>
          <p:spPr>
            <a:xfrm rot="10800000">
              <a:off x="6192297" y="790910"/>
              <a:ext cx="967394" cy="247703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112" name="Pentagono 111"/>
            <p:cNvSpPr/>
            <p:nvPr/>
          </p:nvSpPr>
          <p:spPr>
            <a:xfrm rot="10800000">
              <a:off x="6182452" y="1158652"/>
              <a:ext cx="1413883" cy="264300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113" name="Pentagono 112"/>
            <p:cNvSpPr/>
            <p:nvPr/>
          </p:nvSpPr>
          <p:spPr>
            <a:xfrm>
              <a:off x="7682786" y="780980"/>
              <a:ext cx="1071339" cy="253064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114" name="Pentagono 113"/>
            <p:cNvSpPr/>
            <p:nvPr/>
          </p:nvSpPr>
          <p:spPr>
            <a:xfrm>
              <a:off x="7273492" y="408491"/>
              <a:ext cx="1488298" cy="253065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115" name="Pentagono 114"/>
            <p:cNvSpPr/>
            <p:nvPr/>
          </p:nvSpPr>
          <p:spPr>
            <a:xfrm>
              <a:off x="8129276" y="1188267"/>
              <a:ext cx="624849" cy="236327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116" name="Pentagono 115"/>
            <p:cNvSpPr/>
            <p:nvPr/>
          </p:nvSpPr>
          <p:spPr>
            <a:xfrm rot="10800000">
              <a:off x="6166047" y="408486"/>
              <a:ext cx="669734" cy="253065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117" name="CasellaDiTesto 116"/>
            <p:cNvSpPr txBox="1"/>
            <p:nvPr/>
          </p:nvSpPr>
          <p:spPr>
            <a:xfrm>
              <a:off x="6157718" y="1119806"/>
              <a:ext cx="2455691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900" i="1" dirty="0" smtClean="0"/>
                <a:t> </a:t>
              </a:r>
              <a:r>
                <a:rPr lang="it-IT" sz="900" i="1" dirty="0" smtClean="0">
                  <a:solidFill>
                    <a:srgbClr val="C00000"/>
                  </a:solidFill>
                </a:rPr>
                <a:t>NH</a:t>
              </a:r>
              <a:r>
                <a:rPr lang="it-IT" sz="900" i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it-IT" sz="900" i="1" baseline="30000" dirty="0" smtClean="0">
                  <a:solidFill>
                    <a:srgbClr val="C00000"/>
                  </a:solidFill>
                </a:rPr>
                <a:t>+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1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C00000"/>
                  </a:solidFill>
                </a:rPr>
                <a:t>--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C00000"/>
                  </a:solidFill>
                </a:rPr>
                <a:t>--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  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3 </a:t>
              </a:r>
              <a:r>
                <a:rPr lang="it-IT" sz="1200" i="1" baseline="-25000" dirty="0" smtClean="0">
                  <a:solidFill>
                    <a:srgbClr val="C00000"/>
                  </a:solidFill>
                </a:rPr>
                <a:t>   </a:t>
              </a:r>
              <a:endParaRPr lang="it-IT" sz="1200" i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118" name="CasellaDiTesto 117"/>
            <p:cNvSpPr txBox="1"/>
            <p:nvPr/>
          </p:nvSpPr>
          <p:spPr>
            <a:xfrm>
              <a:off x="8689553" y="157570"/>
              <a:ext cx="446489" cy="114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0000FF"/>
                  </a:solidFill>
                </a:rPr>
                <a:t>y</a:t>
              </a:r>
              <a:r>
                <a:rPr lang="it-IT" sz="1200" b="1" i="1" baseline="-25000" dirty="0" smtClean="0">
                  <a:solidFill>
                    <a:srgbClr val="0000FF"/>
                  </a:solidFill>
                </a:rPr>
                <a:t>3</a:t>
              </a:r>
              <a:r>
                <a:rPr lang="it-IT" sz="1200" b="1" i="1" dirty="0" smtClean="0">
                  <a:solidFill>
                    <a:srgbClr val="0000FF"/>
                  </a:solidFill>
                </a:rPr>
                <a:t>        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0000FF"/>
                  </a:solidFill>
                </a:rPr>
                <a:t>y</a:t>
              </a:r>
              <a:r>
                <a:rPr lang="it-IT" sz="1200" b="1" i="1" baseline="-25000" dirty="0" smtClean="0">
                  <a:solidFill>
                    <a:srgbClr val="0000FF"/>
                  </a:solidFill>
                </a:rPr>
                <a:t>2            </a:t>
              </a:r>
              <a:r>
                <a:rPr lang="it-IT" sz="1200" b="1" i="1" dirty="0" smtClean="0">
                  <a:solidFill>
                    <a:srgbClr val="0000FF"/>
                  </a:solidFill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0000FF"/>
                  </a:solidFill>
                </a:rPr>
                <a:t>y</a:t>
              </a:r>
              <a:r>
                <a:rPr lang="it-IT" sz="1200" b="1" i="1" baseline="-25000" dirty="0" smtClean="0">
                  <a:solidFill>
                    <a:srgbClr val="0000FF"/>
                  </a:solidFill>
                </a:rPr>
                <a:t>1</a:t>
              </a:r>
            </a:p>
          </p:txBody>
        </p:sp>
        <p:sp>
          <p:nvSpPr>
            <p:cNvPr id="119" name="CasellaDiTesto 118"/>
            <p:cNvSpPr txBox="1"/>
            <p:nvPr/>
          </p:nvSpPr>
          <p:spPr>
            <a:xfrm>
              <a:off x="6156176" y="760747"/>
              <a:ext cx="2455691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i="1" dirty="0" smtClean="0"/>
                <a:t> </a:t>
              </a:r>
              <a:r>
                <a:rPr lang="it-IT" sz="900" i="1" dirty="0" smtClean="0">
                  <a:solidFill>
                    <a:srgbClr val="C00000"/>
                  </a:solidFill>
                </a:rPr>
                <a:t>NH</a:t>
              </a:r>
              <a:r>
                <a:rPr lang="it-IT" sz="900" i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it-IT" sz="900" i="1" baseline="30000" dirty="0" smtClean="0">
                  <a:solidFill>
                    <a:srgbClr val="C00000"/>
                  </a:solidFill>
                </a:rPr>
                <a:t>+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1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C00000"/>
                  </a:solidFill>
                </a:rPr>
                <a:t>--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2</a:t>
              </a:r>
              <a:endParaRPr lang="it-IT" sz="1200" i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120" name="CasellaDiTesto 119"/>
            <p:cNvSpPr txBox="1"/>
            <p:nvPr/>
          </p:nvSpPr>
          <p:spPr>
            <a:xfrm>
              <a:off x="6149391" y="373418"/>
              <a:ext cx="2455691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900" i="1" dirty="0" smtClean="0">
                  <a:solidFill>
                    <a:srgbClr val="C00000"/>
                  </a:solidFill>
                </a:rPr>
                <a:t>NH</a:t>
              </a:r>
              <a:r>
                <a:rPr lang="it-IT" sz="900" i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it-IT" sz="900" i="1" baseline="30000" dirty="0" smtClean="0">
                  <a:solidFill>
                    <a:srgbClr val="C00000"/>
                  </a:solidFill>
                </a:rPr>
                <a:t>+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1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</a:p>
          </p:txBody>
        </p:sp>
        <p:sp>
          <p:nvSpPr>
            <p:cNvPr id="121" name="CasellaDiTesto 120"/>
            <p:cNvSpPr txBox="1"/>
            <p:nvPr/>
          </p:nvSpPr>
          <p:spPr>
            <a:xfrm>
              <a:off x="8017619" y="1137858"/>
              <a:ext cx="918987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4</a:t>
              </a:r>
              <a:r>
                <a:rPr lang="it-IT" sz="900" i="1" dirty="0" smtClean="0">
                  <a:solidFill>
                    <a:srgbClr val="000099"/>
                  </a:solidFill>
                </a:rPr>
                <a:t>COOH</a:t>
              </a:r>
              <a:r>
                <a:rPr lang="it-IT" sz="9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endParaRPr lang="it-IT" sz="1200" i="1" dirty="0" smtClean="0">
                <a:solidFill>
                  <a:srgbClr val="000099"/>
                </a:solidFill>
              </a:endParaRPr>
            </a:p>
          </p:txBody>
        </p:sp>
        <p:sp>
          <p:nvSpPr>
            <p:cNvPr id="122" name="CasellaDiTesto 121"/>
            <p:cNvSpPr txBox="1"/>
            <p:nvPr/>
          </p:nvSpPr>
          <p:spPr>
            <a:xfrm>
              <a:off x="7615567" y="747140"/>
              <a:ext cx="1339468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3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000099"/>
                  </a:solidFill>
                </a:rPr>
                <a:t>--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4</a:t>
              </a:r>
              <a:r>
                <a:rPr lang="it-IT" sz="900" i="1" dirty="0" smtClean="0">
                  <a:solidFill>
                    <a:srgbClr val="000099"/>
                  </a:solidFill>
                </a:rPr>
                <a:t>COOH</a:t>
              </a:r>
              <a:r>
                <a:rPr lang="it-IT" sz="9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endParaRPr lang="it-IT" sz="1200" i="1" dirty="0" smtClean="0">
                <a:solidFill>
                  <a:srgbClr val="000099"/>
                </a:solidFill>
              </a:endParaRPr>
            </a:p>
          </p:txBody>
        </p:sp>
        <p:sp>
          <p:nvSpPr>
            <p:cNvPr id="123" name="CasellaDiTesto 122"/>
            <p:cNvSpPr txBox="1"/>
            <p:nvPr/>
          </p:nvSpPr>
          <p:spPr>
            <a:xfrm>
              <a:off x="7221843" y="368949"/>
              <a:ext cx="1600445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2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000099"/>
                  </a:solidFill>
                </a:rPr>
                <a:t>--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  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3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000099"/>
                  </a:solidFill>
                </a:rPr>
                <a:t>--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4</a:t>
              </a:r>
              <a:r>
                <a:rPr lang="it-IT" sz="900" i="1" dirty="0" smtClean="0">
                  <a:solidFill>
                    <a:srgbClr val="000099"/>
                  </a:solidFill>
                </a:rPr>
                <a:t>COOH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endParaRPr lang="it-IT" sz="1200" i="1" dirty="0" smtClean="0">
                <a:solidFill>
                  <a:srgbClr val="000099"/>
                </a:solidFill>
              </a:endParaRPr>
            </a:p>
          </p:txBody>
        </p:sp>
        <p:sp>
          <p:nvSpPr>
            <p:cNvPr id="124" name="CasellaDiTesto 123"/>
            <p:cNvSpPr txBox="1"/>
            <p:nvPr/>
          </p:nvSpPr>
          <p:spPr>
            <a:xfrm>
              <a:off x="5914066" y="192914"/>
              <a:ext cx="446489" cy="1148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FF0000"/>
                  </a:solidFill>
                </a:rPr>
                <a:t>b</a:t>
              </a:r>
              <a:r>
                <a:rPr lang="it-IT" sz="1200" b="1" i="1" baseline="-25000" dirty="0" smtClean="0">
                  <a:solidFill>
                    <a:srgbClr val="FF0000"/>
                  </a:solidFill>
                </a:rPr>
                <a:t>1</a:t>
              </a:r>
              <a:r>
                <a:rPr lang="it-IT" sz="1200" b="1" i="1" dirty="0" smtClean="0">
                  <a:solidFill>
                    <a:srgbClr val="FF0000"/>
                  </a:solidFill>
                </a:rPr>
                <a:t>        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FF0000"/>
                  </a:solidFill>
                </a:rPr>
                <a:t>b</a:t>
              </a:r>
              <a:r>
                <a:rPr lang="it-IT" sz="1200" b="1" i="1" baseline="-25000" dirty="0" smtClean="0">
                  <a:solidFill>
                    <a:srgbClr val="FF0000"/>
                  </a:solidFill>
                </a:rPr>
                <a:t>2            </a:t>
              </a:r>
              <a:r>
                <a:rPr lang="it-IT" sz="1200" b="1" i="1" dirty="0" smtClean="0">
                  <a:solidFill>
                    <a:srgbClr val="FF0000"/>
                  </a:solidFill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FF0000"/>
                  </a:solidFill>
                </a:rPr>
                <a:t>b</a:t>
              </a:r>
              <a:r>
                <a:rPr lang="it-IT" sz="1200" b="1" i="1" baseline="-25000" dirty="0" smtClean="0">
                  <a:solidFill>
                    <a:srgbClr val="FF0000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grpSp>
        <p:nvGrpSpPr>
          <p:cNvPr id="134" name="Gruppo 133"/>
          <p:cNvGrpSpPr/>
          <p:nvPr/>
        </p:nvGrpSpPr>
        <p:grpSpPr>
          <a:xfrm>
            <a:off x="5683386" y="3443691"/>
            <a:ext cx="3497126" cy="1497477"/>
            <a:chOff x="5907620" y="3356992"/>
            <a:chExt cx="3497126" cy="1497477"/>
          </a:xfrm>
        </p:grpSpPr>
        <p:grpSp>
          <p:nvGrpSpPr>
            <p:cNvPr id="94" name="Gruppo 93"/>
            <p:cNvGrpSpPr/>
            <p:nvPr/>
          </p:nvGrpSpPr>
          <p:grpSpPr>
            <a:xfrm>
              <a:off x="5907620" y="3789040"/>
              <a:ext cx="3240360" cy="720080"/>
              <a:chOff x="5796136" y="2492896"/>
              <a:chExt cx="3240360" cy="720080"/>
            </a:xfrm>
            <a:solidFill>
              <a:schemeClr val="bg1">
                <a:lumMod val="75000"/>
              </a:schemeClr>
            </a:solidFill>
          </p:grpSpPr>
          <p:sp>
            <p:nvSpPr>
              <p:cNvPr id="92" name="Pentagono 91"/>
              <p:cNvSpPr/>
              <p:nvPr/>
            </p:nvSpPr>
            <p:spPr>
              <a:xfrm>
                <a:off x="7092280" y="2492896"/>
                <a:ext cx="1944216" cy="72008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93" name="Pentagono 92"/>
              <p:cNvSpPr/>
              <p:nvPr/>
            </p:nvSpPr>
            <p:spPr>
              <a:xfrm rot="10800000">
                <a:off x="5796136" y="2492896"/>
                <a:ext cx="1800200" cy="72008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3" name="Gruppo 91"/>
            <p:cNvGrpSpPr/>
            <p:nvPr/>
          </p:nvGrpSpPr>
          <p:grpSpPr>
            <a:xfrm>
              <a:off x="6516216" y="3356992"/>
              <a:ext cx="2377851" cy="1497477"/>
              <a:chOff x="6766148" y="1824793"/>
              <a:chExt cx="2377851" cy="1497477"/>
            </a:xfrm>
          </p:grpSpPr>
          <p:grpSp>
            <p:nvGrpSpPr>
              <p:cNvPr id="4" name="Gruppo 90"/>
              <p:cNvGrpSpPr/>
              <p:nvPr/>
            </p:nvGrpSpPr>
            <p:grpSpPr>
              <a:xfrm>
                <a:off x="6888898" y="2031181"/>
                <a:ext cx="1920941" cy="1153514"/>
                <a:chOff x="6888898" y="2031181"/>
                <a:chExt cx="1920941" cy="1153514"/>
              </a:xfrm>
            </p:grpSpPr>
            <p:grpSp>
              <p:nvGrpSpPr>
                <p:cNvPr id="7" name="Gruppo 32"/>
                <p:cNvGrpSpPr/>
                <p:nvPr/>
              </p:nvGrpSpPr>
              <p:grpSpPr>
                <a:xfrm>
                  <a:off x="6888898" y="2031181"/>
                  <a:ext cx="565431" cy="1146737"/>
                  <a:chOff x="4838766" y="4500910"/>
                  <a:chExt cx="565431" cy="1389359"/>
                </a:xfrm>
              </p:grpSpPr>
              <p:cxnSp>
                <p:nvCxnSpPr>
                  <p:cNvPr id="18" name="Connettore 1 17"/>
                  <p:cNvCxnSpPr/>
                  <p:nvPr/>
                </p:nvCxnSpPr>
                <p:spPr>
                  <a:xfrm>
                    <a:off x="5116164" y="4693244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Connettore 1 18"/>
                  <p:cNvCxnSpPr/>
                  <p:nvPr/>
                </p:nvCxnSpPr>
                <p:spPr>
                  <a:xfrm>
                    <a:off x="5116164" y="5238448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Connettore 1 19"/>
                  <p:cNvCxnSpPr/>
                  <p:nvPr/>
                </p:nvCxnSpPr>
                <p:spPr>
                  <a:xfrm>
                    <a:off x="5116165" y="5695511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Connettore 1 20"/>
                  <p:cNvCxnSpPr/>
                  <p:nvPr/>
                </p:nvCxnSpPr>
                <p:spPr>
                  <a:xfrm>
                    <a:off x="4838766" y="4500910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" name="Gruppo 33"/>
                <p:cNvGrpSpPr/>
                <p:nvPr/>
              </p:nvGrpSpPr>
              <p:grpSpPr>
                <a:xfrm>
                  <a:off x="8244408" y="2037957"/>
                  <a:ext cx="565431" cy="1146738"/>
                  <a:chOff x="4207357" y="4500910"/>
                  <a:chExt cx="565431" cy="1389360"/>
                </a:xfrm>
              </p:grpSpPr>
              <p:cxnSp>
                <p:nvCxnSpPr>
                  <p:cNvPr id="14" name="Connettore 1 13"/>
                  <p:cNvCxnSpPr/>
                  <p:nvPr/>
                </p:nvCxnSpPr>
                <p:spPr>
                  <a:xfrm>
                    <a:off x="4484755" y="4693244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Connettore 1 14"/>
                  <p:cNvCxnSpPr/>
                  <p:nvPr/>
                </p:nvCxnSpPr>
                <p:spPr>
                  <a:xfrm>
                    <a:off x="4484755" y="5238448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Connettore 1 15"/>
                  <p:cNvCxnSpPr/>
                  <p:nvPr/>
                </p:nvCxnSpPr>
                <p:spPr>
                  <a:xfrm>
                    <a:off x="4484756" y="5695512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Connettore 1 16"/>
                  <p:cNvCxnSpPr/>
                  <p:nvPr/>
                </p:nvCxnSpPr>
                <p:spPr>
                  <a:xfrm>
                    <a:off x="4207357" y="4500910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Gruppo 38"/>
                <p:cNvGrpSpPr/>
                <p:nvPr/>
              </p:nvGrpSpPr>
              <p:grpSpPr>
                <a:xfrm>
                  <a:off x="7585703" y="2037957"/>
                  <a:ext cx="565431" cy="1146738"/>
                  <a:chOff x="3561465" y="4500910"/>
                  <a:chExt cx="565431" cy="1389360"/>
                </a:xfrm>
              </p:grpSpPr>
              <p:cxnSp>
                <p:nvCxnSpPr>
                  <p:cNvPr id="10" name="Connettore 1 9"/>
                  <p:cNvCxnSpPr/>
                  <p:nvPr/>
                </p:nvCxnSpPr>
                <p:spPr>
                  <a:xfrm>
                    <a:off x="3845687" y="4693244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Connettore 1 10"/>
                  <p:cNvCxnSpPr/>
                  <p:nvPr/>
                </p:nvCxnSpPr>
                <p:spPr>
                  <a:xfrm>
                    <a:off x="3838863" y="5238448"/>
                    <a:ext cx="0" cy="462909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Connettore 1 11"/>
                  <p:cNvCxnSpPr/>
                  <p:nvPr/>
                </p:nvCxnSpPr>
                <p:spPr>
                  <a:xfrm>
                    <a:off x="3838864" y="5695512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0033C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Connettore 1 12"/>
                  <p:cNvCxnSpPr/>
                  <p:nvPr/>
                </p:nvCxnSpPr>
                <p:spPr>
                  <a:xfrm>
                    <a:off x="3561465" y="4500910"/>
                    <a:ext cx="288032" cy="194758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" name="CasellaDiTesto 4"/>
              <p:cNvSpPr txBox="1"/>
              <p:nvPr/>
            </p:nvSpPr>
            <p:spPr>
              <a:xfrm>
                <a:off x="6766148" y="1824793"/>
                <a:ext cx="18383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FF0000"/>
                    </a:solidFill>
                  </a:rPr>
                  <a:t>b</a:t>
                </a:r>
                <a:r>
                  <a:rPr lang="it-IT" sz="1200" b="1" i="1" baseline="-25000" dirty="0" smtClean="0">
                    <a:solidFill>
                      <a:srgbClr val="FF0000"/>
                    </a:solidFill>
                  </a:rPr>
                  <a:t>1</a:t>
                </a:r>
                <a:r>
                  <a:rPr lang="it-IT" sz="1200" b="1" i="1" dirty="0" smtClean="0">
                    <a:solidFill>
                      <a:srgbClr val="FF0000"/>
                    </a:solidFill>
                  </a:rPr>
                  <a:t>                b</a:t>
                </a:r>
                <a:r>
                  <a:rPr lang="it-IT" sz="1200" b="1" i="1" baseline="-25000" dirty="0" smtClean="0">
                    <a:solidFill>
                      <a:srgbClr val="FF0000"/>
                    </a:solidFill>
                  </a:rPr>
                  <a:t>2</a:t>
                </a:r>
                <a:r>
                  <a:rPr lang="it-IT" sz="1200" b="1" i="1" dirty="0" smtClean="0">
                    <a:solidFill>
                      <a:srgbClr val="FF0000"/>
                    </a:solidFill>
                  </a:rPr>
                  <a:t>                 b</a:t>
                </a:r>
                <a:r>
                  <a:rPr lang="it-IT" sz="1200" b="1" i="1" baseline="-25000" dirty="0" smtClean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sp>
            <p:nvSpPr>
              <p:cNvPr id="6" name="CasellaDiTesto 5"/>
              <p:cNvSpPr txBox="1"/>
              <p:nvPr/>
            </p:nvSpPr>
            <p:spPr>
              <a:xfrm>
                <a:off x="7373730" y="3045271"/>
                <a:ext cx="177026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0000FF"/>
                    </a:solidFill>
                  </a:rPr>
                  <a:t>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3</a:t>
                </a:r>
                <a:r>
                  <a:rPr lang="it-IT" sz="1200" b="1" i="1" dirty="0" smtClean="0">
                    <a:solidFill>
                      <a:srgbClr val="0000FF"/>
                    </a:solidFill>
                  </a:rPr>
                  <a:t>                 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2                       </a:t>
                </a:r>
                <a:r>
                  <a:rPr lang="it-IT" sz="1200" b="1" i="1" dirty="0" smtClean="0">
                    <a:solidFill>
                      <a:srgbClr val="0000FF"/>
                    </a:solidFill>
                  </a:rPr>
                  <a:t> 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1</a:t>
                </a:r>
              </a:p>
            </p:txBody>
          </p:sp>
        </p:grp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3739"/>
            <a:stretch>
              <a:fillRect/>
            </a:stretch>
          </p:blipFill>
          <p:spPr bwMode="auto">
            <a:xfrm>
              <a:off x="6030370" y="3861048"/>
              <a:ext cx="3374376" cy="59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4" name="CasellaDiTesto 63"/>
          <p:cNvSpPr txBox="1"/>
          <p:nvPr/>
        </p:nvSpPr>
        <p:spPr>
          <a:xfrm>
            <a:off x="2771800" y="337847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GQNVQQVSYAIGALAK</a:t>
            </a:r>
            <a:endParaRPr lang="it-IT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0" name="Gruppo 89"/>
          <p:cNvGrpSpPr/>
          <p:nvPr/>
        </p:nvGrpSpPr>
        <p:grpSpPr>
          <a:xfrm>
            <a:off x="323528" y="3284983"/>
            <a:ext cx="2664296" cy="2160240"/>
            <a:chOff x="323528" y="3284983"/>
            <a:chExt cx="2664296" cy="2160240"/>
          </a:xfrm>
        </p:grpSpPr>
        <p:sp>
          <p:nvSpPr>
            <p:cNvPr id="68" name="Freccia circolare a sinistra 67"/>
            <p:cNvSpPr/>
            <p:nvPr/>
          </p:nvSpPr>
          <p:spPr>
            <a:xfrm rot="10800000">
              <a:off x="1835696" y="3284983"/>
              <a:ext cx="1152128" cy="2160240"/>
            </a:xfrm>
            <a:prstGeom prst="curvedLeftArrow">
              <a:avLst>
                <a:gd name="adj1" fmla="val 15925"/>
                <a:gd name="adj2" fmla="val 50000"/>
                <a:gd name="adj3" fmla="val 25000"/>
              </a:avLst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grpSp>
          <p:nvGrpSpPr>
            <p:cNvPr id="89" name="Gruppo 88"/>
            <p:cNvGrpSpPr/>
            <p:nvPr/>
          </p:nvGrpSpPr>
          <p:grpSpPr>
            <a:xfrm>
              <a:off x="323528" y="3412923"/>
              <a:ext cx="2304256" cy="1960293"/>
              <a:chOff x="323528" y="3412923"/>
              <a:chExt cx="2304256" cy="1960293"/>
            </a:xfrm>
          </p:grpSpPr>
          <p:pic>
            <p:nvPicPr>
              <p:cNvPr id="71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10000"/>
              </a:blip>
              <a:srcRect t="7558" r="64483"/>
              <a:stretch>
                <a:fillRect/>
              </a:stretch>
            </p:blipFill>
            <p:spPr bwMode="auto">
              <a:xfrm>
                <a:off x="323528" y="3412923"/>
                <a:ext cx="1512168" cy="1960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10000"/>
              </a:blip>
              <a:srcRect l="36153" t="7558" r="41860" b="41506"/>
              <a:stretch>
                <a:fillRect/>
              </a:stretch>
            </p:blipFill>
            <p:spPr bwMode="auto">
              <a:xfrm>
                <a:off x="1691680" y="3645024"/>
                <a:ext cx="936104" cy="1080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88" name="Gruppo 87"/>
          <p:cNvGrpSpPr/>
          <p:nvPr/>
        </p:nvGrpSpPr>
        <p:grpSpPr>
          <a:xfrm>
            <a:off x="179512" y="412069"/>
            <a:ext cx="5328592" cy="2891758"/>
            <a:chOff x="179512" y="412069"/>
            <a:chExt cx="5328592" cy="2891758"/>
          </a:xfrm>
        </p:grpSpPr>
        <p:pic>
          <p:nvPicPr>
            <p:cNvPr id="65" name="Picture 2"/>
            <p:cNvPicPr>
              <a:picLocks noChangeAspect="1" noChangeArrowheads="1"/>
            </p:cNvPicPr>
            <p:nvPr/>
          </p:nvPicPr>
          <p:blipFill>
            <a:blip r:embed="rId5" cstate="print">
              <a:lum contrast="10000"/>
              <a:duotone>
                <a:prstClr val="black"/>
                <a:schemeClr val="bg1">
                  <a:lumMod val="65000"/>
                  <a:tint val="45000"/>
                  <a:satMod val="400000"/>
                </a:schemeClr>
              </a:duotone>
            </a:blip>
            <a:srcRect l="18039" t="37368" r="53263" b="48259"/>
            <a:stretch>
              <a:fillRect/>
            </a:stretch>
          </p:blipFill>
          <p:spPr bwMode="auto">
            <a:xfrm>
              <a:off x="179512" y="476672"/>
              <a:ext cx="2520280" cy="1080120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75" name="Freccia circolare a destra 74"/>
            <p:cNvSpPr/>
            <p:nvPr/>
          </p:nvSpPr>
          <p:spPr>
            <a:xfrm rot="7873395">
              <a:off x="2734027" y="124037"/>
              <a:ext cx="864096" cy="1440160"/>
            </a:xfrm>
            <a:prstGeom prst="curvedRightArrow">
              <a:avLst>
                <a:gd name="adj1" fmla="val 16978"/>
                <a:gd name="adj2" fmla="val 50000"/>
                <a:gd name="adj3" fmla="val 25000"/>
              </a:avLst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grpSp>
          <p:nvGrpSpPr>
            <p:cNvPr id="87" name="Gruppo 86"/>
            <p:cNvGrpSpPr/>
            <p:nvPr/>
          </p:nvGrpSpPr>
          <p:grpSpPr>
            <a:xfrm>
              <a:off x="2555776" y="1556792"/>
              <a:ext cx="2952328" cy="1747035"/>
              <a:chOff x="2555776" y="1556792"/>
              <a:chExt cx="2952328" cy="1747035"/>
            </a:xfrm>
          </p:grpSpPr>
          <p:pic>
            <p:nvPicPr>
              <p:cNvPr id="40967" name="Picture 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555776" y="1556792"/>
                <a:ext cx="2952328" cy="1187529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grpSp>
            <p:nvGrpSpPr>
              <p:cNvPr id="86" name="Gruppo 85"/>
              <p:cNvGrpSpPr/>
              <p:nvPr/>
            </p:nvGrpSpPr>
            <p:grpSpPr>
              <a:xfrm>
                <a:off x="3707904" y="2605013"/>
                <a:ext cx="216024" cy="698814"/>
                <a:chOff x="3707904" y="2605013"/>
                <a:chExt cx="216024" cy="698814"/>
              </a:xfrm>
            </p:grpSpPr>
            <p:sp>
              <p:nvSpPr>
                <p:cNvPr id="83" name="Freccia in su 82"/>
                <p:cNvSpPr/>
                <p:nvPr/>
              </p:nvSpPr>
              <p:spPr>
                <a:xfrm>
                  <a:off x="3707904" y="2850513"/>
                  <a:ext cx="216024" cy="216024"/>
                </a:xfrm>
                <a:prstGeom prst="upArrow">
                  <a:avLst/>
                </a:prstGeom>
                <a:solidFill>
                  <a:schemeClr val="bg1">
                    <a:lumMod val="85000"/>
                  </a:schemeClr>
                </a:solidFill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Freccia in su 83"/>
                <p:cNvSpPr/>
                <p:nvPr/>
              </p:nvSpPr>
              <p:spPr>
                <a:xfrm>
                  <a:off x="3707904" y="2605013"/>
                  <a:ext cx="216024" cy="216024"/>
                </a:xfrm>
                <a:prstGeom prst="upArrow">
                  <a:avLst/>
                </a:prstGeom>
                <a:solidFill>
                  <a:schemeClr val="bg1">
                    <a:lumMod val="85000"/>
                  </a:schemeClr>
                </a:solidFill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Freccia in su 84"/>
                <p:cNvSpPr/>
                <p:nvPr/>
              </p:nvSpPr>
              <p:spPr>
                <a:xfrm>
                  <a:off x="3707904" y="3087803"/>
                  <a:ext cx="216024" cy="216024"/>
                </a:xfrm>
                <a:prstGeom prst="upArrow">
                  <a:avLst/>
                </a:prstGeom>
                <a:solidFill>
                  <a:schemeClr val="bg1">
                    <a:lumMod val="85000"/>
                  </a:schemeClr>
                </a:solidFill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9" name="Gruppo 86"/>
          <p:cNvGrpSpPr/>
          <p:nvPr/>
        </p:nvGrpSpPr>
        <p:grpSpPr>
          <a:xfrm>
            <a:off x="3032941" y="4293096"/>
            <a:ext cx="2771800" cy="2456898"/>
            <a:chOff x="6192688" y="4293096"/>
            <a:chExt cx="2771800" cy="2456898"/>
          </a:xfrm>
        </p:grpSpPr>
        <p:grpSp>
          <p:nvGrpSpPr>
            <p:cNvPr id="80" name="Gruppo 80"/>
            <p:cNvGrpSpPr/>
            <p:nvPr/>
          </p:nvGrpSpPr>
          <p:grpSpPr>
            <a:xfrm>
              <a:off x="6192688" y="4710794"/>
              <a:ext cx="2771800" cy="2039200"/>
              <a:chOff x="6192688" y="4710794"/>
              <a:chExt cx="2771800" cy="2039200"/>
            </a:xfrm>
          </p:grpSpPr>
          <p:grpSp>
            <p:nvGrpSpPr>
              <p:cNvPr id="96" name="Gruppo 131"/>
              <p:cNvGrpSpPr/>
              <p:nvPr/>
            </p:nvGrpSpPr>
            <p:grpSpPr>
              <a:xfrm>
                <a:off x="6192688" y="4760396"/>
                <a:ext cx="2771800" cy="1989598"/>
                <a:chOff x="6372200" y="1628800"/>
                <a:chExt cx="2771800" cy="1989598"/>
              </a:xfrm>
            </p:grpSpPr>
            <p:pic>
              <p:nvPicPr>
                <p:cNvPr id="124" name="Picture 2" descr="https://upload.wikimedia.org/wikipedia/commons/thumb/1/1f/Mass_spectrometry_protocol.png/800px-Mass_spectrometry_protocol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1344" t="63572"/>
                <a:stretch>
                  <a:fillRect/>
                </a:stretch>
              </p:blipFill>
              <p:spPr bwMode="auto">
                <a:xfrm>
                  <a:off x="6372200" y="1628800"/>
                  <a:ext cx="2771800" cy="198959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125" name="Gruppo 125"/>
                <p:cNvGrpSpPr/>
                <p:nvPr/>
              </p:nvGrpSpPr>
              <p:grpSpPr>
                <a:xfrm>
                  <a:off x="7100906" y="2034970"/>
                  <a:ext cx="1566924" cy="1250014"/>
                  <a:chOff x="7083654" y="5301208"/>
                  <a:chExt cx="1566924" cy="1250014"/>
                </a:xfrm>
              </p:grpSpPr>
              <p:cxnSp>
                <p:nvCxnSpPr>
                  <p:cNvPr id="126" name="Connettore 1 125"/>
                  <p:cNvCxnSpPr/>
                  <p:nvPr/>
                </p:nvCxnSpPr>
                <p:spPr>
                  <a:xfrm>
                    <a:off x="7769230" y="5301208"/>
                    <a:ext cx="0" cy="1232762"/>
                  </a:xfrm>
                  <a:prstGeom prst="line">
                    <a:avLst/>
                  </a:prstGeom>
                  <a:ln w="38100">
                    <a:solidFill>
                      <a:srgbClr val="E6A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Connettore 1 126"/>
                  <p:cNvCxnSpPr/>
                  <p:nvPr/>
                </p:nvCxnSpPr>
                <p:spPr>
                  <a:xfrm>
                    <a:off x="8244408" y="5860020"/>
                    <a:ext cx="8626" cy="673950"/>
                  </a:xfrm>
                  <a:prstGeom prst="line">
                    <a:avLst/>
                  </a:prstGeom>
                  <a:ln w="38100">
                    <a:solidFill>
                      <a:srgbClr val="E6A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Connettore 1 127"/>
                  <p:cNvCxnSpPr/>
                  <p:nvPr/>
                </p:nvCxnSpPr>
                <p:spPr>
                  <a:xfrm>
                    <a:off x="8650578" y="6093296"/>
                    <a:ext cx="0" cy="457926"/>
                  </a:xfrm>
                  <a:prstGeom prst="line">
                    <a:avLst/>
                  </a:prstGeom>
                  <a:ln w="38100">
                    <a:solidFill>
                      <a:srgbClr val="E6A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Connettore 1 128"/>
                  <p:cNvCxnSpPr/>
                  <p:nvPr/>
                </p:nvCxnSpPr>
                <p:spPr>
                  <a:xfrm>
                    <a:off x="7270551" y="5851394"/>
                    <a:ext cx="8626" cy="673950"/>
                  </a:xfrm>
                  <a:prstGeom prst="line">
                    <a:avLst/>
                  </a:prstGeom>
                  <a:ln w="38100">
                    <a:solidFill>
                      <a:srgbClr val="E6A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Connettore 1 129"/>
                  <p:cNvCxnSpPr/>
                  <p:nvPr/>
                </p:nvCxnSpPr>
                <p:spPr>
                  <a:xfrm>
                    <a:off x="7083654" y="5733256"/>
                    <a:ext cx="0" cy="792088"/>
                  </a:xfrm>
                  <a:prstGeom prst="line">
                    <a:avLst/>
                  </a:prstGeom>
                  <a:ln w="38100">
                    <a:solidFill>
                      <a:srgbClr val="E6A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17" name="Rettangolo 116"/>
              <p:cNvSpPr/>
              <p:nvPr/>
            </p:nvSpPr>
            <p:spPr>
              <a:xfrm>
                <a:off x="7543378" y="4710794"/>
                <a:ext cx="1296144" cy="43204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18" name="CasellaDiTesto 117"/>
              <p:cNvSpPr txBox="1"/>
              <p:nvPr/>
            </p:nvSpPr>
            <p:spPr>
              <a:xfrm>
                <a:off x="6893508" y="5857020"/>
                <a:ext cx="3600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100" b="1" i="1" dirty="0" smtClean="0">
                    <a:solidFill>
                      <a:srgbClr val="FF0000"/>
                    </a:solidFill>
                  </a:rPr>
                  <a:t>b</a:t>
                </a:r>
                <a:r>
                  <a:rPr lang="it-IT" sz="1100" b="1" i="1" baseline="-25000" dirty="0" smtClean="0">
                    <a:solidFill>
                      <a:srgbClr val="FF0000"/>
                    </a:solidFill>
                  </a:rPr>
                  <a:t>2</a:t>
                </a:r>
                <a:endParaRPr lang="it-IT" sz="11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9" name="Rettangolo arrotondato 118"/>
              <p:cNvSpPr/>
              <p:nvPr/>
            </p:nvSpPr>
            <p:spPr>
              <a:xfrm>
                <a:off x="6749492" y="5589240"/>
                <a:ext cx="152642" cy="216024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20" name="CasellaDiTesto 119"/>
              <p:cNvSpPr txBox="1"/>
              <p:nvPr/>
            </p:nvSpPr>
            <p:spPr>
              <a:xfrm>
                <a:off x="6660232" y="5517232"/>
                <a:ext cx="3600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100" b="1" i="1" dirty="0" smtClean="0">
                    <a:solidFill>
                      <a:srgbClr val="FF0000"/>
                    </a:solidFill>
                  </a:rPr>
                  <a:t>b</a:t>
                </a:r>
                <a:r>
                  <a:rPr lang="it-IT" sz="1100" b="1" i="1" baseline="-25000" dirty="0" smtClean="0">
                    <a:solidFill>
                      <a:srgbClr val="FF0000"/>
                    </a:solidFill>
                  </a:rPr>
                  <a:t>1</a:t>
                </a:r>
                <a:endParaRPr lang="it-IT" sz="11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1" name="CasellaDiTesto 120"/>
              <p:cNvSpPr txBox="1"/>
              <p:nvPr/>
            </p:nvSpPr>
            <p:spPr>
              <a:xfrm>
                <a:off x="7380312" y="5096810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0000FF"/>
                    </a:solidFill>
                  </a:rPr>
                  <a:t>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2</a:t>
                </a:r>
                <a:endParaRPr lang="it-IT" sz="1200" b="1" i="1" baseline="-250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122" name="CasellaDiTesto 121"/>
              <p:cNvSpPr txBox="1"/>
              <p:nvPr/>
            </p:nvSpPr>
            <p:spPr>
              <a:xfrm>
                <a:off x="7858490" y="5617525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0000FF"/>
                    </a:solidFill>
                  </a:rPr>
                  <a:t>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3</a:t>
                </a:r>
                <a:endParaRPr lang="it-IT" sz="1200" b="1" i="1" baseline="-250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123" name="CasellaDiTesto 122"/>
              <p:cNvSpPr txBox="1"/>
              <p:nvPr/>
            </p:nvSpPr>
            <p:spPr>
              <a:xfrm>
                <a:off x="8270286" y="5850801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b="1" i="1" dirty="0" smtClean="0">
                    <a:solidFill>
                      <a:srgbClr val="0000FF"/>
                    </a:solidFill>
                  </a:rPr>
                  <a:t>y</a:t>
                </a:r>
                <a:r>
                  <a:rPr lang="it-IT" sz="1200" b="1" i="1" baseline="-25000" dirty="0" smtClean="0">
                    <a:solidFill>
                      <a:srgbClr val="0000FF"/>
                    </a:solidFill>
                  </a:rPr>
                  <a:t>4</a:t>
                </a:r>
                <a:endParaRPr lang="it-IT" sz="1200" b="1" i="1" baseline="-25000" dirty="0">
                  <a:solidFill>
                    <a:srgbClr val="0000FF"/>
                  </a:solidFill>
                </a:endParaRPr>
              </a:p>
            </p:txBody>
          </p:sp>
        </p:grpSp>
        <p:cxnSp>
          <p:nvCxnSpPr>
            <p:cNvPr id="95" name="Connettore 2 94"/>
            <p:cNvCxnSpPr/>
            <p:nvPr/>
          </p:nvCxnSpPr>
          <p:spPr>
            <a:xfrm flipV="1">
              <a:off x="7875763" y="4293096"/>
              <a:ext cx="0" cy="216024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CasellaDiTesto 134"/>
          <p:cNvSpPr txBox="1"/>
          <p:nvPr/>
        </p:nvSpPr>
        <p:spPr>
          <a:xfrm>
            <a:off x="3317248" y="4019922"/>
            <a:ext cx="226286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i="1" dirty="0" smtClean="0"/>
              <a:t>Frammentazione del peptide</a:t>
            </a:r>
          </a:p>
          <a:p>
            <a:pPr algn="ctr"/>
            <a:endParaRPr lang="it-IT" dirty="0" smtClean="0"/>
          </a:p>
          <a:p>
            <a:pPr algn="ctr"/>
            <a:r>
              <a:rPr lang="it-IT" b="1" dirty="0" smtClean="0"/>
              <a:t>Spettro MS/</a:t>
            </a:r>
            <a:r>
              <a:rPr lang="it-IT" b="1" dirty="0" err="1" smtClean="0"/>
              <a:t>MS</a:t>
            </a:r>
            <a:endParaRPr lang="it-IT" b="1" dirty="0" smtClean="0"/>
          </a:p>
        </p:txBody>
      </p:sp>
      <p:grpSp>
        <p:nvGrpSpPr>
          <p:cNvPr id="76" name="Gruppo 75"/>
          <p:cNvGrpSpPr/>
          <p:nvPr/>
        </p:nvGrpSpPr>
        <p:grpSpPr>
          <a:xfrm>
            <a:off x="6067544" y="5149915"/>
            <a:ext cx="3076456" cy="1140421"/>
            <a:chOff x="5914066" y="157570"/>
            <a:chExt cx="3221976" cy="1294780"/>
          </a:xfrm>
        </p:grpSpPr>
        <p:sp>
          <p:nvSpPr>
            <p:cNvPr id="77" name="Pentagono 76"/>
            <p:cNvSpPr/>
            <p:nvPr/>
          </p:nvSpPr>
          <p:spPr>
            <a:xfrm rot="10800000">
              <a:off x="6192297" y="790910"/>
              <a:ext cx="967394" cy="247703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78" name="Pentagono 77"/>
            <p:cNvSpPr/>
            <p:nvPr/>
          </p:nvSpPr>
          <p:spPr>
            <a:xfrm rot="10800000">
              <a:off x="6182452" y="1158652"/>
              <a:ext cx="1413883" cy="264300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81" name="Pentagono 80"/>
            <p:cNvSpPr/>
            <p:nvPr/>
          </p:nvSpPr>
          <p:spPr>
            <a:xfrm>
              <a:off x="7682786" y="780980"/>
              <a:ext cx="1071339" cy="253064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82" name="Pentagono 81"/>
            <p:cNvSpPr/>
            <p:nvPr/>
          </p:nvSpPr>
          <p:spPr>
            <a:xfrm>
              <a:off x="7273492" y="408491"/>
              <a:ext cx="1488298" cy="253065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97" name="Pentagono 96"/>
            <p:cNvSpPr/>
            <p:nvPr/>
          </p:nvSpPr>
          <p:spPr>
            <a:xfrm>
              <a:off x="8129276" y="1188267"/>
              <a:ext cx="624849" cy="236327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98" name="Pentagono 97"/>
            <p:cNvSpPr/>
            <p:nvPr/>
          </p:nvSpPr>
          <p:spPr>
            <a:xfrm rot="10800000">
              <a:off x="6166047" y="408486"/>
              <a:ext cx="669734" cy="253065"/>
            </a:xfrm>
            <a:prstGeom prst="homePlate">
              <a:avLst/>
            </a:prstGeom>
            <a:solidFill>
              <a:schemeClr val="bg1">
                <a:lumMod val="75000"/>
                <a:alpha val="96863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 sz="1200"/>
            </a:p>
          </p:txBody>
        </p:sp>
        <p:sp>
          <p:nvSpPr>
            <p:cNvPr id="99" name="CasellaDiTesto 98"/>
            <p:cNvSpPr txBox="1"/>
            <p:nvPr/>
          </p:nvSpPr>
          <p:spPr>
            <a:xfrm>
              <a:off x="6157718" y="1119806"/>
              <a:ext cx="2455691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900" i="1" dirty="0" smtClean="0"/>
                <a:t> </a:t>
              </a:r>
              <a:r>
                <a:rPr lang="it-IT" sz="900" i="1" dirty="0" smtClean="0">
                  <a:solidFill>
                    <a:srgbClr val="C00000"/>
                  </a:solidFill>
                </a:rPr>
                <a:t>NH</a:t>
              </a:r>
              <a:r>
                <a:rPr lang="it-IT" sz="900" i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it-IT" sz="900" i="1" baseline="30000" dirty="0" smtClean="0">
                  <a:solidFill>
                    <a:srgbClr val="C00000"/>
                  </a:solidFill>
                </a:rPr>
                <a:t>+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1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C00000"/>
                  </a:solidFill>
                </a:rPr>
                <a:t>--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C00000"/>
                  </a:solidFill>
                </a:rPr>
                <a:t>--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  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3 </a:t>
              </a:r>
              <a:r>
                <a:rPr lang="it-IT" sz="1200" i="1" baseline="-25000" dirty="0" smtClean="0">
                  <a:solidFill>
                    <a:srgbClr val="C00000"/>
                  </a:solidFill>
                </a:rPr>
                <a:t>   </a:t>
              </a:r>
              <a:endParaRPr lang="it-IT" sz="1200" i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100" name="CasellaDiTesto 99"/>
            <p:cNvSpPr txBox="1"/>
            <p:nvPr/>
          </p:nvSpPr>
          <p:spPr>
            <a:xfrm>
              <a:off x="8689553" y="157570"/>
              <a:ext cx="446489" cy="114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0000FF"/>
                  </a:solidFill>
                </a:rPr>
                <a:t>y</a:t>
              </a:r>
              <a:r>
                <a:rPr lang="it-IT" sz="1200" b="1" i="1" baseline="-25000" dirty="0" smtClean="0">
                  <a:solidFill>
                    <a:srgbClr val="0000FF"/>
                  </a:solidFill>
                </a:rPr>
                <a:t>3</a:t>
              </a:r>
              <a:r>
                <a:rPr lang="it-IT" sz="1200" b="1" i="1" dirty="0" smtClean="0">
                  <a:solidFill>
                    <a:srgbClr val="0000FF"/>
                  </a:solidFill>
                </a:rPr>
                <a:t>        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0000FF"/>
                  </a:solidFill>
                </a:rPr>
                <a:t>y</a:t>
              </a:r>
              <a:r>
                <a:rPr lang="it-IT" sz="1200" b="1" i="1" baseline="-25000" dirty="0" smtClean="0">
                  <a:solidFill>
                    <a:srgbClr val="0000FF"/>
                  </a:solidFill>
                </a:rPr>
                <a:t>2            </a:t>
              </a:r>
              <a:r>
                <a:rPr lang="it-IT" sz="1200" b="1" i="1" dirty="0" smtClean="0">
                  <a:solidFill>
                    <a:srgbClr val="0000FF"/>
                  </a:solidFill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0000FF"/>
                  </a:solidFill>
                </a:rPr>
                <a:t>y</a:t>
              </a:r>
              <a:r>
                <a:rPr lang="it-IT" sz="1200" b="1" i="1" baseline="-25000" dirty="0" smtClean="0">
                  <a:solidFill>
                    <a:srgbClr val="0000FF"/>
                  </a:solidFill>
                </a:rPr>
                <a:t>1</a:t>
              </a:r>
            </a:p>
          </p:txBody>
        </p:sp>
        <p:sp>
          <p:nvSpPr>
            <p:cNvPr id="101" name="CasellaDiTesto 100"/>
            <p:cNvSpPr txBox="1"/>
            <p:nvPr/>
          </p:nvSpPr>
          <p:spPr>
            <a:xfrm>
              <a:off x="6156176" y="760747"/>
              <a:ext cx="2455691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i="1" dirty="0" smtClean="0"/>
                <a:t> </a:t>
              </a:r>
              <a:r>
                <a:rPr lang="it-IT" sz="900" i="1" dirty="0" smtClean="0">
                  <a:solidFill>
                    <a:srgbClr val="C00000"/>
                  </a:solidFill>
                </a:rPr>
                <a:t>NH</a:t>
              </a:r>
              <a:r>
                <a:rPr lang="it-IT" sz="900" i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it-IT" sz="900" i="1" baseline="30000" dirty="0" smtClean="0">
                  <a:solidFill>
                    <a:srgbClr val="C00000"/>
                  </a:solidFill>
                </a:rPr>
                <a:t>+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1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C00000"/>
                  </a:solidFill>
                </a:rPr>
                <a:t>--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2</a:t>
              </a:r>
              <a:endParaRPr lang="it-IT" sz="1200" i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102" name="CasellaDiTesto 101"/>
            <p:cNvSpPr txBox="1"/>
            <p:nvPr/>
          </p:nvSpPr>
          <p:spPr>
            <a:xfrm>
              <a:off x="6149391" y="373418"/>
              <a:ext cx="2455691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  <a:r>
                <a:rPr lang="it-IT" sz="900" i="1" dirty="0" smtClean="0">
                  <a:solidFill>
                    <a:srgbClr val="C00000"/>
                  </a:solidFill>
                </a:rPr>
                <a:t>NH</a:t>
              </a:r>
              <a:r>
                <a:rPr lang="it-IT" sz="900" i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it-IT" sz="900" i="1" baseline="30000" dirty="0" smtClean="0">
                  <a:solidFill>
                    <a:srgbClr val="C00000"/>
                  </a:solidFill>
                </a:rPr>
                <a:t>+</a:t>
              </a:r>
              <a:r>
                <a:rPr lang="it-IT" sz="1200" b="1" i="1" dirty="0" smtClean="0">
                  <a:solidFill>
                    <a:srgbClr val="C00000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C00000"/>
                  </a:solidFill>
                </a:rPr>
                <a:t>1</a:t>
              </a:r>
              <a:r>
                <a:rPr lang="it-IT" sz="1200" i="1" dirty="0" smtClean="0">
                  <a:solidFill>
                    <a:srgbClr val="C00000"/>
                  </a:solidFill>
                </a:rPr>
                <a:t> </a:t>
              </a:r>
            </a:p>
          </p:txBody>
        </p:sp>
        <p:sp>
          <p:nvSpPr>
            <p:cNvPr id="103" name="CasellaDiTesto 102"/>
            <p:cNvSpPr txBox="1"/>
            <p:nvPr/>
          </p:nvSpPr>
          <p:spPr>
            <a:xfrm>
              <a:off x="8017619" y="1137858"/>
              <a:ext cx="918987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4</a:t>
              </a:r>
              <a:r>
                <a:rPr lang="it-IT" sz="900" i="1" dirty="0" smtClean="0">
                  <a:solidFill>
                    <a:srgbClr val="000099"/>
                  </a:solidFill>
                </a:rPr>
                <a:t>COOH</a:t>
              </a:r>
              <a:r>
                <a:rPr lang="it-IT" sz="9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endParaRPr lang="it-IT" sz="1200" i="1" dirty="0" smtClean="0">
                <a:solidFill>
                  <a:srgbClr val="000099"/>
                </a:solidFill>
              </a:endParaRPr>
            </a:p>
          </p:txBody>
        </p:sp>
        <p:sp>
          <p:nvSpPr>
            <p:cNvPr id="104" name="CasellaDiTesto 103"/>
            <p:cNvSpPr txBox="1"/>
            <p:nvPr/>
          </p:nvSpPr>
          <p:spPr>
            <a:xfrm>
              <a:off x="7615567" y="747140"/>
              <a:ext cx="1339468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3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000099"/>
                  </a:solidFill>
                </a:rPr>
                <a:t>--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4</a:t>
              </a:r>
              <a:r>
                <a:rPr lang="it-IT" sz="900" i="1" dirty="0" smtClean="0">
                  <a:solidFill>
                    <a:srgbClr val="000099"/>
                  </a:solidFill>
                </a:rPr>
                <a:t>COOH</a:t>
              </a:r>
              <a:r>
                <a:rPr lang="it-IT" sz="9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endParaRPr lang="it-IT" sz="1200" i="1" dirty="0" smtClean="0">
                <a:solidFill>
                  <a:srgbClr val="000099"/>
                </a:solidFill>
              </a:endParaRPr>
            </a:p>
          </p:txBody>
        </p:sp>
        <p:sp>
          <p:nvSpPr>
            <p:cNvPr id="105" name="CasellaDiTesto 104"/>
            <p:cNvSpPr txBox="1"/>
            <p:nvPr/>
          </p:nvSpPr>
          <p:spPr>
            <a:xfrm>
              <a:off x="7221843" y="368949"/>
              <a:ext cx="1600445" cy="31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2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000099"/>
                  </a:solidFill>
                </a:rPr>
                <a:t>--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  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3 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</a:t>
              </a:r>
              <a:r>
                <a:rPr lang="it-IT" sz="1200" i="1" dirty="0" err="1" smtClean="0">
                  <a:solidFill>
                    <a:srgbClr val="000099"/>
                  </a:solidFill>
                </a:rPr>
                <a:t>--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r>
                <a:rPr lang="it-IT" sz="1200" b="1" i="1" dirty="0" smtClean="0">
                  <a:solidFill>
                    <a:srgbClr val="000099"/>
                  </a:solidFill>
                </a:rPr>
                <a:t>aa</a:t>
              </a:r>
              <a:r>
                <a:rPr lang="it-IT" sz="1200" b="1" i="1" baseline="-25000" dirty="0" smtClean="0">
                  <a:solidFill>
                    <a:srgbClr val="000099"/>
                  </a:solidFill>
                </a:rPr>
                <a:t>4</a:t>
              </a:r>
              <a:r>
                <a:rPr lang="it-IT" sz="900" i="1" dirty="0" smtClean="0">
                  <a:solidFill>
                    <a:srgbClr val="000099"/>
                  </a:solidFill>
                </a:rPr>
                <a:t>COOH</a:t>
              </a:r>
              <a:r>
                <a:rPr lang="it-IT" sz="1200" i="1" baseline="-25000" dirty="0" smtClean="0">
                  <a:solidFill>
                    <a:srgbClr val="000099"/>
                  </a:solidFill>
                </a:rPr>
                <a:t>  </a:t>
              </a:r>
              <a:endParaRPr lang="it-IT" sz="1200" i="1" dirty="0" smtClean="0">
                <a:solidFill>
                  <a:srgbClr val="000099"/>
                </a:solidFill>
              </a:endParaRPr>
            </a:p>
          </p:txBody>
        </p:sp>
        <p:sp>
          <p:nvSpPr>
            <p:cNvPr id="106" name="CasellaDiTesto 105"/>
            <p:cNvSpPr txBox="1"/>
            <p:nvPr/>
          </p:nvSpPr>
          <p:spPr>
            <a:xfrm>
              <a:off x="5914066" y="192914"/>
              <a:ext cx="446489" cy="1148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FF0000"/>
                  </a:solidFill>
                </a:rPr>
                <a:t>b</a:t>
              </a:r>
              <a:r>
                <a:rPr lang="it-IT" sz="1200" b="1" i="1" baseline="-25000" dirty="0" smtClean="0">
                  <a:solidFill>
                    <a:srgbClr val="FF0000"/>
                  </a:solidFill>
                </a:rPr>
                <a:t>1</a:t>
              </a:r>
              <a:r>
                <a:rPr lang="it-IT" sz="1200" b="1" i="1" dirty="0" smtClean="0">
                  <a:solidFill>
                    <a:srgbClr val="FF0000"/>
                  </a:solidFill>
                </a:rPr>
                <a:t>        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FF0000"/>
                  </a:solidFill>
                </a:rPr>
                <a:t>b</a:t>
              </a:r>
              <a:r>
                <a:rPr lang="it-IT" sz="1200" b="1" i="1" baseline="-25000" dirty="0" smtClean="0">
                  <a:solidFill>
                    <a:srgbClr val="FF0000"/>
                  </a:solidFill>
                </a:rPr>
                <a:t>2            </a:t>
              </a:r>
              <a:r>
                <a:rPr lang="it-IT" sz="1200" b="1" i="1" dirty="0" smtClean="0">
                  <a:solidFill>
                    <a:srgbClr val="FF0000"/>
                  </a:solidFill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it-IT" sz="1200" b="1" i="1" dirty="0" smtClean="0">
                  <a:solidFill>
                    <a:srgbClr val="FF0000"/>
                  </a:solidFill>
                </a:rPr>
                <a:t>b</a:t>
              </a:r>
              <a:r>
                <a:rPr lang="it-IT" sz="1200" b="1" i="1" baseline="-25000" dirty="0" smtClean="0">
                  <a:solidFill>
                    <a:srgbClr val="FF0000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66404" y="75688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grpSp>
        <p:nvGrpSpPr>
          <p:cNvPr id="2" name="Gruppo 58"/>
          <p:cNvGrpSpPr/>
          <p:nvPr/>
        </p:nvGrpSpPr>
        <p:grpSpPr>
          <a:xfrm>
            <a:off x="971600" y="1988840"/>
            <a:ext cx="6919969" cy="4299906"/>
            <a:chOff x="971600" y="1988840"/>
            <a:chExt cx="6919969" cy="4299906"/>
          </a:xfrm>
        </p:grpSpPr>
        <p:cxnSp>
          <p:nvCxnSpPr>
            <p:cNvPr id="24" name="Connettore 7 23"/>
            <p:cNvCxnSpPr/>
            <p:nvPr/>
          </p:nvCxnSpPr>
          <p:spPr>
            <a:xfrm>
              <a:off x="971600" y="1988840"/>
              <a:ext cx="5504507" cy="3240360"/>
            </a:xfrm>
            <a:prstGeom prst="curvedConnector3">
              <a:avLst>
                <a:gd name="adj1" fmla="val 1868"/>
              </a:avLst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4" name="Picture 1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bg1">
                  <a:lumMod val="65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 bwMode="auto">
            <a:xfrm>
              <a:off x="6444208" y="4221088"/>
              <a:ext cx="1447361" cy="20676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64268" t="24493" r="1994" b="13413"/>
          <a:stretch>
            <a:fillRect/>
          </a:stretch>
        </p:blipFill>
        <p:spPr bwMode="auto">
          <a:xfrm>
            <a:off x="179512" y="188640"/>
            <a:ext cx="196385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po 49"/>
          <p:cNvGrpSpPr/>
          <p:nvPr/>
        </p:nvGrpSpPr>
        <p:grpSpPr>
          <a:xfrm>
            <a:off x="7865525" y="4437112"/>
            <a:ext cx="666915" cy="1872207"/>
            <a:chOff x="7865525" y="4437112"/>
            <a:chExt cx="666915" cy="1872207"/>
          </a:xfrm>
        </p:grpSpPr>
        <p:sp>
          <p:nvSpPr>
            <p:cNvPr id="51" name="CasellaDiTesto 50"/>
            <p:cNvSpPr txBox="1"/>
            <p:nvPr/>
          </p:nvSpPr>
          <p:spPr>
            <a:xfrm>
              <a:off x="7865525" y="4437112"/>
              <a:ext cx="4657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>
                  <a:solidFill>
                    <a:srgbClr val="C00000"/>
                  </a:solidFill>
                  <a:latin typeface="Calibri"/>
                  <a:cs typeface="Calibri"/>
                  <a:sym typeface="Symbol"/>
                </a:rPr>
                <a:t></a:t>
              </a:r>
              <a:endParaRPr lang="it-IT" sz="60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52" name="CasellaDiTesto 51"/>
            <p:cNvSpPr txBox="1"/>
            <p:nvPr/>
          </p:nvSpPr>
          <p:spPr>
            <a:xfrm rot="10800000">
              <a:off x="8066738" y="5293656"/>
              <a:ext cx="4657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>
                  <a:solidFill>
                    <a:srgbClr val="0033CC"/>
                  </a:solidFill>
                  <a:latin typeface="Calibri"/>
                  <a:cs typeface="Calibri"/>
                  <a:sym typeface="Symbol"/>
                </a:rPr>
                <a:t></a:t>
              </a:r>
              <a:endParaRPr lang="it-IT" sz="6000" b="1" dirty="0" smtClean="0">
                <a:solidFill>
                  <a:srgbClr val="0033CC"/>
                </a:solidFill>
              </a:endParaRPr>
            </a:p>
          </p:txBody>
        </p:sp>
        <p:sp>
          <p:nvSpPr>
            <p:cNvPr id="53" name="CasellaDiTesto 52"/>
            <p:cNvSpPr txBox="1"/>
            <p:nvPr/>
          </p:nvSpPr>
          <p:spPr>
            <a:xfrm>
              <a:off x="7905634" y="4837261"/>
              <a:ext cx="5760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/>
                <a:t>=</a:t>
              </a:r>
              <a:endParaRPr lang="it-IT" sz="6000" b="1" dirty="0"/>
            </a:p>
          </p:txBody>
        </p:sp>
      </p:grpSp>
      <p:grpSp>
        <p:nvGrpSpPr>
          <p:cNvPr id="57" name="Gruppo 19"/>
          <p:cNvGrpSpPr/>
          <p:nvPr/>
        </p:nvGrpSpPr>
        <p:grpSpPr>
          <a:xfrm>
            <a:off x="5076056" y="332656"/>
            <a:ext cx="3600400" cy="3960440"/>
            <a:chOff x="5076056" y="548680"/>
            <a:chExt cx="3600400" cy="3960440"/>
          </a:xfrm>
        </p:grpSpPr>
        <p:grpSp>
          <p:nvGrpSpPr>
            <p:cNvPr id="58" name="Gruppo 418"/>
            <p:cNvGrpSpPr/>
            <p:nvPr/>
          </p:nvGrpSpPr>
          <p:grpSpPr>
            <a:xfrm>
              <a:off x="5076056" y="548680"/>
              <a:ext cx="3600400" cy="1440160"/>
              <a:chOff x="5148064" y="1196752"/>
              <a:chExt cx="3600400" cy="1440160"/>
            </a:xfrm>
          </p:grpSpPr>
          <p:sp>
            <p:nvSpPr>
              <p:cNvPr id="61" name="Angolo ripiegato 60"/>
              <p:cNvSpPr/>
              <p:nvPr/>
            </p:nvSpPr>
            <p:spPr>
              <a:xfrm>
                <a:off x="5148064" y="1196752"/>
                <a:ext cx="3600400" cy="1440160"/>
              </a:xfrm>
              <a:prstGeom prst="foldedCorner">
                <a:avLst/>
              </a:prstGeom>
              <a:solidFill>
                <a:schemeClr val="bg2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62" name="Picture 13" descr="Risultati immagini per pie chart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164288" y="1844824"/>
                <a:ext cx="1365669" cy="792088"/>
              </a:xfrm>
              <a:prstGeom prst="rect">
                <a:avLst/>
              </a:prstGeom>
              <a:noFill/>
            </p:spPr>
          </p:pic>
          <p:pic>
            <p:nvPicPr>
              <p:cNvPr id="63" name="Picture 13" descr="Risultati immagini per pie chart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164288" y="1508312"/>
                <a:ext cx="1365669" cy="792088"/>
              </a:xfrm>
              <a:prstGeom prst="rect">
                <a:avLst/>
              </a:prstGeom>
              <a:noFill/>
            </p:spPr>
          </p:pic>
          <p:pic>
            <p:nvPicPr>
              <p:cNvPr id="64" name="Picture 13" descr="Risultati immagini per pie chart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164288" y="1196752"/>
                <a:ext cx="1365669" cy="792088"/>
              </a:xfrm>
              <a:prstGeom prst="rect">
                <a:avLst/>
              </a:prstGeom>
              <a:noFill/>
            </p:spPr>
          </p:pic>
          <p:sp>
            <p:nvSpPr>
              <p:cNvPr id="65" name="CasellaDiTesto 64"/>
              <p:cNvSpPr txBox="1"/>
              <p:nvPr/>
            </p:nvSpPr>
            <p:spPr>
              <a:xfrm>
                <a:off x="5148064" y="1340768"/>
                <a:ext cx="2016224" cy="1162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it-IT" sz="1600" dirty="0" smtClean="0"/>
                  <a:t>- </a:t>
                </a:r>
                <a:r>
                  <a:rPr lang="it-IT" sz="1600" dirty="0" err="1" smtClean="0"/>
                  <a:t>Cellular</a:t>
                </a:r>
                <a:r>
                  <a:rPr lang="it-IT" sz="1600" dirty="0" smtClean="0"/>
                  <a:t> </a:t>
                </a:r>
                <a:r>
                  <a:rPr lang="it-IT" sz="1600" dirty="0" err="1" smtClean="0"/>
                  <a:t>Component</a:t>
                </a:r>
                <a:endParaRPr lang="it-IT" sz="1600" dirty="0" smtClean="0"/>
              </a:p>
              <a:p>
                <a:pPr>
                  <a:lnSpc>
                    <a:spcPct val="150000"/>
                  </a:lnSpc>
                </a:pPr>
                <a:r>
                  <a:rPr lang="it-IT" sz="1600" dirty="0" smtClean="0"/>
                  <a:t>- </a:t>
                </a:r>
                <a:r>
                  <a:rPr lang="it-IT" sz="1600" dirty="0" err="1" smtClean="0"/>
                  <a:t>Molecular</a:t>
                </a:r>
                <a:r>
                  <a:rPr lang="it-IT" sz="1600" dirty="0" smtClean="0"/>
                  <a:t> </a:t>
                </a:r>
                <a:r>
                  <a:rPr lang="it-IT" sz="1600" dirty="0" err="1" smtClean="0"/>
                  <a:t>Function</a:t>
                </a:r>
                <a:endParaRPr lang="it-IT" sz="1600" dirty="0" smtClean="0"/>
              </a:p>
              <a:p>
                <a:pPr>
                  <a:lnSpc>
                    <a:spcPct val="150000"/>
                  </a:lnSpc>
                </a:pPr>
                <a:r>
                  <a:rPr lang="it-IT" sz="1600" dirty="0" smtClean="0"/>
                  <a:t>- </a:t>
                </a:r>
                <a:r>
                  <a:rPr lang="it-IT" sz="1600" dirty="0" err="1" smtClean="0"/>
                  <a:t>Biological</a:t>
                </a:r>
                <a:r>
                  <a:rPr lang="it-IT" sz="1600" dirty="0" smtClean="0"/>
                  <a:t> </a:t>
                </a:r>
                <a:r>
                  <a:rPr lang="it-IT" sz="1600" dirty="0" err="1" smtClean="0"/>
                  <a:t>Process</a:t>
                </a:r>
                <a:endParaRPr lang="it-IT" sz="1600" dirty="0"/>
              </a:p>
            </p:txBody>
          </p:sp>
        </p:grpSp>
        <p:cxnSp>
          <p:nvCxnSpPr>
            <p:cNvPr id="59" name="Connettore 2 58"/>
            <p:cNvCxnSpPr/>
            <p:nvPr/>
          </p:nvCxnSpPr>
          <p:spPr>
            <a:xfrm flipV="1">
              <a:off x="7020272" y="2132856"/>
              <a:ext cx="0" cy="237626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0" name="Picture 7" descr="Immagine correlat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2492896"/>
              <a:ext cx="1053477" cy="1368152"/>
            </a:xfrm>
            <a:prstGeom prst="rect">
              <a:avLst/>
            </a:prstGeom>
            <a:noFill/>
          </p:spPr>
        </p:pic>
      </p:grpSp>
      <p:grpSp>
        <p:nvGrpSpPr>
          <p:cNvPr id="50" name="Gruppo 49"/>
          <p:cNvGrpSpPr/>
          <p:nvPr/>
        </p:nvGrpSpPr>
        <p:grpSpPr>
          <a:xfrm>
            <a:off x="2915816" y="284557"/>
            <a:ext cx="5256584" cy="5853363"/>
            <a:chOff x="2915816" y="284557"/>
            <a:chExt cx="5256584" cy="5853363"/>
          </a:xfrm>
        </p:grpSpPr>
        <p:grpSp>
          <p:nvGrpSpPr>
            <p:cNvPr id="10" name="Gruppo 57"/>
            <p:cNvGrpSpPr/>
            <p:nvPr/>
          </p:nvGrpSpPr>
          <p:grpSpPr>
            <a:xfrm>
              <a:off x="6012160" y="284557"/>
              <a:ext cx="2160240" cy="3936531"/>
              <a:chOff x="6545692" y="284557"/>
              <a:chExt cx="2160240" cy="3936531"/>
            </a:xfrm>
          </p:grpSpPr>
          <p:sp>
            <p:nvSpPr>
              <p:cNvPr id="48" name="Rettangolo 47"/>
              <p:cNvSpPr/>
              <p:nvPr/>
            </p:nvSpPr>
            <p:spPr>
              <a:xfrm>
                <a:off x="6588225" y="620688"/>
                <a:ext cx="2088232" cy="3600400"/>
              </a:xfrm>
              <a:prstGeom prst="rect">
                <a:avLst/>
              </a:prstGeom>
              <a:solidFill>
                <a:srgbClr val="F2F2F2">
                  <a:alpha val="89804"/>
                </a:srgbClr>
              </a:solidFill>
              <a:ln w="63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47" name="Picture 7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732240" y="692696"/>
                <a:ext cx="1671343" cy="3528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" name="Rettangolo 55"/>
              <p:cNvSpPr/>
              <p:nvPr/>
            </p:nvSpPr>
            <p:spPr>
              <a:xfrm>
                <a:off x="6588224" y="332656"/>
                <a:ext cx="2088232" cy="288032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  <a:alpha val="89804"/>
                </a:schemeClr>
              </a:solidFill>
              <a:ln w="63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CasellaDiTesto 53"/>
              <p:cNvSpPr txBox="1"/>
              <p:nvPr/>
            </p:nvSpPr>
            <p:spPr>
              <a:xfrm>
                <a:off x="6545692" y="284557"/>
                <a:ext cx="21602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 b="1" i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Marcatura con isotopi</a:t>
                </a:r>
                <a:endParaRPr lang="it-IT" sz="1600" b="1" i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" name="Gruppo 56"/>
            <p:cNvGrpSpPr/>
            <p:nvPr/>
          </p:nvGrpSpPr>
          <p:grpSpPr>
            <a:xfrm>
              <a:off x="2915816" y="332656"/>
              <a:ext cx="2448272" cy="5805264"/>
              <a:chOff x="3419872" y="548680"/>
              <a:chExt cx="2448272" cy="5805264"/>
            </a:xfrm>
          </p:grpSpPr>
          <p:sp>
            <p:nvSpPr>
              <p:cNvPr id="55" name="Rettangolo 54"/>
              <p:cNvSpPr/>
              <p:nvPr/>
            </p:nvSpPr>
            <p:spPr>
              <a:xfrm>
                <a:off x="3451771" y="548680"/>
                <a:ext cx="2416373" cy="33877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  <a:alpha val="89804"/>
                </a:schemeClr>
              </a:solidFill>
              <a:ln w="635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6" name="Rettangolo 45"/>
              <p:cNvSpPr/>
              <p:nvPr/>
            </p:nvSpPr>
            <p:spPr>
              <a:xfrm>
                <a:off x="3451771" y="881336"/>
                <a:ext cx="2416373" cy="5211960"/>
              </a:xfrm>
              <a:prstGeom prst="rect">
                <a:avLst/>
              </a:prstGeom>
              <a:solidFill>
                <a:srgbClr val="F2F2F2">
                  <a:alpha val="89804"/>
                </a:srgbClr>
              </a:solidFill>
              <a:ln w="635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grpSp>
            <p:nvGrpSpPr>
              <p:cNvPr id="6" name="Gruppo 28"/>
              <p:cNvGrpSpPr/>
              <p:nvPr/>
            </p:nvGrpSpPr>
            <p:grpSpPr>
              <a:xfrm>
                <a:off x="3606420" y="953344"/>
                <a:ext cx="1800200" cy="1775346"/>
                <a:chOff x="6660232" y="3396018"/>
                <a:chExt cx="1368152" cy="1775346"/>
              </a:xfrm>
            </p:grpSpPr>
            <p:cxnSp>
              <p:nvCxnSpPr>
                <p:cNvPr id="42" name="Connettore 1 41"/>
                <p:cNvCxnSpPr/>
                <p:nvPr/>
              </p:nvCxnSpPr>
              <p:spPr>
                <a:xfrm>
                  <a:off x="6660232" y="3501008"/>
                  <a:ext cx="0" cy="1656184"/>
                </a:xfrm>
                <a:prstGeom prst="line">
                  <a:avLst/>
                </a:prstGeom>
                <a:ln w="9525">
                  <a:headEnd type="none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Connettore 1 42"/>
                <p:cNvCxnSpPr/>
                <p:nvPr/>
              </p:nvCxnSpPr>
              <p:spPr>
                <a:xfrm flipH="1">
                  <a:off x="6660232" y="5157192"/>
                  <a:ext cx="1368152" cy="0"/>
                </a:xfrm>
                <a:prstGeom prst="line">
                  <a:avLst/>
                </a:prstGeom>
                <a:ln w="9525">
                  <a:headEnd type="none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4" name="Figura a mano libera 43"/>
                <p:cNvSpPr/>
                <p:nvPr/>
              </p:nvSpPr>
              <p:spPr>
                <a:xfrm>
                  <a:off x="6805749" y="3396018"/>
                  <a:ext cx="859809" cy="1775346"/>
                </a:xfrm>
                <a:custGeom>
                  <a:avLst/>
                  <a:gdLst>
                    <a:gd name="connsiteX0" fmla="*/ 0 w 859809"/>
                    <a:gd name="connsiteY0" fmla="*/ 1756012 h 1775346"/>
                    <a:gd name="connsiteX1" fmla="*/ 109182 w 859809"/>
                    <a:gd name="connsiteY1" fmla="*/ 1735540 h 1775346"/>
                    <a:gd name="connsiteX2" fmla="*/ 150126 w 859809"/>
                    <a:gd name="connsiteY2" fmla="*/ 1674125 h 1775346"/>
                    <a:gd name="connsiteX3" fmla="*/ 211540 w 859809"/>
                    <a:gd name="connsiteY3" fmla="*/ 1346579 h 1775346"/>
                    <a:gd name="connsiteX4" fmla="*/ 238836 w 859809"/>
                    <a:gd name="connsiteY4" fmla="*/ 1046328 h 1775346"/>
                    <a:gd name="connsiteX5" fmla="*/ 279779 w 859809"/>
                    <a:gd name="connsiteY5" fmla="*/ 295701 h 1775346"/>
                    <a:gd name="connsiteX6" fmla="*/ 307075 w 859809"/>
                    <a:gd name="connsiteY6" fmla="*/ 166048 h 1775346"/>
                    <a:gd name="connsiteX7" fmla="*/ 354842 w 859809"/>
                    <a:gd name="connsiteY7" fmla="*/ 179695 h 1775346"/>
                    <a:gd name="connsiteX8" fmla="*/ 423081 w 859809"/>
                    <a:gd name="connsiteY8" fmla="*/ 1244221 h 1775346"/>
                    <a:gd name="connsiteX9" fmla="*/ 457200 w 859809"/>
                    <a:gd name="connsiteY9" fmla="*/ 1524000 h 1775346"/>
                    <a:gd name="connsiteX10" fmla="*/ 532263 w 859809"/>
                    <a:gd name="connsiteY10" fmla="*/ 1646830 h 1775346"/>
                    <a:gd name="connsiteX11" fmla="*/ 812042 w 859809"/>
                    <a:gd name="connsiteY11" fmla="*/ 1756012 h 1775346"/>
                    <a:gd name="connsiteX12" fmla="*/ 818866 w 859809"/>
                    <a:gd name="connsiteY12" fmla="*/ 1762836 h 1775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9809" h="1775346">
                      <a:moveTo>
                        <a:pt x="0" y="1756012"/>
                      </a:moveTo>
                      <a:cubicBezTo>
                        <a:pt x="42080" y="1752600"/>
                        <a:pt x="84161" y="1749188"/>
                        <a:pt x="109182" y="1735540"/>
                      </a:cubicBezTo>
                      <a:cubicBezTo>
                        <a:pt x="134203" y="1721892"/>
                        <a:pt x="133066" y="1738952"/>
                        <a:pt x="150126" y="1674125"/>
                      </a:cubicBezTo>
                      <a:cubicBezTo>
                        <a:pt x="167186" y="1609298"/>
                        <a:pt x="196755" y="1451212"/>
                        <a:pt x="211540" y="1346579"/>
                      </a:cubicBezTo>
                      <a:cubicBezTo>
                        <a:pt x="226325" y="1241946"/>
                        <a:pt x="227463" y="1221474"/>
                        <a:pt x="238836" y="1046328"/>
                      </a:cubicBezTo>
                      <a:cubicBezTo>
                        <a:pt x="250209" y="871182"/>
                        <a:pt x="268406" y="442414"/>
                        <a:pt x="279779" y="295701"/>
                      </a:cubicBezTo>
                      <a:cubicBezTo>
                        <a:pt x="291152" y="148988"/>
                        <a:pt x="294565" y="185382"/>
                        <a:pt x="307075" y="166048"/>
                      </a:cubicBezTo>
                      <a:cubicBezTo>
                        <a:pt x="319585" y="146714"/>
                        <a:pt x="335508" y="0"/>
                        <a:pt x="354842" y="179695"/>
                      </a:cubicBezTo>
                      <a:cubicBezTo>
                        <a:pt x="374176" y="359390"/>
                        <a:pt x="406021" y="1020170"/>
                        <a:pt x="423081" y="1244221"/>
                      </a:cubicBezTo>
                      <a:cubicBezTo>
                        <a:pt x="440141" y="1468272"/>
                        <a:pt x="439003" y="1456899"/>
                        <a:pt x="457200" y="1524000"/>
                      </a:cubicBezTo>
                      <a:cubicBezTo>
                        <a:pt x="475397" y="1591101"/>
                        <a:pt x="473123" y="1608161"/>
                        <a:pt x="532263" y="1646830"/>
                      </a:cubicBezTo>
                      <a:cubicBezTo>
                        <a:pt x="591403" y="1685499"/>
                        <a:pt x="764275" y="1736678"/>
                        <a:pt x="812042" y="1756012"/>
                      </a:cubicBezTo>
                      <a:cubicBezTo>
                        <a:pt x="859809" y="1775346"/>
                        <a:pt x="839337" y="1769091"/>
                        <a:pt x="818866" y="1762836"/>
                      </a:cubicBezTo>
                    </a:path>
                  </a:pathLst>
                </a:cu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0">
                  <a:schemeClr val="accent3"/>
                </a:fillRef>
                <a:effectRef idx="1">
                  <a:schemeClr val="accent3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45" name="Figura a mano libera 44"/>
                <p:cNvSpPr/>
                <p:nvPr/>
              </p:nvSpPr>
              <p:spPr>
                <a:xfrm>
                  <a:off x="6804248" y="4293096"/>
                  <a:ext cx="859809" cy="866538"/>
                </a:xfrm>
                <a:custGeom>
                  <a:avLst/>
                  <a:gdLst>
                    <a:gd name="connsiteX0" fmla="*/ 0 w 859809"/>
                    <a:gd name="connsiteY0" fmla="*/ 1756012 h 1775346"/>
                    <a:gd name="connsiteX1" fmla="*/ 109182 w 859809"/>
                    <a:gd name="connsiteY1" fmla="*/ 1735540 h 1775346"/>
                    <a:gd name="connsiteX2" fmla="*/ 150126 w 859809"/>
                    <a:gd name="connsiteY2" fmla="*/ 1674125 h 1775346"/>
                    <a:gd name="connsiteX3" fmla="*/ 211540 w 859809"/>
                    <a:gd name="connsiteY3" fmla="*/ 1346579 h 1775346"/>
                    <a:gd name="connsiteX4" fmla="*/ 238836 w 859809"/>
                    <a:gd name="connsiteY4" fmla="*/ 1046328 h 1775346"/>
                    <a:gd name="connsiteX5" fmla="*/ 279779 w 859809"/>
                    <a:gd name="connsiteY5" fmla="*/ 295701 h 1775346"/>
                    <a:gd name="connsiteX6" fmla="*/ 307075 w 859809"/>
                    <a:gd name="connsiteY6" fmla="*/ 166048 h 1775346"/>
                    <a:gd name="connsiteX7" fmla="*/ 354842 w 859809"/>
                    <a:gd name="connsiteY7" fmla="*/ 179695 h 1775346"/>
                    <a:gd name="connsiteX8" fmla="*/ 423081 w 859809"/>
                    <a:gd name="connsiteY8" fmla="*/ 1244221 h 1775346"/>
                    <a:gd name="connsiteX9" fmla="*/ 457200 w 859809"/>
                    <a:gd name="connsiteY9" fmla="*/ 1524000 h 1775346"/>
                    <a:gd name="connsiteX10" fmla="*/ 532263 w 859809"/>
                    <a:gd name="connsiteY10" fmla="*/ 1646830 h 1775346"/>
                    <a:gd name="connsiteX11" fmla="*/ 812042 w 859809"/>
                    <a:gd name="connsiteY11" fmla="*/ 1756012 h 1775346"/>
                    <a:gd name="connsiteX12" fmla="*/ 818866 w 859809"/>
                    <a:gd name="connsiteY12" fmla="*/ 1762836 h 1775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9809" h="1775346">
                      <a:moveTo>
                        <a:pt x="0" y="1756012"/>
                      </a:moveTo>
                      <a:cubicBezTo>
                        <a:pt x="42080" y="1752600"/>
                        <a:pt x="84161" y="1749188"/>
                        <a:pt x="109182" y="1735540"/>
                      </a:cubicBezTo>
                      <a:cubicBezTo>
                        <a:pt x="134203" y="1721892"/>
                        <a:pt x="133066" y="1738952"/>
                        <a:pt x="150126" y="1674125"/>
                      </a:cubicBezTo>
                      <a:cubicBezTo>
                        <a:pt x="167186" y="1609298"/>
                        <a:pt x="196755" y="1451212"/>
                        <a:pt x="211540" y="1346579"/>
                      </a:cubicBezTo>
                      <a:cubicBezTo>
                        <a:pt x="226325" y="1241946"/>
                        <a:pt x="227463" y="1221474"/>
                        <a:pt x="238836" y="1046328"/>
                      </a:cubicBezTo>
                      <a:cubicBezTo>
                        <a:pt x="250209" y="871182"/>
                        <a:pt x="268406" y="442414"/>
                        <a:pt x="279779" y="295701"/>
                      </a:cubicBezTo>
                      <a:cubicBezTo>
                        <a:pt x="291152" y="148988"/>
                        <a:pt x="294565" y="185382"/>
                        <a:pt x="307075" y="166048"/>
                      </a:cubicBezTo>
                      <a:cubicBezTo>
                        <a:pt x="319585" y="146714"/>
                        <a:pt x="335508" y="0"/>
                        <a:pt x="354842" y="179695"/>
                      </a:cubicBezTo>
                      <a:cubicBezTo>
                        <a:pt x="374176" y="359390"/>
                        <a:pt x="406021" y="1020170"/>
                        <a:pt x="423081" y="1244221"/>
                      </a:cubicBezTo>
                      <a:cubicBezTo>
                        <a:pt x="440141" y="1468272"/>
                        <a:pt x="439003" y="1456899"/>
                        <a:pt x="457200" y="1524000"/>
                      </a:cubicBezTo>
                      <a:cubicBezTo>
                        <a:pt x="475397" y="1591101"/>
                        <a:pt x="473123" y="1608161"/>
                        <a:pt x="532263" y="1646830"/>
                      </a:cubicBezTo>
                      <a:cubicBezTo>
                        <a:pt x="591403" y="1685499"/>
                        <a:pt x="764275" y="1736678"/>
                        <a:pt x="812042" y="1756012"/>
                      </a:cubicBezTo>
                      <a:cubicBezTo>
                        <a:pt x="859809" y="1775346"/>
                        <a:pt x="839337" y="1769091"/>
                        <a:pt x="818866" y="1762836"/>
                      </a:cubicBezTo>
                    </a:path>
                  </a:pathLst>
                </a:cu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</p:grpSp>
          <p:grpSp>
            <p:nvGrpSpPr>
              <p:cNvPr id="8" name="Gruppo 33"/>
              <p:cNvGrpSpPr/>
              <p:nvPr/>
            </p:nvGrpSpPr>
            <p:grpSpPr>
              <a:xfrm>
                <a:off x="3635896" y="2897560"/>
                <a:ext cx="1800200" cy="1512168"/>
                <a:chOff x="6653408" y="5434632"/>
                <a:chExt cx="1158952" cy="1090712"/>
              </a:xfrm>
            </p:grpSpPr>
            <p:cxnSp>
              <p:nvCxnSpPr>
                <p:cNvPr id="36" name="Connettore 1 35"/>
                <p:cNvCxnSpPr/>
                <p:nvPr/>
              </p:nvCxnSpPr>
              <p:spPr>
                <a:xfrm flipH="1">
                  <a:off x="6660232" y="6525344"/>
                  <a:ext cx="1152128" cy="0"/>
                </a:xfrm>
                <a:prstGeom prst="line">
                  <a:avLst/>
                </a:prstGeom>
                <a:ln w="9525">
                  <a:headEnd type="none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7" name="Rettangolo 36"/>
                <p:cNvSpPr/>
                <p:nvPr/>
              </p:nvSpPr>
              <p:spPr>
                <a:xfrm>
                  <a:off x="6804248" y="5517232"/>
                  <a:ext cx="144016" cy="1008112"/>
                </a:xfrm>
                <a:prstGeom prst="rect">
                  <a:avLst/>
                </a:prstGeom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38" name="Rettangolo 37"/>
                <p:cNvSpPr/>
                <p:nvPr/>
              </p:nvSpPr>
              <p:spPr>
                <a:xfrm>
                  <a:off x="7020272" y="5805264"/>
                  <a:ext cx="144016" cy="720080"/>
                </a:xfrm>
                <a:prstGeom prst="rect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39" name="Rettangolo 38"/>
                <p:cNvSpPr/>
                <p:nvPr/>
              </p:nvSpPr>
              <p:spPr>
                <a:xfrm>
                  <a:off x="7236296" y="6165304"/>
                  <a:ext cx="144016" cy="360040"/>
                </a:xfrm>
                <a:prstGeom prst="rect">
                  <a:avLst/>
                </a:prstGeom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40" name="Rettangolo 39"/>
                <p:cNvSpPr/>
                <p:nvPr/>
              </p:nvSpPr>
              <p:spPr>
                <a:xfrm>
                  <a:off x="7452320" y="6309320"/>
                  <a:ext cx="144016" cy="216024"/>
                </a:xfrm>
                <a:prstGeom prst="rect">
                  <a:avLst/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41" name="Connettore 1 40"/>
                <p:cNvCxnSpPr/>
                <p:nvPr/>
              </p:nvCxnSpPr>
              <p:spPr>
                <a:xfrm>
                  <a:off x="6653408" y="5434632"/>
                  <a:ext cx="8384" cy="1088504"/>
                </a:xfrm>
                <a:prstGeom prst="line">
                  <a:avLst/>
                </a:prstGeom>
                <a:ln w="9525">
                  <a:headEnd type="none" w="med" len="med"/>
                  <a:tailEnd type="non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32" name="Chart 2"/>
              <p:cNvGraphicFramePr>
                <a:graphicFrameLocks/>
              </p:cNvGraphicFramePr>
              <p:nvPr/>
            </p:nvGraphicFramePr>
            <p:xfrm>
              <a:off x="3419872" y="4193704"/>
              <a:ext cx="2448272" cy="216024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33" name="CasellaDiTesto 32"/>
              <p:cNvSpPr txBox="1"/>
              <p:nvPr/>
            </p:nvSpPr>
            <p:spPr>
              <a:xfrm>
                <a:off x="4355976" y="1241376"/>
                <a:ext cx="151216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i="1" dirty="0" smtClean="0"/>
                  <a:t>Intensità picchi</a:t>
                </a:r>
                <a:endParaRPr lang="it-IT" sz="1600" i="1" dirty="0"/>
              </a:p>
            </p:txBody>
          </p:sp>
          <p:sp>
            <p:nvSpPr>
              <p:cNvPr id="34" name="CasellaDiTesto 33"/>
              <p:cNvSpPr txBox="1"/>
              <p:nvPr/>
            </p:nvSpPr>
            <p:spPr>
              <a:xfrm>
                <a:off x="4355976" y="2969568"/>
                <a:ext cx="151216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i="1" dirty="0" err="1" smtClean="0"/>
                  <a:t>N°</a:t>
                </a:r>
                <a:r>
                  <a:rPr lang="it-IT" sz="1600" i="1" dirty="0" smtClean="0"/>
                  <a:t> di spettri</a:t>
                </a:r>
                <a:endParaRPr lang="it-IT" sz="1600" i="1" dirty="0"/>
              </a:p>
            </p:txBody>
          </p:sp>
          <p:sp>
            <p:nvSpPr>
              <p:cNvPr id="35" name="CasellaDiTesto 34"/>
              <p:cNvSpPr txBox="1"/>
              <p:nvPr/>
            </p:nvSpPr>
            <p:spPr>
              <a:xfrm>
                <a:off x="4355976" y="4625752"/>
                <a:ext cx="151216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i="1" dirty="0" err="1" smtClean="0"/>
                  <a:t>N°</a:t>
                </a:r>
                <a:r>
                  <a:rPr lang="it-IT" sz="1600" i="1" dirty="0" smtClean="0"/>
                  <a:t> di peptidi</a:t>
                </a:r>
                <a:endParaRPr lang="it-IT" sz="1600" i="1" dirty="0"/>
              </a:p>
            </p:txBody>
          </p:sp>
          <p:sp>
            <p:nvSpPr>
              <p:cNvPr id="49" name="CasellaDiTesto 48"/>
              <p:cNvSpPr txBox="1"/>
              <p:nvPr/>
            </p:nvSpPr>
            <p:spPr>
              <a:xfrm>
                <a:off x="3491880" y="550992"/>
                <a:ext cx="23042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 b="1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Label</a:t>
                </a:r>
                <a:r>
                  <a:rPr lang="it-IT" sz="1600" b="1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free</a:t>
                </a:r>
                <a:endParaRPr lang="it-IT" sz="1600" b="1" i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t="7558" r="64483"/>
          <a:stretch>
            <a:fillRect/>
          </a:stretch>
        </p:blipFill>
        <p:spPr bwMode="auto">
          <a:xfrm>
            <a:off x="323528" y="3412923"/>
            <a:ext cx="1512168" cy="196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36153" t="7558" r="41860" b="41506"/>
          <a:stretch>
            <a:fillRect/>
          </a:stretch>
        </p:blipFill>
        <p:spPr bwMode="auto">
          <a:xfrm>
            <a:off x="1691680" y="3645024"/>
            <a:ext cx="93610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07504" y="12649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rgbClr val="FF5050"/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rgbClr val="C00000"/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rgbClr val="C00000"/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rgbClr val="C00000"/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•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Modifiche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 post-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traduzionali</a:t>
            </a:r>
            <a:endParaRPr lang="en-US" sz="2400" b="1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8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5" name="Gruppo 20"/>
          <p:cNvGrpSpPr/>
          <p:nvPr/>
        </p:nvGrpSpPr>
        <p:grpSpPr>
          <a:xfrm>
            <a:off x="368042" y="3789040"/>
            <a:ext cx="5932150" cy="2664296"/>
            <a:chOff x="368042" y="3789040"/>
            <a:chExt cx="5932150" cy="2664296"/>
          </a:xfrm>
        </p:grpSpPr>
        <p:pic>
          <p:nvPicPr>
            <p:cNvPr id="409" name="Picture 2" descr="Immagine correlat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8042" y="3789040"/>
              <a:ext cx="4505082" cy="2664296"/>
            </a:xfrm>
            <a:prstGeom prst="rect">
              <a:avLst/>
            </a:prstGeom>
            <a:noFill/>
          </p:spPr>
        </p:pic>
        <p:cxnSp>
          <p:nvCxnSpPr>
            <p:cNvPr id="421" name="Connettore 2 420"/>
            <p:cNvCxnSpPr/>
            <p:nvPr/>
          </p:nvCxnSpPr>
          <p:spPr>
            <a:xfrm>
              <a:off x="5364088" y="5445224"/>
              <a:ext cx="9361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Gruppo 22"/>
          <p:cNvGrpSpPr/>
          <p:nvPr/>
        </p:nvGrpSpPr>
        <p:grpSpPr>
          <a:xfrm>
            <a:off x="683568" y="548680"/>
            <a:ext cx="5769024" cy="4752528"/>
            <a:chOff x="683568" y="548680"/>
            <a:chExt cx="5769024" cy="4752528"/>
          </a:xfrm>
        </p:grpSpPr>
        <p:pic>
          <p:nvPicPr>
            <p:cNvPr id="65540" name="Picture 4" descr="Immagine correlat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3568" y="548680"/>
              <a:ext cx="3350846" cy="2592288"/>
            </a:xfrm>
            <a:prstGeom prst="rect">
              <a:avLst/>
            </a:prstGeom>
            <a:noFill/>
          </p:spPr>
        </p:pic>
        <p:cxnSp>
          <p:nvCxnSpPr>
            <p:cNvPr id="422" name="Connettore 2 421"/>
            <p:cNvCxnSpPr/>
            <p:nvPr/>
          </p:nvCxnSpPr>
          <p:spPr>
            <a:xfrm>
              <a:off x="3635896" y="2780928"/>
              <a:ext cx="2664296" cy="252028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0" name="Connettore 2 429"/>
            <p:cNvCxnSpPr/>
            <p:nvPr/>
          </p:nvCxnSpPr>
          <p:spPr>
            <a:xfrm>
              <a:off x="3779912" y="1484784"/>
              <a:ext cx="2672680" cy="36724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2" name="Picture 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444208" y="4221088"/>
            <a:ext cx="1447361" cy="20676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uppo 23"/>
          <p:cNvGrpSpPr/>
          <p:nvPr/>
        </p:nvGrpSpPr>
        <p:grpSpPr>
          <a:xfrm>
            <a:off x="4572000" y="1772816"/>
            <a:ext cx="1888976" cy="2952328"/>
            <a:chOff x="4572000" y="1772816"/>
            <a:chExt cx="1888976" cy="2952328"/>
          </a:xfrm>
        </p:grpSpPr>
        <p:pic>
          <p:nvPicPr>
            <p:cNvPr id="25" name="Picture 6" descr="http://www.ibioinformatics.org/images/proteomics_body_fluids_header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/>
            </a:blip>
            <a:srcRect l="73654" t="22664" r="-254" b="35701"/>
            <a:stretch>
              <a:fillRect/>
            </a:stretch>
          </p:blipFill>
          <p:spPr bwMode="auto">
            <a:xfrm>
              <a:off x="4572000" y="1772816"/>
              <a:ext cx="1656184" cy="1440160"/>
            </a:xfrm>
            <a:prstGeom prst="rect">
              <a:avLst/>
            </a:prstGeom>
            <a:noFill/>
          </p:spPr>
        </p:pic>
        <p:cxnSp>
          <p:nvCxnSpPr>
            <p:cNvPr id="26" name="Connettore 2 25"/>
            <p:cNvCxnSpPr/>
            <p:nvPr/>
          </p:nvCxnSpPr>
          <p:spPr>
            <a:xfrm>
              <a:off x="5652120" y="3140968"/>
              <a:ext cx="808856" cy="158417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9" name="Picture 82"/>
          <p:cNvPicPr>
            <a:picLocks noChangeAspect="1" noChangeArrowheads="1"/>
          </p:cNvPicPr>
          <p:nvPr/>
        </p:nvPicPr>
        <p:blipFill>
          <a:blip r:embed="rId8" cstate="print"/>
          <a:srcRect l="3571" t="2103" r="30102" b="84087"/>
          <a:stretch>
            <a:fillRect/>
          </a:stretch>
        </p:blipFill>
        <p:spPr bwMode="auto">
          <a:xfrm>
            <a:off x="5220072" y="332656"/>
            <a:ext cx="3744416" cy="122413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uppo 29"/>
          <p:cNvGrpSpPr/>
          <p:nvPr/>
        </p:nvGrpSpPr>
        <p:grpSpPr>
          <a:xfrm>
            <a:off x="7865525" y="4437112"/>
            <a:ext cx="666915" cy="1872207"/>
            <a:chOff x="7865525" y="4437112"/>
            <a:chExt cx="666915" cy="1872207"/>
          </a:xfrm>
        </p:grpSpPr>
        <p:sp>
          <p:nvSpPr>
            <p:cNvPr id="31" name="CasellaDiTesto 30"/>
            <p:cNvSpPr txBox="1"/>
            <p:nvPr/>
          </p:nvSpPr>
          <p:spPr>
            <a:xfrm>
              <a:off x="7865525" y="4437112"/>
              <a:ext cx="4657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>
                  <a:solidFill>
                    <a:srgbClr val="C00000"/>
                  </a:solidFill>
                  <a:latin typeface="Calibri"/>
                  <a:cs typeface="Calibri"/>
                  <a:sym typeface="Symbol"/>
                </a:rPr>
                <a:t></a:t>
              </a:r>
              <a:endParaRPr lang="it-IT" sz="60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32" name="CasellaDiTesto 31"/>
            <p:cNvSpPr txBox="1"/>
            <p:nvPr/>
          </p:nvSpPr>
          <p:spPr>
            <a:xfrm rot="10800000">
              <a:off x="8066738" y="5293656"/>
              <a:ext cx="4657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>
                  <a:solidFill>
                    <a:srgbClr val="0033CC"/>
                  </a:solidFill>
                  <a:latin typeface="Calibri"/>
                  <a:cs typeface="Calibri"/>
                  <a:sym typeface="Symbol"/>
                </a:rPr>
                <a:t></a:t>
              </a:r>
              <a:endParaRPr lang="it-IT" sz="6000" b="1" dirty="0" smtClean="0">
                <a:solidFill>
                  <a:srgbClr val="0033CC"/>
                </a:solidFill>
              </a:endParaRP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7905634" y="4837261"/>
              <a:ext cx="5760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/>
                <a:t>=</a:t>
              </a:r>
              <a:endParaRPr lang="it-IT" sz="6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ttangolo 39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032" y="686584"/>
            <a:ext cx="2895600" cy="3642503"/>
          </a:xfrm>
          <a:prstGeom prst="rect">
            <a:avLst/>
          </a:prstGeom>
          <a:noFill/>
          <a:ln w="63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44" name="Freccia circolare a destra 43"/>
          <p:cNvSpPr/>
          <p:nvPr/>
        </p:nvSpPr>
        <p:spPr>
          <a:xfrm rot="480394">
            <a:off x="3753855" y="2161624"/>
            <a:ext cx="1161726" cy="2784215"/>
          </a:xfrm>
          <a:prstGeom prst="curvedRightArrow">
            <a:avLst>
              <a:gd name="adj1" fmla="val 25000"/>
              <a:gd name="adj2" fmla="val 78690"/>
              <a:gd name="adj3" fmla="val 25000"/>
            </a:avLst>
          </a:prstGeom>
          <a:solidFill>
            <a:schemeClr val="bg2">
              <a:lumMod val="90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115" y="1052736"/>
            <a:ext cx="2895600" cy="3642503"/>
          </a:xfrm>
          <a:prstGeom prst="rect">
            <a:avLst/>
          </a:prstGeom>
          <a:noFill/>
          <a:ln w="63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512" y="4941168"/>
            <a:ext cx="35814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46185">
            <a:off x="2056227" y="2411944"/>
            <a:ext cx="86677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6" descr="http://www.ibioinformatics.org/images/proteomics_body_fluids_head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73654" t="22664" r="-254" b="35701"/>
          <a:stretch>
            <a:fillRect/>
          </a:stretch>
        </p:blipFill>
        <p:spPr bwMode="auto">
          <a:xfrm>
            <a:off x="4572000" y="1772816"/>
            <a:ext cx="1656184" cy="1440160"/>
          </a:xfrm>
          <a:prstGeom prst="rect">
            <a:avLst/>
          </a:prstGeom>
          <a:noFill/>
        </p:spPr>
      </p:pic>
      <p:cxnSp>
        <p:nvCxnSpPr>
          <p:cNvPr id="51" name="Connettore 2 50"/>
          <p:cNvCxnSpPr/>
          <p:nvPr/>
        </p:nvCxnSpPr>
        <p:spPr>
          <a:xfrm>
            <a:off x="5652120" y="3140968"/>
            <a:ext cx="808856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444208" y="4221088"/>
            <a:ext cx="1447361" cy="2067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82"/>
          <p:cNvPicPr>
            <a:picLocks noChangeAspect="1" noChangeArrowheads="1"/>
          </p:cNvPicPr>
          <p:nvPr/>
        </p:nvPicPr>
        <p:blipFill>
          <a:blip r:embed="rId7" cstate="print"/>
          <a:srcRect l="3571" t="2103" r="30102" b="84087"/>
          <a:stretch>
            <a:fillRect/>
          </a:stretch>
        </p:blipFill>
        <p:spPr bwMode="auto">
          <a:xfrm>
            <a:off x="5220072" y="332656"/>
            <a:ext cx="3744416" cy="122413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uppo 16"/>
          <p:cNvGrpSpPr/>
          <p:nvPr/>
        </p:nvGrpSpPr>
        <p:grpSpPr>
          <a:xfrm>
            <a:off x="7865525" y="4437112"/>
            <a:ext cx="666915" cy="1872207"/>
            <a:chOff x="7865525" y="4437112"/>
            <a:chExt cx="666915" cy="1872207"/>
          </a:xfrm>
        </p:grpSpPr>
        <p:sp>
          <p:nvSpPr>
            <p:cNvPr id="18" name="CasellaDiTesto 17"/>
            <p:cNvSpPr txBox="1"/>
            <p:nvPr/>
          </p:nvSpPr>
          <p:spPr>
            <a:xfrm>
              <a:off x="7865525" y="4437112"/>
              <a:ext cx="4657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>
                  <a:solidFill>
                    <a:srgbClr val="C00000"/>
                  </a:solidFill>
                  <a:latin typeface="Calibri"/>
                  <a:cs typeface="Calibri"/>
                  <a:sym typeface="Symbol"/>
                </a:rPr>
                <a:t></a:t>
              </a:r>
              <a:endParaRPr lang="it-IT" sz="60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 rot="10800000">
              <a:off x="8066738" y="5293656"/>
              <a:ext cx="4657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>
                  <a:solidFill>
                    <a:srgbClr val="0033CC"/>
                  </a:solidFill>
                  <a:latin typeface="Calibri"/>
                  <a:cs typeface="Calibri"/>
                  <a:sym typeface="Symbol"/>
                </a:rPr>
                <a:t></a:t>
              </a:r>
              <a:endParaRPr lang="it-IT" sz="6000" b="1" dirty="0" smtClean="0">
                <a:solidFill>
                  <a:srgbClr val="0033CC"/>
                </a:solidFill>
              </a:endParaRP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7905634" y="4837261"/>
              <a:ext cx="5760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0" b="1" dirty="0" smtClean="0"/>
                <a:t>=</a:t>
              </a:r>
              <a:endParaRPr lang="it-IT" sz="6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Rettangolo 692"/>
          <p:cNvSpPr/>
          <p:nvPr/>
        </p:nvSpPr>
        <p:spPr>
          <a:xfrm>
            <a:off x="66644" y="81007"/>
            <a:ext cx="9001156" cy="6707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001"/>
          <a:stretch>
            <a:fillRect/>
          </a:stretch>
        </p:blipFill>
        <p:spPr bwMode="auto">
          <a:xfrm>
            <a:off x="8254010" y="188640"/>
            <a:ext cx="796134" cy="1452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3" name="Gruppo 652"/>
          <p:cNvGrpSpPr/>
          <p:nvPr/>
        </p:nvGrpSpPr>
        <p:grpSpPr>
          <a:xfrm>
            <a:off x="7510257" y="650691"/>
            <a:ext cx="843205" cy="528059"/>
            <a:chOff x="627783" y="764704"/>
            <a:chExt cx="898004" cy="576064"/>
          </a:xfrm>
        </p:grpSpPr>
        <p:sp>
          <p:nvSpPr>
            <p:cNvPr id="642" name="Rettangolo 641"/>
            <p:cNvSpPr/>
            <p:nvPr/>
          </p:nvSpPr>
          <p:spPr>
            <a:xfrm>
              <a:off x="1165747" y="1124744"/>
              <a:ext cx="360040" cy="72008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3" name="Rettangolo 642"/>
            <p:cNvSpPr/>
            <p:nvPr/>
          </p:nvSpPr>
          <p:spPr>
            <a:xfrm>
              <a:off x="853332" y="918245"/>
              <a:ext cx="432048" cy="28803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5" name="Ovale 644"/>
            <p:cNvSpPr/>
            <p:nvPr/>
          </p:nvSpPr>
          <p:spPr>
            <a:xfrm>
              <a:off x="633116" y="1124744"/>
              <a:ext cx="207640" cy="20764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6" name="Rettangolo arrotondato 645"/>
            <p:cNvSpPr/>
            <p:nvPr/>
          </p:nvSpPr>
          <p:spPr>
            <a:xfrm>
              <a:off x="843807" y="1124744"/>
              <a:ext cx="288032" cy="21602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7" name="Rettangolo arrotondato 646"/>
            <p:cNvSpPr/>
            <p:nvPr/>
          </p:nvSpPr>
          <p:spPr>
            <a:xfrm>
              <a:off x="699791" y="764704"/>
              <a:ext cx="207640" cy="27964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4" name="Ovale 643"/>
            <p:cNvSpPr/>
            <p:nvPr/>
          </p:nvSpPr>
          <p:spPr>
            <a:xfrm>
              <a:off x="627783" y="980728"/>
              <a:ext cx="216024" cy="144016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49" name="Ovale 648"/>
          <p:cNvSpPr/>
          <p:nvPr/>
        </p:nvSpPr>
        <p:spPr>
          <a:xfrm>
            <a:off x="7104574" y="320655"/>
            <a:ext cx="194969" cy="190337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0" name="Rettangolo arrotondato 649"/>
          <p:cNvSpPr/>
          <p:nvPr/>
        </p:nvSpPr>
        <p:spPr>
          <a:xfrm>
            <a:off x="7172188" y="848713"/>
            <a:ext cx="270456" cy="198022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1" name="Rettangolo arrotondato 650"/>
          <p:cNvSpPr/>
          <p:nvPr/>
        </p:nvSpPr>
        <p:spPr>
          <a:xfrm>
            <a:off x="7510257" y="188640"/>
            <a:ext cx="194969" cy="256344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654" name="Gruppo 653"/>
          <p:cNvGrpSpPr/>
          <p:nvPr/>
        </p:nvGrpSpPr>
        <p:grpSpPr>
          <a:xfrm>
            <a:off x="7380312" y="1916832"/>
            <a:ext cx="843205" cy="528059"/>
            <a:chOff x="627783" y="764704"/>
            <a:chExt cx="898004" cy="576064"/>
          </a:xfrm>
        </p:grpSpPr>
        <p:sp>
          <p:nvSpPr>
            <p:cNvPr id="655" name="Rettangolo 654"/>
            <p:cNvSpPr/>
            <p:nvPr/>
          </p:nvSpPr>
          <p:spPr>
            <a:xfrm>
              <a:off x="1165747" y="1124744"/>
              <a:ext cx="360040" cy="72008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56" name="Rettangolo 655"/>
            <p:cNvSpPr/>
            <p:nvPr/>
          </p:nvSpPr>
          <p:spPr>
            <a:xfrm>
              <a:off x="853332" y="918245"/>
              <a:ext cx="432048" cy="28803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57" name="Ovale 656"/>
            <p:cNvSpPr/>
            <p:nvPr/>
          </p:nvSpPr>
          <p:spPr>
            <a:xfrm>
              <a:off x="633116" y="1124744"/>
              <a:ext cx="207640" cy="20764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58" name="Rettangolo arrotondato 657"/>
            <p:cNvSpPr/>
            <p:nvPr/>
          </p:nvSpPr>
          <p:spPr>
            <a:xfrm>
              <a:off x="843807" y="1124744"/>
              <a:ext cx="288032" cy="21602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59" name="Rettangolo arrotondato 658"/>
            <p:cNvSpPr/>
            <p:nvPr/>
          </p:nvSpPr>
          <p:spPr>
            <a:xfrm>
              <a:off x="699791" y="764704"/>
              <a:ext cx="207640" cy="27964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60" name="Ovale 659"/>
            <p:cNvSpPr/>
            <p:nvPr/>
          </p:nvSpPr>
          <p:spPr>
            <a:xfrm>
              <a:off x="627783" y="980728"/>
              <a:ext cx="216024" cy="144016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727" name="Rectangle 4"/>
          <p:cNvSpPr>
            <a:spLocks noChangeArrowheads="1"/>
          </p:cNvSpPr>
          <p:nvPr/>
        </p:nvSpPr>
        <p:spPr bwMode="auto">
          <a:xfrm>
            <a:off x="107504" y="126499"/>
            <a:ext cx="4417368" cy="36625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/>
              </a:rPr>
              <a:t>• 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Sequenza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–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identità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rgbClr val="FF7453"/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rgbClr val="00B0F0"/>
                </a:solidFill>
              </a:rPr>
              <a:t>•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  <a:latin typeface="Calibri" pitchFamily="34" charset="0"/>
              </a:rPr>
              <a:t>tra</a:t>
            </a:r>
            <a:r>
              <a:rPr lang="en-US" sz="2400" b="1" dirty="0" smtClean="0">
                <a:solidFill>
                  <a:srgbClr val="0033CC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  <a:latin typeface="Calibri" pitchFamily="34" charset="0"/>
              </a:rPr>
              <a:t>proteine</a:t>
            </a:r>
            <a:endParaRPr lang="it-IT" sz="2400" b="1" dirty="0">
              <a:solidFill>
                <a:srgbClr val="0033CC"/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Elementi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strutturali</a:t>
            </a:r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Modifiche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post-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traduzionali</a:t>
            </a:r>
            <a:endParaRPr lang="en-US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en-US" sz="2400" b="1" dirty="0">
                <a:solidFill>
                  <a:schemeClr val="bg1">
                    <a:lumMod val="75000"/>
                  </a:schemeClr>
                </a:solidFill>
              </a:rPr>
              <a:t>•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Interazioni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proteine-farmaci</a:t>
            </a:r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  <a:p>
            <a:endParaRPr lang="it-IT" sz="2400" b="1" dirty="0"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444208" y="4221088"/>
            <a:ext cx="1447361" cy="20676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Connettore 2 29"/>
          <p:cNvCxnSpPr/>
          <p:nvPr/>
        </p:nvCxnSpPr>
        <p:spPr>
          <a:xfrm flipH="1">
            <a:off x="7812360" y="1412776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 flipH="1">
            <a:off x="7452320" y="2564904"/>
            <a:ext cx="21602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29" name="Gruppo 728"/>
          <p:cNvGrpSpPr/>
          <p:nvPr/>
        </p:nvGrpSpPr>
        <p:grpSpPr>
          <a:xfrm>
            <a:off x="6328000" y="2996952"/>
            <a:ext cx="2650136" cy="1080120"/>
            <a:chOff x="6012160" y="3140968"/>
            <a:chExt cx="2650136" cy="1080120"/>
          </a:xfrm>
        </p:grpSpPr>
        <p:pic>
          <p:nvPicPr>
            <p:cNvPr id="41987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12160" y="3270924"/>
              <a:ext cx="2650136" cy="95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988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79730" y="3140968"/>
              <a:ext cx="2284481" cy="28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2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861048"/>
            <a:ext cx="260286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3501008"/>
            <a:ext cx="2898690" cy="308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Risultati immagini per protein complex  pathway biocarta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88640"/>
            <a:ext cx="4283968" cy="3294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6651</TotalTime>
  <Words>858</Words>
  <Application>Microsoft Office PowerPoint</Application>
  <PresentationFormat>Presentazione su schermo (4:3)</PresentationFormat>
  <Paragraphs>277</Paragraphs>
  <Slides>18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8" baseType="lpstr">
      <vt:lpstr>ＭＳ Ｐゴシック</vt:lpstr>
      <vt:lpstr>Arial</vt:lpstr>
      <vt:lpstr>Calibri</vt:lpstr>
      <vt:lpstr>Corbel</vt:lpstr>
      <vt:lpstr>Ebrima</vt:lpstr>
      <vt:lpstr>MV Boli</vt:lpstr>
      <vt:lpstr>Symbol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Serena</dc:creator>
  <cp:lastModifiedBy>Pietraforte Donatella</cp:lastModifiedBy>
  <cp:revision>496</cp:revision>
  <dcterms:created xsi:type="dcterms:W3CDTF">2017-01-25T16:59:52Z</dcterms:created>
  <dcterms:modified xsi:type="dcterms:W3CDTF">2017-02-20T12:26:06Z</dcterms:modified>
</cp:coreProperties>
</file>