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9" r:id="rId3"/>
    <p:sldId id="261" r:id="rId4"/>
    <p:sldId id="264" r:id="rId5"/>
    <p:sldId id="262" r:id="rId6"/>
    <p:sldId id="271" r:id="rId7"/>
    <p:sldId id="269" r:id="rId8"/>
    <p:sldId id="272" r:id="rId9"/>
    <p:sldId id="27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51CE2D"/>
    <a:srgbClr val="E6E6E6"/>
    <a:srgbClr val="52C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57" autoAdjust="0"/>
    <p:restoredTop sz="92662" autoAdjust="0"/>
  </p:normalViewPr>
  <p:slideViewPr>
    <p:cSldViewPr snapToGrid="0">
      <p:cViewPr varScale="1">
        <p:scale>
          <a:sx n="101" d="100"/>
          <a:sy n="101" d="100"/>
        </p:scale>
        <p:origin x="60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arollo_maria\Documents\002_Citofluorimetria\Relazione%20attivit&#224;%20Carollo%202015_Time%20Utenti\Ore%20utenza%20Gallios_FacsAria_Gen2016_Ago2016_Utenze%20esterne_intern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arollo_maria\Documents\002_Citofluorimetria\Relazione%20attivit&#224;%20Carollo%202015_Time%20Utenti\Ore%20utenza%20Gallios_FacsAria_Gen2016_Ago2016_Utenze%20esterne_intern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7BC-450E-8BF7-6A2B7C64F4E3}"/>
              </c:ext>
            </c:extLst>
          </c:dPt>
          <c:dPt>
            <c:idx val="1"/>
            <c:invertIfNegative val="0"/>
            <c:bubble3D val="0"/>
            <c:spPr>
              <a:solidFill>
                <a:srgbClr val="A8000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7BC-450E-8BF7-6A2B7C64F4E3}"/>
              </c:ext>
            </c:extLst>
          </c:dPt>
          <c:dPt>
            <c:idx val="2"/>
            <c:invertIfNegative val="0"/>
            <c:bubble3D val="0"/>
            <c:spPr>
              <a:solidFill>
                <a:srgbClr val="324D1F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7BC-450E-8BF7-6A2B7C64F4E3}"/>
              </c:ext>
            </c:extLst>
          </c:dPt>
          <c:dPt>
            <c:idx val="3"/>
            <c:invertIfNegative val="0"/>
            <c:bubble3D val="0"/>
            <c:spPr>
              <a:solidFill>
                <a:srgbClr val="FF33CC"/>
              </a:solidFill>
              <a:ln>
                <a:solidFill>
                  <a:srgbClr val="FF33CC"/>
                </a:solidFill>
              </a:ln>
              <a:effectLst/>
              <a:sp3d>
                <a:contourClr>
                  <a:srgbClr val="FF33CC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7BC-450E-8BF7-6A2B7C64F4E3}"/>
              </c:ext>
            </c:extLst>
          </c:dPt>
          <c:dPt>
            <c:idx val="4"/>
            <c:invertIfNegative val="0"/>
            <c:bubble3D val="0"/>
            <c:spPr>
              <a:solidFill>
                <a:srgbClr val="008986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7BC-450E-8BF7-6A2B7C64F4E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7BC-450E-8BF7-6A2B7C64F4E3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7BC-450E-8BF7-6A2B7C64F4E3}"/>
              </c:ext>
            </c:extLst>
          </c:dPt>
          <c:cat>
            <c:strRef>
              <c:f>'Graph '!$I$36:$I$42</c:f>
              <c:strCache>
                <c:ptCount val="7"/>
                <c:pt idx="0">
                  <c:v>Core Facility</c:v>
                </c:pt>
                <c:pt idx="1">
                  <c:v>Utenza Esterna Assisistita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'!$J$36:$J$42</c:f>
              <c:numCache>
                <c:formatCode>General</c:formatCode>
                <c:ptCount val="7"/>
                <c:pt idx="0">
                  <c:v>40.5</c:v>
                </c:pt>
                <c:pt idx="1">
                  <c:v>9.32</c:v>
                </c:pt>
                <c:pt idx="2">
                  <c:v>21.54</c:v>
                </c:pt>
                <c:pt idx="3">
                  <c:v>7.32</c:v>
                </c:pt>
                <c:pt idx="4">
                  <c:v>68.319999999999993</c:v>
                </c:pt>
                <c:pt idx="5">
                  <c:v>15</c:v>
                </c:pt>
                <c:pt idx="6">
                  <c:v>19.88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67BC-450E-8BF7-6A2B7C64F4E3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67BC-450E-8BF7-6A2B7C64F4E3}"/>
              </c:ext>
            </c:extLst>
          </c:dPt>
          <c:dPt>
            <c:idx val="2"/>
            <c:invertIfNegative val="0"/>
            <c:bubble3D val="0"/>
            <c:spPr>
              <a:solidFill>
                <a:srgbClr val="588838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67BC-450E-8BF7-6A2B7C64F4E3}"/>
              </c:ext>
            </c:extLst>
          </c:dPt>
          <c:dPt>
            <c:idx val="4"/>
            <c:invertIfNegative val="0"/>
            <c:bubble3D val="0"/>
            <c:spPr>
              <a:solidFill>
                <a:srgbClr val="00BCB8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67BC-450E-8BF7-6A2B7C64F4E3}"/>
              </c:ext>
            </c:extLst>
          </c:dPt>
          <c:dPt>
            <c:idx val="6"/>
            <c:invertIfNegative val="0"/>
            <c:bubble3D val="0"/>
            <c:spPr>
              <a:solidFill>
                <a:srgbClr val="2B4B85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67BC-450E-8BF7-6A2B7C64F4E3}"/>
              </c:ext>
            </c:extLst>
          </c:dPt>
          <c:cat>
            <c:strRef>
              <c:f>'Graph '!$I$36:$I$42</c:f>
              <c:strCache>
                <c:ptCount val="7"/>
                <c:pt idx="0">
                  <c:v>Core Facility</c:v>
                </c:pt>
                <c:pt idx="1">
                  <c:v>Utenza Esterna Assisistita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'!$K$36:$K$42</c:f>
              <c:numCache>
                <c:formatCode>General</c:formatCode>
                <c:ptCount val="7"/>
                <c:pt idx="1">
                  <c:v>65</c:v>
                </c:pt>
                <c:pt idx="2">
                  <c:v>12.32</c:v>
                </c:pt>
                <c:pt idx="4">
                  <c:v>9.25</c:v>
                </c:pt>
                <c:pt idx="6">
                  <c:v>10.58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67BC-450E-8BF7-6A2B7C64F4E3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rgbClr val="FF5B5B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67BC-450E-8BF7-6A2B7C64F4E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67BC-450E-8BF7-6A2B7C64F4E3}"/>
              </c:ext>
            </c:extLst>
          </c:dPt>
          <c:dPt>
            <c:idx val="4"/>
            <c:invertIfNegative val="0"/>
            <c:bubble3D val="0"/>
            <c:spPr>
              <a:solidFill>
                <a:srgbClr val="0DFFF9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67BC-450E-8BF7-6A2B7C64F4E3}"/>
              </c:ext>
            </c:extLst>
          </c:dPt>
          <c:dPt>
            <c:idx val="6"/>
            <c:invertIfNegative val="0"/>
            <c:bubble3D val="0"/>
            <c:spPr>
              <a:solidFill>
                <a:srgbClr val="3D6BBD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67BC-450E-8BF7-6A2B7C64F4E3}"/>
              </c:ext>
            </c:extLst>
          </c:dPt>
          <c:cat>
            <c:strRef>
              <c:f>'Graph '!$I$36:$I$42</c:f>
              <c:strCache>
                <c:ptCount val="7"/>
                <c:pt idx="0">
                  <c:v>Core Facility</c:v>
                </c:pt>
                <c:pt idx="1">
                  <c:v>Utenza Esterna Assisistita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'!$L$36:$L$42</c:f>
              <c:numCache>
                <c:formatCode>General</c:formatCode>
                <c:ptCount val="7"/>
                <c:pt idx="1">
                  <c:v>4.58</c:v>
                </c:pt>
                <c:pt idx="2">
                  <c:v>80.5</c:v>
                </c:pt>
                <c:pt idx="4">
                  <c:v>11.88</c:v>
                </c:pt>
                <c:pt idx="6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0-67BC-450E-8BF7-6A2B7C64F4E3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Pt>
            <c:idx val="2"/>
            <c:invertIfNegative val="0"/>
            <c:bubble3D val="0"/>
            <c:spPr>
              <a:solidFill>
                <a:srgbClr val="A2CD85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67BC-450E-8BF7-6A2B7C64F4E3}"/>
              </c:ext>
            </c:extLst>
          </c:dPt>
          <c:dPt>
            <c:idx val="4"/>
            <c:invertIfNegative val="0"/>
            <c:bubble3D val="0"/>
            <c:spPr>
              <a:solidFill>
                <a:srgbClr val="9BFFFD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4-67BC-450E-8BF7-6A2B7C64F4E3}"/>
              </c:ext>
            </c:extLst>
          </c:dPt>
          <c:dPt>
            <c:idx val="6"/>
            <c:invertIfNegative val="0"/>
            <c:bubble3D val="0"/>
            <c:spPr>
              <a:solidFill>
                <a:srgbClr val="5780C9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6-67BC-450E-8BF7-6A2B7C64F4E3}"/>
              </c:ext>
            </c:extLst>
          </c:dPt>
          <c:cat>
            <c:strRef>
              <c:f>'Graph '!$I$36:$I$42</c:f>
              <c:strCache>
                <c:ptCount val="7"/>
                <c:pt idx="0">
                  <c:v>Core Facility</c:v>
                </c:pt>
                <c:pt idx="1">
                  <c:v>Utenza Esterna Assisistita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'!$M$36:$M$42</c:f>
              <c:numCache>
                <c:formatCode>General</c:formatCode>
                <c:ptCount val="7"/>
                <c:pt idx="2">
                  <c:v>12.03</c:v>
                </c:pt>
                <c:pt idx="4">
                  <c:v>31.16</c:v>
                </c:pt>
                <c:pt idx="6">
                  <c:v>27.5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7-67BC-450E-8BF7-6A2B7C64F4E3}"/>
            </c:ext>
          </c:extLst>
        </c:ser>
        <c:ser>
          <c:idx val="4"/>
          <c:order val="4"/>
          <c:spPr>
            <a:solidFill>
              <a:srgbClr val="83A1D7"/>
            </a:solidFill>
            <a:ln>
              <a:noFill/>
            </a:ln>
            <a:effectLst/>
            <a:sp3d/>
          </c:spPr>
          <c:invertIfNegative val="0"/>
          <c:cat>
            <c:strRef>
              <c:f>'Graph '!$I$36:$I$42</c:f>
              <c:strCache>
                <c:ptCount val="7"/>
                <c:pt idx="0">
                  <c:v>Core Facility</c:v>
                </c:pt>
                <c:pt idx="1">
                  <c:v>Utenza Esterna Assisistita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'!$N$36:$N$42</c:f>
              <c:numCache>
                <c:formatCode>General</c:formatCode>
                <c:ptCount val="7"/>
                <c:pt idx="6">
                  <c:v>22.8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8-67BC-450E-8BF7-6A2B7C64F4E3}"/>
            </c:ext>
          </c:extLst>
        </c:ser>
        <c:ser>
          <c:idx val="5"/>
          <c:order val="5"/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Pt>
            <c:idx val="6"/>
            <c:invertIfNegative val="0"/>
            <c:bubble3D val="0"/>
            <c:spPr>
              <a:solidFill>
                <a:srgbClr val="BCCCEA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A-67BC-450E-8BF7-6A2B7C64F4E3}"/>
              </c:ext>
            </c:extLst>
          </c:dPt>
          <c:cat>
            <c:strRef>
              <c:f>'Graph '!$I$36:$I$42</c:f>
              <c:strCache>
                <c:ptCount val="7"/>
                <c:pt idx="0">
                  <c:v>Core Facility</c:v>
                </c:pt>
                <c:pt idx="1">
                  <c:v>Utenza Esterna Assisistita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'!$O$36:$O$42</c:f>
              <c:numCache>
                <c:formatCode>General</c:formatCode>
                <c:ptCount val="7"/>
                <c:pt idx="6">
                  <c:v>6.58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B-67BC-450E-8BF7-6A2B7C64F4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5205888"/>
        <c:axId val="325204320"/>
        <c:axId val="0"/>
      </c:bar3DChart>
      <c:catAx>
        <c:axId val="32520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>
            <a:glow rad="127000">
              <a:schemeClr val="tx1"/>
            </a:glo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25204320"/>
        <c:crosses val="autoZero"/>
        <c:auto val="1"/>
        <c:lblAlgn val="ctr"/>
        <c:lblOffset val="100"/>
        <c:noMultiLvlLbl val="0"/>
      </c:catAx>
      <c:valAx>
        <c:axId val="325204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25205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rotY val="0"/>
      <c:rAngAx val="1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/>
      <c:pie3DChart>
        <c:varyColors val="1"/>
        <c:ser>
          <c:idx val="0"/>
          <c:order val="0"/>
          <c:spPr>
            <a:ln>
              <a:solidFill>
                <a:schemeClr val="bg2"/>
              </a:solidFill>
            </a:ln>
            <a:effectLst>
              <a:outerShdw blurRad="50800" dist="50800" dir="5400000" algn="ctr" rotWithShape="0">
                <a:schemeClr val="bg2">
                  <a:lumMod val="90000"/>
                  <a:alpha val="94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88900"/>
            </a:sp3d>
          </c:spPr>
          <c:explosion val="25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bg2"/>
                </a:solidFill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B4-45E2-90FA-7CA081B1D126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DB4-45E2-90FA-7CA081B1D126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noFill/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DB4-45E2-90FA-7CA081B1D126}"/>
              </c:ext>
            </c:extLst>
          </c:dPt>
          <c:dPt>
            <c:idx val="3"/>
            <c:bubble3D val="0"/>
            <c:spPr>
              <a:solidFill>
                <a:srgbClr val="FF33CC"/>
              </a:solidFill>
              <a:ln w="19050">
                <a:noFill/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DB4-45E2-90FA-7CA081B1D126}"/>
              </c:ext>
            </c:extLst>
          </c:dPt>
          <c:dPt>
            <c:idx val="4"/>
            <c:bubble3D val="0"/>
            <c:spPr>
              <a:solidFill>
                <a:srgbClr val="008986"/>
              </a:solidFill>
              <a:ln w="19050">
                <a:noFill/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DB4-45E2-90FA-7CA081B1D126}"/>
              </c:ext>
            </c:extLst>
          </c:dPt>
          <c:dPt>
            <c:idx val="5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DB4-45E2-90FA-7CA081B1D12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noFill/>
              </a:ln>
              <a:effectLst>
                <a:outerShdw blurRad="50800" dist="50800" dir="5400000" algn="ctr" rotWithShape="0">
                  <a:schemeClr val="bg2">
                    <a:lumMod val="90000"/>
                    <a:alpha val="9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DB4-45E2-90FA-7CA081B1D126}"/>
              </c:ext>
            </c:extLst>
          </c:dPt>
          <c:cat>
            <c:strRef>
              <c:f>'Graph '!$I$5:$I$11</c:f>
              <c:strCache>
                <c:ptCount val="7"/>
                <c:pt idx="0">
                  <c:v>Core Facility</c:v>
                </c:pt>
                <c:pt idx="1">
                  <c:v>Utenza Esterna Assistita</c:v>
                </c:pt>
                <c:pt idx="2">
                  <c:v>Utenza Interna Assistita</c:v>
                </c:pt>
                <c:pt idx="3">
                  <c:v>BCN</c:v>
                </c:pt>
                <c:pt idx="4">
                  <c:v>EOMM </c:v>
                </c:pt>
                <c:pt idx="5">
                  <c:v>FARMACO</c:v>
                </c:pt>
                <c:pt idx="6">
                  <c:v>MIPI</c:v>
                </c:pt>
              </c:strCache>
            </c:strRef>
          </c:cat>
          <c:val>
            <c:numRef>
              <c:f>'Graph '!$J$5:$J$11</c:f>
              <c:numCache>
                <c:formatCode>General</c:formatCode>
                <c:ptCount val="7"/>
                <c:pt idx="0">
                  <c:v>40.5</c:v>
                </c:pt>
                <c:pt idx="1">
                  <c:v>78.900000000000006</c:v>
                </c:pt>
                <c:pt idx="2">
                  <c:v>126.39</c:v>
                </c:pt>
                <c:pt idx="3">
                  <c:v>7.32</c:v>
                </c:pt>
                <c:pt idx="4">
                  <c:v>120.61</c:v>
                </c:pt>
                <c:pt idx="5">
                  <c:v>15</c:v>
                </c:pt>
                <c:pt idx="6">
                  <c:v>96.34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5DB4-45E2-90FA-7CA081B1D1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A47AE2-0A5F-443B-BC65-C94F1876EF2E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791D9-A341-47BF-89CD-BCBDD30170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32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791D9-A341-47BF-89CD-BCBDD30170E1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9008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791D9-A341-47BF-89CD-BCBDD30170E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9033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791D9-A341-47BF-89CD-BCBDD30170E1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0435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791D9-A341-47BF-89CD-BCBDD30170E1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6128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791D9-A341-47BF-89CD-BCBDD30170E1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235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5132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3718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174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461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9392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116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4747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67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9304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462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123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FD9B1-ED43-4DB0-9730-29E6DB437B55}" type="datetimeFigureOut">
              <a:rPr lang="it-IT" smtClean="0"/>
              <a:t>20/02/2017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E90AB-166C-4D0C-8D83-600A4026CD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6420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6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hyperlink" Target="mailto:massimo.sanchez@iss.it" TargetMode="External"/><Relationship Id="rId4" Type="http://schemas.openxmlformats.org/officeDocument/2006/relationships/image" Target="../media/image12.jpe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507994" y="2718482"/>
            <a:ext cx="10215418" cy="1236809"/>
          </a:xfrm>
        </p:spPr>
        <p:txBody>
          <a:bodyPr>
            <a:noAutofit/>
          </a:bodyPr>
          <a:lstStyle/>
          <a:p>
            <a:r>
              <a:rPr lang="it-IT" sz="4800" b="1" dirty="0" smtClean="0"/>
              <a:t>SERVIZIO GRANDI STRUMENTAZIONI </a:t>
            </a:r>
            <a:br>
              <a:rPr lang="it-IT" sz="4800" b="1" dirty="0" smtClean="0"/>
            </a:br>
            <a:r>
              <a:rPr lang="it-IT" sz="4800" b="1" dirty="0" smtClean="0"/>
              <a:t>E CORE FACILITIES </a:t>
            </a:r>
            <a:endParaRPr lang="it-IT" sz="48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281388" y="4199228"/>
            <a:ext cx="4636655" cy="341105"/>
          </a:xfrm>
        </p:spPr>
        <p:txBody>
          <a:bodyPr anchor="ctr">
            <a:noAutofit/>
          </a:bodyPr>
          <a:lstStyle/>
          <a:p>
            <a:r>
              <a:rPr lang="it-IT" sz="3300" b="1" i="1" dirty="0"/>
              <a:t>Area di Citometria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715" y="60254"/>
            <a:ext cx="2520000" cy="25200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703" y="4529784"/>
            <a:ext cx="1724025" cy="1552575"/>
          </a:xfrm>
          <a:prstGeom prst="rect">
            <a:avLst/>
          </a:prstGeom>
        </p:spPr>
      </p:pic>
      <p:sp>
        <p:nvSpPr>
          <p:cNvPr id="8" name="Sottotitolo 2"/>
          <p:cNvSpPr txBox="1">
            <a:spLocks/>
          </p:cNvSpPr>
          <p:nvPr/>
        </p:nvSpPr>
        <p:spPr>
          <a:xfrm>
            <a:off x="2281388" y="6159671"/>
            <a:ext cx="4636655" cy="341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b="1" i="1" dirty="0" smtClean="0"/>
              <a:t>Luca Pasquini</a:t>
            </a:r>
            <a:endParaRPr lang="it-IT" sz="2000" b="1" i="1" dirty="0"/>
          </a:p>
        </p:txBody>
      </p:sp>
    </p:spTree>
    <p:extLst>
      <p:ext uri="{BB962C8B-B14F-4D97-AF65-F5344CB8AC3E}">
        <p14:creationId xmlns:p14="http://schemas.microsoft.com/office/powerpoint/2010/main" val="121791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2204897" y="-66222"/>
            <a:ext cx="4649318" cy="857250"/>
          </a:xfrm>
        </p:spPr>
        <p:txBody>
          <a:bodyPr>
            <a:normAutofit/>
          </a:bodyPr>
          <a:lstStyle/>
          <a:p>
            <a:pPr algn="ctr"/>
            <a:r>
              <a:rPr lang="it-IT" sz="3000" b="1" dirty="0" smtClean="0"/>
              <a:t>Personale</a:t>
            </a:r>
            <a:endParaRPr lang="it-IT" sz="3000" b="1" dirty="0"/>
          </a:p>
        </p:txBody>
      </p:sp>
      <p:grpSp>
        <p:nvGrpSpPr>
          <p:cNvPr id="18" name="Gruppo 17"/>
          <p:cNvGrpSpPr/>
          <p:nvPr/>
        </p:nvGrpSpPr>
        <p:grpSpPr>
          <a:xfrm>
            <a:off x="2204324" y="616157"/>
            <a:ext cx="4650465" cy="2346038"/>
            <a:chOff x="2097802" y="948662"/>
            <a:chExt cx="4650465" cy="2346038"/>
          </a:xfrm>
        </p:grpSpPr>
        <p:pic>
          <p:nvPicPr>
            <p:cNvPr id="4" name="Immagine 3" descr="iss.jpg"/>
            <p:cNvPicPr>
              <a:picLocks noChangeAspect="1"/>
            </p:cNvPicPr>
            <p:nvPr/>
          </p:nvPicPr>
          <p:blipFill>
            <a:blip r:embed="rId2" cstate="print"/>
            <a:srcRect l="8657" r="7082" b="5704"/>
            <a:stretch>
              <a:fillRect/>
            </a:stretch>
          </p:blipFill>
          <p:spPr>
            <a:xfrm>
              <a:off x="2097802" y="948662"/>
              <a:ext cx="4650465" cy="2346038"/>
            </a:xfrm>
            <a:prstGeom prst="rect">
              <a:avLst/>
            </a:prstGeom>
          </p:spPr>
        </p:pic>
        <p:sp>
          <p:nvSpPr>
            <p:cNvPr id="2" name="Stella a 5 punte 1"/>
            <p:cNvSpPr/>
            <p:nvPr/>
          </p:nvSpPr>
          <p:spPr>
            <a:xfrm>
              <a:off x="5444800" y="2116137"/>
              <a:ext cx="127474" cy="147763"/>
            </a:xfrm>
            <a:prstGeom prst="star5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7" name="Stella a 5 punte 6"/>
            <p:cNvSpPr/>
            <p:nvPr/>
          </p:nvSpPr>
          <p:spPr>
            <a:xfrm>
              <a:off x="3018959" y="2315644"/>
              <a:ext cx="127474" cy="147763"/>
            </a:xfrm>
            <a:prstGeom prst="star5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3" name="Ovale 2"/>
            <p:cNvSpPr/>
            <p:nvPr/>
          </p:nvSpPr>
          <p:spPr>
            <a:xfrm>
              <a:off x="2842222" y="2116140"/>
              <a:ext cx="480950" cy="546773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10" name="Ovale 9"/>
            <p:cNvSpPr/>
            <p:nvPr/>
          </p:nvSpPr>
          <p:spPr>
            <a:xfrm>
              <a:off x="5268062" y="1916634"/>
              <a:ext cx="480950" cy="546773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</p:grpSp>
      <p:sp>
        <p:nvSpPr>
          <p:cNvPr id="13" name="CasellaDiTesto 12"/>
          <p:cNvSpPr txBox="1"/>
          <p:nvPr/>
        </p:nvSpPr>
        <p:spPr>
          <a:xfrm>
            <a:off x="2935246" y="3126332"/>
            <a:ext cx="3387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Referente: </a:t>
            </a:r>
            <a:r>
              <a:rPr lang="it-IT" dirty="0" smtClean="0">
                <a:solidFill>
                  <a:schemeClr val="accent1"/>
                </a:solidFill>
              </a:rPr>
              <a:t>Massimo Sanchez</a:t>
            </a:r>
          </a:p>
          <a:p>
            <a:pPr algn="ctr"/>
            <a:r>
              <a:rPr lang="it-IT" dirty="0" smtClean="0"/>
              <a:t>(Primo </a:t>
            </a:r>
            <a:r>
              <a:rPr lang="it-IT" dirty="0"/>
              <a:t>Ricercatore</a:t>
            </a:r>
            <a:r>
              <a:rPr lang="it-IT" dirty="0" smtClean="0"/>
              <a:t>)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71101" y="4159108"/>
            <a:ext cx="179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accent1"/>
                </a:solidFill>
              </a:rPr>
              <a:t>Luca Pasquini</a:t>
            </a:r>
          </a:p>
          <a:p>
            <a:pPr algn="ctr"/>
            <a:r>
              <a:rPr lang="it-IT" dirty="0" smtClean="0"/>
              <a:t>(Ricercatore TD)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7062764" y="1066894"/>
            <a:ext cx="1878037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Edificio 15 </a:t>
            </a:r>
            <a:endParaRPr lang="it-IT" sz="1600" dirty="0" smtClean="0"/>
          </a:p>
          <a:p>
            <a:pPr algn="ctr"/>
            <a:r>
              <a:rPr lang="it-IT" sz="1600" dirty="0" smtClean="0"/>
              <a:t>Piano </a:t>
            </a:r>
            <a:r>
              <a:rPr lang="it-IT" sz="1600" dirty="0"/>
              <a:t>A – Stanza 12</a:t>
            </a:r>
          </a:p>
          <a:p>
            <a:pPr algn="ctr"/>
            <a:r>
              <a:rPr lang="it-IT" sz="1600" dirty="0"/>
              <a:t>Telefono 2576-2530-2550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171101" y="1066894"/>
            <a:ext cx="1805470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Edificio 1 </a:t>
            </a:r>
            <a:endParaRPr lang="it-IT" sz="1600" dirty="0" smtClean="0"/>
          </a:p>
          <a:p>
            <a:pPr algn="ctr"/>
            <a:r>
              <a:rPr lang="it-IT" sz="1600" dirty="0" smtClean="0"/>
              <a:t>Piano </a:t>
            </a:r>
            <a:r>
              <a:rPr lang="it-IT" sz="1600" dirty="0"/>
              <a:t>G – Stanza 16</a:t>
            </a:r>
          </a:p>
          <a:p>
            <a:pPr algn="ctr"/>
            <a:r>
              <a:rPr lang="it-IT" sz="1600" dirty="0"/>
              <a:t>Telefono 2632-2422</a:t>
            </a:r>
          </a:p>
        </p:txBody>
      </p:sp>
      <p:pic>
        <p:nvPicPr>
          <p:cNvPr id="19" name="Picture 2" descr="C:\Users\tirelli_valentina\Dropbox\sito WEB Area Citometria\immagini\P101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945" y="3762853"/>
            <a:ext cx="192000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42" y="2727545"/>
            <a:ext cx="1099428" cy="1404000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0" y="5458886"/>
            <a:ext cx="179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accent1"/>
                </a:solidFill>
              </a:rPr>
              <a:t>Alessandra Boe</a:t>
            </a:r>
          </a:p>
          <a:p>
            <a:pPr algn="ctr"/>
            <a:r>
              <a:rPr lang="it-IT" dirty="0" smtClean="0"/>
              <a:t>(CTER TD)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7044608" y="5458886"/>
            <a:ext cx="179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accent1"/>
                </a:solidFill>
              </a:rPr>
              <a:t>Maria Carollo</a:t>
            </a:r>
          </a:p>
          <a:p>
            <a:pPr algn="ctr"/>
            <a:r>
              <a:rPr lang="it-IT" dirty="0" smtClean="0"/>
              <a:t>(CTER TD)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6947684" y="4159108"/>
            <a:ext cx="179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accent1"/>
                </a:solidFill>
              </a:rPr>
              <a:t>Valentina Tirelli</a:t>
            </a:r>
          </a:p>
          <a:p>
            <a:pPr algn="ctr"/>
            <a:r>
              <a:rPr lang="it-IT" dirty="0" smtClean="0"/>
              <a:t>(Ricercatore TD)</a:t>
            </a:r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192" y="5261380"/>
            <a:ext cx="1872000" cy="1404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0282" y="2728918"/>
            <a:ext cx="1730090" cy="14040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8796" y="5265079"/>
            <a:ext cx="1555063" cy="14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7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89528" y="870286"/>
            <a:ext cx="844203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2400" i="1" dirty="0"/>
              <a:t>Servizio di </a:t>
            </a:r>
            <a:r>
              <a:rPr lang="it-IT" sz="2400" i="1" u="sng" dirty="0" smtClean="0"/>
              <a:t>analisi </a:t>
            </a:r>
            <a:r>
              <a:rPr lang="it-IT" sz="2400" i="1" u="sng" dirty="0" err="1" smtClean="0"/>
              <a:t>citometriche</a:t>
            </a:r>
            <a:r>
              <a:rPr lang="it-IT" sz="2400" i="1" u="sng" dirty="0" smtClean="0"/>
              <a:t> a flusso su singola cellula</a:t>
            </a:r>
          </a:p>
          <a:p>
            <a:pPr algn="ctr"/>
            <a:r>
              <a:rPr lang="it-IT" sz="2400" i="1" u="sng" dirty="0" smtClean="0"/>
              <a:t>(</a:t>
            </a:r>
            <a:r>
              <a:rPr lang="it-IT" sz="2400" i="1" u="sng" dirty="0" err="1" smtClean="0"/>
              <a:t>Citofluorimetria</a:t>
            </a:r>
            <a:r>
              <a:rPr lang="it-IT" sz="2400" i="1" u="sng" dirty="0" smtClean="0"/>
              <a:t> e </a:t>
            </a:r>
            <a:r>
              <a:rPr lang="it-IT" sz="2400" i="1" u="sng" dirty="0" err="1" smtClean="0"/>
              <a:t>Citometria</a:t>
            </a:r>
            <a:r>
              <a:rPr lang="it-IT" sz="2400" i="1" u="sng" dirty="0" smtClean="0"/>
              <a:t> di Massa)</a:t>
            </a:r>
          </a:p>
          <a:p>
            <a:pPr algn="ctr"/>
            <a:endParaRPr lang="it-IT" sz="1000" dirty="0"/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2400" i="1" dirty="0"/>
              <a:t>Analisi multiparametriche:</a:t>
            </a:r>
          </a:p>
          <a:p>
            <a:pPr lvl="0"/>
            <a:r>
              <a:rPr lang="it-IT" sz="2400" i="1" dirty="0"/>
              <a:t>	- in citofluorimetria, fino a 10 parametri;</a:t>
            </a:r>
          </a:p>
          <a:p>
            <a:r>
              <a:rPr lang="it-IT" sz="2400" i="1" dirty="0"/>
              <a:t>	- in citofluorimetria in modalità </a:t>
            </a:r>
            <a:r>
              <a:rPr lang="it-IT" sz="2400" i="1" dirty="0" smtClean="0"/>
              <a:t>High-</a:t>
            </a:r>
            <a:r>
              <a:rPr lang="it-IT" sz="2400" i="1" dirty="0" err="1" smtClean="0"/>
              <a:t>Throughput</a:t>
            </a:r>
            <a:r>
              <a:rPr lang="it-IT" sz="2400" i="1" dirty="0" smtClean="0"/>
              <a:t>;</a:t>
            </a:r>
          </a:p>
          <a:p>
            <a:r>
              <a:rPr lang="it-IT" sz="2400" i="1" dirty="0" smtClean="0"/>
              <a:t>	- in </a:t>
            </a:r>
            <a:r>
              <a:rPr lang="it-IT" sz="2400" i="1" dirty="0"/>
              <a:t>citometria di massa, attualmente compresa tra 25 </a:t>
            </a:r>
          </a:p>
          <a:p>
            <a:pPr marL="671513" indent="-135731">
              <a:tabLst>
                <a:tab pos="807244" algn="l"/>
              </a:tabLst>
            </a:pPr>
            <a:r>
              <a:rPr lang="it-IT" sz="2400" i="1" dirty="0"/>
              <a:t>		e 30 parametri;</a:t>
            </a:r>
          </a:p>
          <a:p>
            <a:pPr lvl="0"/>
            <a:endParaRPr lang="it-IT" sz="2000" i="1" dirty="0"/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2400" i="1" dirty="0" smtClean="0"/>
              <a:t>Separazione cellulare: clonaggio, popolazioni rare.</a:t>
            </a:r>
          </a:p>
          <a:p>
            <a:r>
              <a:rPr lang="it-IT" sz="2400" i="1" dirty="0" smtClean="0"/>
              <a:t>	(</a:t>
            </a:r>
            <a:r>
              <a:rPr lang="it-IT" sz="2400" i="1" dirty="0" err="1"/>
              <a:t>citofluorimetria</a:t>
            </a:r>
            <a:r>
              <a:rPr lang="it-IT" sz="2400" i="1" dirty="0" smtClean="0"/>
              <a:t>)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endParaRPr lang="it-IT" sz="2000" i="1" dirty="0" smtClean="0"/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2400" i="1" dirty="0" smtClean="0"/>
              <a:t>Analisi dati: Diva, </a:t>
            </a:r>
            <a:r>
              <a:rPr lang="it-IT" sz="2400" i="1" dirty="0" err="1" smtClean="0"/>
              <a:t>Kaluza</a:t>
            </a:r>
            <a:r>
              <a:rPr lang="it-IT" sz="2400" i="1" dirty="0" smtClean="0"/>
              <a:t>, FlowJo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endParaRPr lang="it-IT" sz="2000" i="1" dirty="0"/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2400" i="1" dirty="0" smtClean="0"/>
              <a:t>Assistenza nel disegno </a:t>
            </a:r>
            <a:r>
              <a:rPr lang="it-IT" sz="2400" i="1" dirty="0"/>
              <a:t>e </a:t>
            </a:r>
            <a:r>
              <a:rPr lang="it-IT" sz="2400" i="1" dirty="0" smtClean="0"/>
              <a:t>lo sviluppo </a:t>
            </a:r>
            <a:r>
              <a:rPr lang="it-IT" sz="2400" i="1" dirty="0"/>
              <a:t>di pannelli citometrici </a:t>
            </a:r>
            <a:r>
              <a:rPr lang="it-IT" sz="2400" i="1" dirty="0" smtClean="0"/>
              <a:t>e protocolli sperimentali.</a:t>
            </a:r>
            <a:endParaRPr lang="it-IT" sz="2400" i="1" dirty="0"/>
          </a:p>
        </p:txBody>
      </p:sp>
      <p:sp>
        <p:nvSpPr>
          <p:cNvPr id="10" name="Titolo 8"/>
          <p:cNvSpPr txBox="1">
            <a:spLocks/>
          </p:cNvSpPr>
          <p:nvPr/>
        </p:nvSpPr>
        <p:spPr>
          <a:xfrm>
            <a:off x="2097802" y="13036"/>
            <a:ext cx="464931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000" b="1" dirty="0"/>
              <a:t>Principali Prestazioni Offerte </a:t>
            </a:r>
            <a:r>
              <a:rPr lang="it-IT" sz="3000" b="1" dirty="0" smtClean="0"/>
              <a:t> </a:t>
            </a:r>
            <a:endParaRPr lang="it-IT" sz="3000" b="1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8" b="1822"/>
          <a:stretch/>
        </p:blipFill>
        <p:spPr bwMode="auto">
          <a:xfrm>
            <a:off x="468458" y="870286"/>
            <a:ext cx="8129670" cy="55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/>
          <p:cNvSpPr/>
          <p:nvPr/>
        </p:nvSpPr>
        <p:spPr>
          <a:xfrm>
            <a:off x="874028" y="2789203"/>
            <a:ext cx="1647495" cy="25922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t"/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Personale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Strumentazione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Servizi offerti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Prenotazioni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Documenti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Corsi di formazione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</a:rPr>
              <a:t>Link utili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endParaRPr lang="it-IT" sz="1200" dirty="0">
              <a:solidFill>
                <a:schemeClr val="tx1"/>
              </a:solidFill>
            </a:endParaRPr>
          </a:p>
          <a:p>
            <a:endParaRPr lang="it-IT" sz="1200" dirty="0"/>
          </a:p>
        </p:txBody>
      </p:sp>
      <p:sp>
        <p:nvSpPr>
          <p:cNvPr id="6" name="Rettangolo 5"/>
          <p:cNvSpPr/>
          <p:nvPr/>
        </p:nvSpPr>
        <p:spPr>
          <a:xfrm>
            <a:off x="2710087" y="2120565"/>
            <a:ext cx="1438504" cy="56440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350" b="1" dirty="0"/>
              <a:t>HOME</a:t>
            </a:r>
          </a:p>
        </p:txBody>
      </p:sp>
      <p:sp>
        <p:nvSpPr>
          <p:cNvPr id="7" name="Rettangolo 6"/>
          <p:cNvSpPr/>
          <p:nvPr/>
        </p:nvSpPr>
        <p:spPr>
          <a:xfrm>
            <a:off x="2710087" y="2684971"/>
            <a:ext cx="5417910" cy="3506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8" name="Rettangolo 7"/>
          <p:cNvSpPr/>
          <p:nvPr/>
        </p:nvSpPr>
        <p:spPr>
          <a:xfrm>
            <a:off x="2710087" y="3331371"/>
            <a:ext cx="541791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000" dirty="0"/>
              <a:t>La </a:t>
            </a:r>
            <a:r>
              <a:rPr lang="it-IT" sz="1000" i="1" dirty="0"/>
              <a:t>Core </a:t>
            </a:r>
            <a:r>
              <a:rPr lang="it-IT" sz="1000" i="1" dirty="0" err="1" smtClean="0"/>
              <a:t>Facility</a:t>
            </a:r>
            <a:r>
              <a:rPr lang="it-IT" sz="1000" i="1" dirty="0" smtClean="0"/>
              <a:t> </a:t>
            </a:r>
            <a:r>
              <a:rPr lang="it-IT" sz="1000" dirty="0" smtClean="0"/>
              <a:t>fornisce analisi citometriche a flusso, di tipo citofluorimetrico o di massa, a livello di singola cellula.</a:t>
            </a:r>
          </a:p>
          <a:p>
            <a:pPr algn="just"/>
            <a:r>
              <a:rPr lang="it-IT" sz="1000" dirty="0" smtClean="0"/>
              <a:t>L’Area è </a:t>
            </a:r>
            <a:r>
              <a:rPr lang="it-IT" sz="1000" dirty="0"/>
              <a:t>equipaggiata con tre analizzatori che consentono </a:t>
            </a:r>
            <a:r>
              <a:rPr lang="it-IT" sz="1000" dirty="0" smtClean="0"/>
              <a:t>analisi </a:t>
            </a:r>
            <a:r>
              <a:rPr lang="it-IT" sz="1000" dirty="0"/>
              <a:t>fino a 10 parametri di fluorescenza, due </a:t>
            </a:r>
            <a:r>
              <a:rPr lang="it-IT" sz="1000" i="1" dirty="0" err="1"/>
              <a:t>cell</a:t>
            </a:r>
            <a:r>
              <a:rPr lang="it-IT" sz="1000" i="1" dirty="0"/>
              <a:t> </a:t>
            </a:r>
            <a:r>
              <a:rPr lang="it-IT" sz="1000" i="1" dirty="0" err="1"/>
              <a:t>sorter</a:t>
            </a:r>
            <a:r>
              <a:rPr lang="it-IT" sz="1000" dirty="0"/>
              <a:t> in grado di separare fino a quattro popolazioni cellulari sulla base di 10 parametri di fluorescenza </a:t>
            </a:r>
            <a:r>
              <a:rPr lang="it-IT" sz="1000" dirty="0" smtClean="0"/>
              <a:t>ed </a:t>
            </a:r>
            <a:r>
              <a:rPr lang="it-IT" sz="1000" dirty="0"/>
              <a:t>un citometro di massa </a:t>
            </a:r>
            <a:r>
              <a:rPr lang="it-IT" sz="1000" dirty="0" smtClean="0"/>
              <a:t>(CyTOF) </a:t>
            </a:r>
            <a:r>
              <a:rPr lang="it-IT" sz="1000" dirty="0"/>
              <a:t>che permette </a:t>
            </a:r>
            <a:r>
              <a:rPr lang="it-IT" sz="1000" dirty="0" smtClean="0"/>
              <a:t>analisi multiparametriche comprese tra i 25-35 parametri </a:t>
            </a:r>
            <a:r>
              <a:rPr lang="it-IT" sz="1000" dirty="0"/>
              <a:t>(fino ad un massimo teorico di 90</a:t>
            </a:r>
            <a:r>
              <a:rPr lang="it-IT" sz="1000" dirty="0" smtClean="0"/>
              <a:t>), basate sull’utilizzo di anticorpi coniugati a metalli </a:t>
            </a:r>
            <a:r>
              <a:rPr lang="it-IT" sz="1000" dirty="0"/>
              <a:t>rari. </a:t>
            </a:r>
            <a:endParaRPr lang="it-IT" sz="1000" dirty="0" smtClean="0"/>
          </a:p>
          <a:p>
            <a:pPr algn="just"/>
            <a:r>
              <a:rPr lang="it-IT" sz="1000" dirty="0" smtClean="0"/>
              <a:t>E’ possibile </a:t>
            </a:r>
            <a:r>
              <a:rPr lang="it-IT" sz="1000" dirty="0"/>
              <a:t>effettuare analisi </a:t>
            </a:r>
            <a:r>
              <a:rPr lang="it-IT" sz="1000" dirty="0" smtClean="0"/>
              <a:t>citofluorimetriche in modalità High-</a:t>
            </a:r>
            <a:r>
              <a:rPr lang="it-IT" sz="1000" dirty="0" err="1"/>
              <a:t>T</a:t>
            </a:r>
            <a:r>
              <a:rPr lang="it-IT" sz="1000" dirty="0" err="1" smtClean="0"/>
              <a:t>hroughput</a:t>
            </a:r>
            <a:r>
              <a:rPr lang="it-IT" sz="1000" dirty="0"/>
              <a:t>.</a:t>
            </a:r>
          </a:p>
          <a:p>
            <a:pPr algn="just"/>
            <a:endParaRPr lang="it-IT" sz="1000" dirty="0"/>
          </a:p>
          <a:p>
            <a:pPr algn="just"/>
            <a:r>
              <a:rPr lang="it-IT" sz="1000" dirty="0"/>
              <a:t>Nella struttura opera personale specializzato con esperienza </a:t>
            </a:r>
            <a:r>
              <a:rPr lang="it-IT" sz="1000" dirty="0" smtClean="0"/>
              <a:t>pluriennale in grado di: </a:t>
            </a:r>
            <a:r>
              <a:rPr lang="it-IT" sz="1000" i="1" dirty="0" smtClean="0"/>
              <a:t>a)</a:t>
            </a:r>
            <a:r>
              <a:rPr lang="it-IT" sz="1000" dirty="0" smtClean="0"/>
              <a:t> effettuare l’analisi mediante un’ampia </a:t>
            </a:r>
            <a:r>
              <a:rPr lang="it-IT" sz="1000" dirty="0"/>
              <a:t>gamma di tecniche </a:t>
            </a:r>
            <a:r>
              <a:rPr lang="it-IT" sz="1000" dirty="0" smtClean="0"/>
              <a:t>citofluorimetriche</a:t>
            </a:r>
            <a:r>
              <a:rPr lang="it-IT" sz="1000" dirty="0"/>
              <a:t>;</a:t>
            </a:r>
            <a:r>
              <a:rPr lang="it-IT" sz="1000" dirty="0" smtClean="0"/>
              <a:t> </a:t>
            </a:r>
            <a:r>
              <a:rPr lang="it-IT" sz="1000" i="1" dirty="0" smtClean="0"/>
              <a:t>b)</a:t>
            </a:r>
            <a:r>
              <a:rPr lang="it-IT" sz="1000" dirty="0" smtClean="0"/>
              <a:t> fornire consulenza </a:t>
            </a:r>
            <a:r>
              <a:rPr lang="it-IT" sz="1000" dirty="0"/>
              <a:t>per disegni </a:t>
            </a:r>
            <a:r>
              <a:rPr lang="it-IT" sz="1000" dirty="0" smtClean="0"/>
              <a:t>di </a:t>
            </a:r>
            <a:r>
              <a:rPr lang="it-IT" sz="1000" dirty="0"/>
              <a:t>pannelli di marcatura </a:t>
            </a:r>
            <a:r>
              <a:rPr lang="it-IT" sz="1000" dirty="0" smtClean="0"/>
              <a:t>multiparametrica, per </a:t>
            </a:r>
            <a:r>
              <a:rPr lang="it-IT" sz="1000" dirty="0"/>
              <a:t>la progettazione e l’esecuzione di esperimenti di </a:t>
            </a:r>
            <a:r>
              <a:rPr lang="it-IT" sz="1000" i="1" dirty="0" err="1"/>
              <a:t>cell</a:t>
            </a:r>
            <a:r>
              <a:rPr lang="it-IT" sz="1000" i="1" dirty="0"/>
              <a:t> </a:t>
            </a:r>
            <a:r>
              <a:rPr lang="it-IT" sz="1000" i="1" dirty="0" smtClean="0"/>
              <a:t>sorting</a:t>
            </a:r>
            <a:r>
              <a:rPr lang="it-IT" sz="1000" i="1" dirty="0"/>
              <a:t> </a:t>
            </a:r>
            <a:r>
              <a:rPr lang="it-IT" sz="1000" dirty="0" smtClean="0"/>
              <a:t>e </a:t>
            </a:r>
            <a:r>
              <a:rPr lang="it-IT" sz="1000" dirty="0"/>
              <a:t>per l’analisi dei </a:t>
            </a:r>
            <a:r>
              <a:rPr lang="it-IT" sz="1000" dirty="0" smtClean="0"/>
              <a:t>dati;</a:t>
            </a:r>
            <a:r>
              <a:rPr lang="it-IT" sz="1000" i="1" dirty="0" smtClean="0"/>
              <a:t> c)</a:t>
            </a:r>
            <a:r>
              <a:rPr lang="it-IT" sz="1000" dirty="0" smtClean="0"/>
              <a:t> fornisce assistenza per </a:t>
            </a:r>
            <a:r>
              <a:rPr lang="it-IT" sz="1000" dirty="0"/>
              <a:t>lo studio e lo sviluppo di nuovi approcci sperimentali. </a:t>
            </a:r>
            <a:endParaRPr lang="it-IT" sz="1000" dirty="0" smtClean="0"/>
          </a:p>
          <a:p>
            <a:pPr algn="just"/>
            <a:endParaRPr lang="it-IT" sz="1000" dirty="0"/>
          </a:p>
          <a:p>
            <a:pPr algn="just"/>
            <a:r>
              <a:rPr lang="it-IT" sz="1000" dirty="0"/>
              <a:t>La C</a:t>
            </a:r>
            <a:r>
              <a:rPr lang="it-IT" sz="1000" i="1" dirty="0"/>
              <a:t>ore </a:t>
            </a:r>
            <a:r>
              <a:rPr lang="it-IT" sz="1000" i="1" dirty="0" err="1"/>
              <a:t>Facility</a:t>
            </a:r>
            <a:r>
              <a:rPr lang="it-IT" sz="1000" dirty="0"/>
              <a:t> </a:t>
            </a:r>
            <a:r>
              <a:rPr lang="it-IT" sz="1000" dirty="0" smtClean="0"/>
              <a:t>intende </a:t>
            </a:r>
            <a:r>
              <a:rPr lang="it-IT" sz="1000" dirty="0"/>
              <a:t>favorire l’accesso e l’utilizzo di queste tecnologie ai ricercatori dell’ISS ed inoltre di promuovere attivamente sia la collaborazione che la fornitura di servizi ad </a:t>
            </a:r>
            <a:r>
              <a:rPr lang="it-IT" sz="1000" dirty="0" smtClean="0"/>
              <a:t>Utenti </a:t>
            </a:r>
            <a:r>
              <a:rPr lang="it-IT" sz="1000" dirty="0"/>
              <a:t>esterni all’Istituto.</a:t>
            </a:r>
          </a:p>
          <a:p>
            <a:pPr algn="just"/>
            <a:endParaRPr lang="it-IT" sz="1000" dirty="0"/>
          </a:p>
        </p:txBody>
      </p:sp>
      <p:pic>
        <p:nvPicPr>
          <p:cNvPr id="10" name="Picture 2" descr="C:\Users\sanchez_massimo\Desktop\GSCF\Sito WEB\IMG_20161125_1543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" t="35566" r="106" b="52609"/>
          <a:stretch/>
        </p:blipFill>
        <p:spPr bwMode="auto">
          <a:xfrm>
            <a:off x="2710087" y="2707677"/>
            <a:ext cx="5417910" cy="64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4148591" y="2206165"/>
            <a:ext cx="176929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050" dirty="0"/>
              <a:t>Referente: </a:t>
            </a:r>
            <a:r>
              <a:rPr lang="it-IT" sz="1050" dirty="0">
                <a:hlinkClick r:id="rId5" tooltip="massimo.sanchez@iss.it"/>
              </a:rPr>
              <a:t>Massimo Sanchez</a:t>
            </a:r>
            <a:r>
              <a:rPr lang="it-IT" sz="1050" dirty="0"/>
              <a:t/>
            </a:r>
            <a:br>
              <a:rPr lang="it-IT" sz="1050" dirty="0"/>
            </a:br>
            <a:r>
              <a:rPr lang="it-IT" sz="1050" dirty="0"/>
              <a:t>Tel.: 06 4990 2576-2550</a:t>
            </a:r>
          </a:p>
        </p:txBody>
      </p:sp>
      <p:sp>
        <p:nvSpPr>
          <p:cNvPr id="2" name="AutoShape 2" descr="https://email.iss.it/owa/service.svc/s/GetFileAttachment?id=AAMkAGE0ZWE1Zjk3LTI5MzctNDk5NC1iZWRlLTFmN2VlOTVhODc0YgBGAAAAAADIaZAQcGb0RIDaopP%2Bt2GTBwDtSeFdliZ6TryqhIhS1DQTAAAAbBpWAAB5WAAqip%2FLRZ52JOn6Mq5tAADWQoBFAAABEgAQAOJN8pnz8EFNohDFfe30%2FWI%3D&amp;isImagePreview=True&amp;X-OWA-CANARY=DmempUiDIkCxq0gZ1tk-wFynAy6nRtQIBcZruBcmzxrbTy0QFpchZ7TFKLfGqOOw4a3uXjWyswM."/>
          <p:cNvSpPr>
            <a:spLocks noChangeAspect="1" noChangeArrowheads="1"/>
          </p:cNvSpPr>
          <p:nvPr/>
        </p:nvSpPr>
        <p:spPr bwMode="auto">
          <a:xfrm>
            <a:off x="1370513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t-IT" sz="135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388" y="4267550"/>
            <a:ext cx="1035622" cy="103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olo 8"/>
          <p:cNvSpPr txBox="1">
            <a:spLocks/>
          </p:cNvSpPr>
          <p:nvPr/>
        </p:nvSpPr>
        <p:spPr>
          <a:xfrm>
            <a:off x="2097802" y="13036"/>
            <a:ext cx="464931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000" b="1" dirty="0" smtClean="0"/>
              <a:t>Sito Web – Area </a:t>
            </a:r>
            <a:r>
              <a:rPr lang="it-IT" sz="3000" b="1" dirty="0" err="1" smtClean="0"/>
              <a:t>Citometria</a:t>
            </a:r>
            <a:r>
              <a:rPr lang="it-IT" sz="3000" b="1" dirty="0" smtClean="0"/>
              <a:t> </a:t>
            </a:r>
          </a:p>
        </p:txBody>
      </p:sp>
      <p:pic>
        <p:nvPicPr>
          <p:cNvPr id="14" name="Picture 2" descr="C:\Users\tirelli_valentina\AppData\Local\Microsoft\Windows\Temporary Internet Files\Content.IE5\WLTQCQB3\page_under_construction_sticky_by_wooven-d72ma0d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730" y="45514"/>
            <a:ext cx="1540735" cy="157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e 2"/>
          <p:cNvSpPr/>
          <p:nvPr/>
        </p:nvSpPr>
        <p:spPr>
          <a:xfrm>
            <a:off x="790901" y="3311442"/>
            <a:ext cx="1421253" cy="3553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9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886681" y="842578"/>
            <a:ext cx="7453747" cy="5355847"/>
          </a:xfrm>
        </p:spPr>
        <p:txBody>
          <a:bodyPr>
            <a:noAutofit/>
          </a:bodyPr>
          <a:lstStyle/>
          <a:p>
            <a:r>
              <a:rPr lang="it-IT" sz="2400" dirty="0"/>
              <a:t>BD </a:t>
            </a:r>
            <a:r>
              <a:rPr lang="it-IT" sz="2400" dirty="0" err="1"/>
              <a:t>Biosciences</a:t>
            </a:r>
            <a:r>
              <a:rPr lang="it-IT" sz="2400" dirty="0"/>
              <a:t> - </a:t>
            </a:r>
            <a:r>
              <a:rPr lang="it-IT" sz="2400" dirty="0">
                <a:solidFill>
                  <a:schemeClr val="accent1"/>
                </a:solidFill>
              </a:rPr>
              <a:t>LSR II (HTS</a:t>
            </a:r>
            <a:r>
              <a:rPr lang="it-IT" sz="2400" dirty="0" smtClean="0">
                <a:solidFill>
                  <a:schemeClr val="accent1"/>
                </a:solidFill>
              </a:rPr>
              <a:t>) </a:t>
            </a:r>
            <a:r>
              <a:rPr lang="it-IT" sz="2400" dirty="0"/>
              <a:t>(3 Laser – </a:t>
            </a:r>
            <a:r>
              <a:rPr lang="it-IT" sz="2400" dirty="0" smtClean="0"/>
              <a:t>8 </a:t>
            </a:r>
            <a:r>
              <a:rPr lang="it-IT" sz="2400" dirty="0"/>
              <a:t>fluorescenze</a:t>
            </a:r>
            <a:r>
              <a:rPr lang="it-IT" sz="2400" dirty="0" smtClean="0"/>
              <a:t>)</a:t>
            </a:r>
            <a:endParaRPr lang="it-IT" sz="2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</a:pPr>
            <a:endParaRPr lang="it-IT" sz="800" dirty="0">
              <a:solidFill>
                <a:schemeClr val="accent1"/>
              </a:solidFill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/>
              <a:t>405 nm </a:t>
            </a:r>
            <a:r>
              <a:rPr lang="it-IT" dirty="0" smtClean="0">
                <a:sym typeface="Wingdings" pitchFamily="2" charset="2"/>
              </a:rPr>
              <a:t> 2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488 nm  4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633 nm  2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1214438" lvl="1" indent="-139304">
              <a:spcBef>
                <a:spcPts val="0"/>
              </a:spcBef>
              <a:buNone/>
              <a:tabLst>
                <a:tab pos="2355056" algn="l"/>
              </a:tabLst>
            </a:pPr>
            <a:r>
              <a:rPr lang="it-IT" dirty="0" smtClean="0"/>
              <a:t>- </a:t>
            </a:r>
            <a:r>
              <a:rPr lang="it-IT" sz="1800" dirty="0"/>
              <a:t>Acquisizione del campione anche da piastre </a:t>
            </a:r>
            <a:r>
              <a:rPr lang="it-IT" sz="1800" dirty="0" err="1"/>
              <a:t>multiwell</a:t>
            </a:r>
            <a:r>
              <a:rPr lang="it-IT" sz="1800" dirty="0"/>
              <a:t> (HTS)</a:t>
            </a:r>
          </a:p>
          <a:p>
            <a:pPr marL="1075135" lvl="1" indent="0">
              <a:spcBef>
                <a:spcPts val="0"/>
              </a:spcBef>
              <a:buNone/>
              <a:tabLst>
                <a:tab pos="2355056" algn="l"/>
              </a:tabLst>
            </a:pPr>
            <a:endParaRPr lang="it-IT" sz="800" dirty="0"/>
          </a:p>
          <a:p>
            <a:r>
              <a:rPr lang="it-IT" sz="2400" dirty="0"/>
              <a:t>BD </a:t>
            </a:r>
            <a:r>
              <a:rPr lang="it-IT" sz="2400" dirty="0" err="1"/>
              <a:t>Biosciences</a:t>
            </a:r>
            <a:r>
              <a:rPr lang="it-IT" sz="2400" dirty="0"/>
              <a:t> </a:t>
            </a:r>
            <a:r>
              <a:rPr lang="it-IT" sz="2400" dirty="0" smtClean="0"/>
              <a:t>- </a:t>
            </a:r>
            <a:r>
              <a:rPr lang="it-IT" sz="2400" dirty="0" err="1" smtClean="0">
                <a:solidFill>
                  <a:schemeClr val="accent1"/>
                </a:solidFill>
              </a:rPr>
              <a:t>FACSCanto</a:t>
            </a:r>
            <a:r>
              <a:rPr lang="it-IT" sz="2400" dirty="0" smtClean="0">
                <a:solidFill>
                  <a:schemeClr val="accent1"/>
                </a:solidFill>
              </a:rPr>
              <a:t>  </a:t>
            </a:r>
            <a:r>
              <a:rPr lang="it-IT" sz="2400" dirty="0" smtClean="0"/>
              <a:t>(2 </a:t>
            </a:r>
            <a:r>
              <a:rPr lang="it-IT" sz="2400" dirty="0"/>
              <a:t>Laser – </a:t>
            </a:r>
            <a:r>
              <a:rPr lang="it-IT" sz="2400" dirty="0" smtClean="0"/>
              <a:t>6 </a:t>
            </a:r>
            <a:r>
              <a:rPr lang="it-IT" sz="2400" dirty="0"/>
              <a:t>fluorescenze</a:t>
            </a:r>
            <a:r>
              <a:rPr lang="it-IT" sz="2400" dirty="0" smtClean="0"/>
              <a:t>)</a:t>
            </a:r>
            <a:endParaRPr lang="it-IT" sz="2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</a:pPr>
            <a:endParaRPr lang="it-IT" sz="800" dirty="0">
              <a:solidFill>
                <a:schemeClr val="accent1"/>
              </a:solidFill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488 nm  4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633 nm  2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endParaRPr lang="it-IT" sz="800" dirty="0"/>
          </a:p>
          <a:p>
            <a:r>
              <a:rPr lang="it-IT" sz="2400" dirty="0"/>
              <a:t>BD </a:t>
            </a:r>
            <a:r>
              <a:rPr lang="it-IT" sz="2400" dirty="0" err="1"/>
              <a:t>Biosciences</a:t>
            </a:r>
            <a:r>
              <a:rPr lang="it-IT" sz="2400" dirty="0"/>
              <a:t> - </a:t>
            </a:r>
            <a:r>
              <a:rPr lang="it-IT" sz="2400" dirty="0" err="1">
                <a:solidFill>
                  <a:schemeClr val="accent1"/>
                </a:solidFill>
              </a:rPr>
              <a:t>FACSAria</a:t>
            </a:r>
            <a:r>
              <a:rPr lang="it-IT" sz="2400" dirty="0">
                <a:solidFill>
                  <a:schemeClr val="accent1"/>
                </a:solidFill>
              </a:rPr>
              <a:t> </a:t>
            </a:r>
            <a:r>
              <a:rPr lang="it-IT" sz="2400" dirty="0" smtClean="0">
                <a:solidFill>
                  <a:schemeClr val="accent1"/>
                </a:solidFill>
              </a:rPr>
              <a:t>I  </a:t>
            </a:r>
            <a:r>
              <a:rPr lang="it-IT" sz="2400" dirty="0" smtClean="0"/>
              <a:t>(3 Laser – 9 fluorescenze)</a:t>
            </a:r>
          </a:p>
          <a:p>
            <a:pPr>
              <a:spcBef>
                <a:spcPts val="0"/>
              </a:spcBef>
            </a:pPr>
            <a:endParaRPr lang="it-IT" sz="800" dirty="0">
              <a:solidFill>
                <a:schemeClr val="accent1"/>
              </a:solidFill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/>
              <a:t>405 </a:t>
            </a:r>
            <a:r>
              <a:rPr lang="it-IT" dirty="0" err="1" smtClean="0"/>
              <a:t>nm</a:t>
            </a:r>
            <a:r>
              <a:rPr lang="it-IT" dirty="0" smtClean="0"/>
              <a:t> </a:t>
            </a:r>
            <a:r>
              <a:rPr lang="it-IT" dirty="0" smtClean="0">
                <a:sym typeface="Wingdings" pitchFamily="2" charset="2"/>
              </a:rPr>
              <a:t> 2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488 nm  5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633 nm  2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1075135" lvl="1" indent="0">
              <a:spcBef>
                <a:spcPts val="0"/>
              </a:spcBef>
              <a:buNone/>
              <a:tabLst>
                <a:tab pos="2355056" algn="l"/>
              </a:tabLst>
            </a:pPr>
            <a:r>
              <a:rPr lang="it-IT" dirty="0" smtClean="0"/>
              <a:t>- </a:t>
            </a:r>
            <a:r>
              <a:rPr lang="it-IT" sz="1800" dirty="0"/>
              <a:t>2/4 vie di sorting </a:t>
            </a:r>
          </a:p>
          <a:p>
            <a:pPr marL="1075135" lvl="1" indent="0">
              <a:spcBef>
                <a:spcPts val="0"/>
              </a:spcBef>
              <a:buNone/>
              <a:tabLst>
                <a:tab pos="2355056" algn="l"/>
              </a:tabLst>
            </a:pPr>
            <a:r>
              <a:rPr lang="it-IT" sz="1800" dirty="0"/>
              <a:t>- Deposizione su piastre </a:t>
            </a:r>
            <a:r>
              <a:rPr lang="it-IT" sz="1800" dirty="0" err="1"/>
              <a:t>multiwell</a:t>
            </a:r>
            <a:r>
              <a:rPr lang="it-IT" sz="1800" dirty="0"/>
              <a:t> e su </a:t>
            </a:r>
            <a:r>
              <a:rPr lang="it-IT" sz="1800" dirty="0" smtClean="0"/>
              <a:t>vetrino (Clonaggio)</a:t>
            </a:r>
            <a:endParaRPr lang="it-IT" sz="1800" dirty="0"/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endParaRPr lang="it-IT" dirty="0" smtClean="0"/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sz="2400" dirty="0"/>
          </a:p>
        </p:txBody>
      </p:sp>
      <p:sp>
        <p:nvSpPr>
          <p:cNvPr id="10" name="Titolo 8"/>
          <p:cNvSpPr txBox="1">
            <a:spLocks/>
          </p:cNvSpPr>
          <p:nvPr/>
        </p:nvSpPr>
        <p:spPr>
          <a:xfrm>
            <a:off x="2097802" y="13036"/>
            <a:ext cx="464931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000" b="1" dirty="0" smtClean="0"/>
              <a:t>Strumentazione </a:t>
            </a:r>
            <a:endParaRPr lang="it-IT" sz="3000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9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230908" y="842578"/>
            <a:ext cx="8913091" cy="5355847"/>
          </a:xfrm>
        </p:spPr>
        <p:txBody>
          <a:bodyPr>
            <a:noAutofit/>
          </a:bodyPr>
          <a:lstStyle/>
          <a:p>
            <a:r>
              <a:rPr lang="it-IT" sz="2400" dirty="0" err="1"/>
              <a:t>Beckman</a:t>
            </a:r>
            <a:r>
              <a:rPr lang="it-IT" sz="2400" dirty="0"/>
              <a:t> </a:t>
            </a:r>
            <a:r>
              <a:rPr lang="it-IT" sz="2400" dirty="0" err="1" smtClean="0"/>
              <a:t>Coulter</a:t>
            </a:r>
            <a:r>
              <a:rPr lang="it-IT" sz="2400" dirty="0" smtClean="0"/>
              <a:t> - </a:t>
            </a:r>
            <a:r>
              <a:rPr lang="it-IT" sz="2400" dirty="0" err="1" smtClean="0">
                <a:solidFill>
                  <a:schemeClr val="accent1"/>
                </a:solidFill>
              </a:rPr>
              <a:t>Gallios</a:t>
            </a:r>
            <a:r>
              <a:rPr lang="it-IT" sz="2400" dirty="0" smtClean="0">
                <a:solidFill>
                  <a:schemeClr val="accent1"/>
                </a:solidFill>
              </a:rPr>
              <a:t> </a:t>
            </a:r>
            <a:r>
              <a:rPr lang="it-IT" sz="2400" dirty="0"/>
              <a:t>(3 Laser – </a:t>
            </a:r>
            <a:r>
              <a:rPr lang="it-IT" sz="2400" dirty="0" smtClean="0"/>
              <a:t>10 </a:t>
            </a:r>
            <a:r>
              <a:rPr lang="it-IT" sz="2400" dirty="0"/>
              <a:t>fluorescenze</a:t>
            </a:r>
            <a:r>
              <a:rPr lang="it-IT" sz="2400" dirty="0" smtClean="0"/>
              <a:t>)</a:t>
            </a:r>
            <a:endParaRPr lang="it-IT" sz="2400" dirty="0">
              <a:solidFill>
                <a:schemeClr val="accent1"/>
              </a:solidFill>
            </a:endParaRPr>
          </a:p>
          <a:p>
            <a:pPr marL="2249091" lvl="1" indent="0">
              <a:spcBef>
                <a:spcPts val="0"/>
              </a:spcBef>
              <a:buNone/>
              <a:tabLst>
                <a:tab pos="2355056" algn="l"/>
              </a:tabLst>
            </a:pPr>
            <a:endParaRPr lang="it-IT" sz="1000" dirty="0">
              <a:solidFill>
                <a:srgbClr val="BBE0E3"/>
              </a:solidFill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/>
              <a:t>405 nm </a:t>
            </a:r>
            <a:r>
              <a:rPr lang="it-IT" dirty="0">
                <a:sym typeface="Wingdings" pitchFamily="2" charset="2"/>
              </a:rPr>
              <a:t> 2 </a:t>
            </a:r>
            <a:r>
              <a:rPr lang="it-IT" dirty="0" err="1">
                <a:sym typeface="Wingdings" pitchFamily="2" charset="2"/>
              </a:rPr>
              <a:t>fluor</a:t>
            </a:r>
            <a:r>
              <a:rPr lang="it-IT" dirty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>
                <a:sym typeface="Wingdings" pitchFamily="2" charset="2"/>
              </a:rPr>
              <a:t>488 nm  5 </a:t>
            </a:r>
            <a:r>
              <a:rPr lang="it-IT" dirty="0" err="1" smtClean="0">
                <a:sym typeface="Wingdings" pitchFamily="2" charset="2"/>
              </a:rPr>
              <a:t>fluor</a:t>
            </a:r>
            <a:r>
              <a:rPr lang="it-IT" dirty="0" smtClean="0"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ym typeface="Wingdings" pitchFamily="2" charset="2"/>
              </a:rPr>
              <a:t>633 </a:t>
            </a:r>
            <a:r>
              <a:rPr lang="it-IT" dirty="0">
                <a:sym typeface="Wingdings" pitchFamily="2" charset="2"/>
              </a:rPr>
              <a:t>nm  3 </a:t>
            </a:r>
            <a:r>
              <a:rPr lang="it-IT" dirty="0" err="1">
                <a:sym typeface="Wingdings" pitchFamily="2" charset="2"/>
              </a:rPr>
              <a:t>fluor</a:t>
            </a:r>
            <a:r>
              <a:rPr lang="it-IT" dirty="0">
                <a:sym typeface="Wingdings" pitchFamily="2" charset="2"/>
              </a:rPr>
              <a:t>.</a:t>
            </a:r>
          </a:p>
          <a:p>
            <a:pPr marL="1478756" indent="-1478756">
              <a:spcBef>
                <a:spcPts val="0"/>
              </a:spcBef>
              <a:buNone/>
              <a:tabLst>
                <a:tab pos="1550194" algn="l"/>
              </a:tabLst>
            </a:pPr>
            <a:r>
              <a:rPr lang="it-IT" sz="2400" dirty="0"/>
              <a:t>	</a:t>
            </a:r>
            <a:r>
              <a:rPr lang="it-IT" sz="1800" dirty="0"/>
              <a:t>- Sistema di prenotazione attivo per </a:t>
            </a:r>
            <a:r>
              <a:rPr lang="it-IT" sz="1800" dirty="0" smtClean="0"/>
              <a:t>la gestione dell’utilizzo</a:t>
            </a:r>
          </a:p>
          <a:p>
            <a:pPr marL="1478756" indent="-1478756">
              <a:spcBef>
                <a:spcPts val="0"/>
              </a:spcBef>
              <a:buNone/>
              <a:tabLst>
                <a:tab pos="1616075" algn="l"/>
              </a:tabLst>
            </a:pPr>
            <a:r>
              <a:rPr lang="it-IT" sz="1800" dirty="0" smtClean="0"/>
              <a:t>	- Utenti istruiti ed autorizzati all’utilizzo autonomo</a:t>
            </a:r>
          </a:p>
          <a:p>
            <a:pPr marL="1478756" indent="-1478756">
              <a:buNone/>
              <a:tabLst>
                <a:tab pos="1550194" algn="l"/>
              </a:tabLst>
            </a:pPr>
            <a:endParaRPr lang="it-IT" sz="1800" dirty="0"/>
          </a:p>
          <a:p>
            <a:r>
              <a:rPr lang="it-IT" sz="2400" dirty="0" err="1">
                <a:solidFill>
                  <a:schemeClr val="bg1">
                    <a:lumMod val="65000"/>
                  </a:schemeClr>
                </a:solidFill>
              </a:rPr>
              <a:t>Fluidigm</a:t>
            </a:r>
            <a:r>
              <a:rPr lang="it-IT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65000"/>
                  </a:schemeClr>
                </a:solidFill>
              </a:rPr>
              <a:t>- </a:t>
            </a:r>
            <a:r>
              <a:rPr lang="it-IT" sz="2400" dirty="0">
                <a:solidFill>
                  <a:schemeClr val="bg1">
                    <a:lumMod val="65000"/>
                  </a:schemeClr>
                </a:solidFill>
              </a:rPr>
              <a:t>Citometro di Massa </a:t>
            </a:r>
            <a:r>
              <a:rPr lang="it-IT" sz="2400" dirty="0" smtClean="0">
                <a:solidFill>
                  <a:schemeClr val="bg1">
                    <a:lumMod val="65000"/>
                  </a:schemeClr>
                </a:solidFill>
              </a:rPr>
              <a:t>CyTOF</a:t>
            </a:r>
          </a:p>
          <a:p>
            <a:endParaRPr lang="it-IT" sz="1000" dirty="0">
              <a:solidFill>
                <a:schemeClr val="bg1">
                  <a:lumMod val="65000"/>
                </a:schemeClr>
              </a:solidFill>
            </a:endParaRPr>
          </a:p>
          <a:p>
            <a:pPr marL="1524000" lvl="4" indent="-93663">
              <a:buFontTx/>
              <a:buChar char="-"/>
              <a:tabLst>
                <a:tab pos="1524000" algn="l"/>
              </a:tabLst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 Attualmente tra 25 e 35 parametri misurabili (teorici 90)</a:t>
            </a:r>
            <a:endParaRPr lang="it-IT" sz="800" dirty="0">
              <a:solidFill>
                <a:schemeClr val="bg1">
                  <a:lumMod val="65000"/>
                </a:schemeClr>
              </a:solidFill>
            </a:endParaRPr>
          </a:p>
          <a:p>
            <a:pPr marL="1524000" lvl="4" indent="-93663">
              <a:buFontTx/>
              <a:buChar char="-"/>
              <a:tabLst>
                <a:tab pos="1524000" algn="l"/>
              </a:tabLst>
            </a:pPr>
            <a:r>
              <a:rPr lang="it-IT" dirty="0" smtClean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 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</a:rPr>
              <a:t>Utilizzo di Anticorpi coniugati con lantanidi in sostituzione dei </a:t>
            </a:r>
            <a:r>
              <a:rPr lang="it-IT" dirty="0" smtClean="0">
                <a:solidFill>
                  <a:schemeClr val="bg1">
                    <a:lumMod val="65000"/>
                  </a:schemeClr>
                </a:solidFill>
              </a:rPr>
              <a:t>fluorocromi</a:t>
            </a:r>
            <a:endParaRPr lang="it-IT" dirty="0" smtClean="0"/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sz="2400" dirty="0"/>
          </a:p>
        </p:txBody>
      </p:sp>
      <p:sp>
        <p:nvSpPr>
          <p:cNvPr id="10" name="Titolo 8"/>
          <p:cNvSpPr txBox="1">
            <a:spLocks/>
          </p:cNvSpPr>
          <p:nvPr/>
        </p:nvSpPr>
        <p:spPr>
          <a:xfrm>
            <a:off x="2097802" y="13036"/>
            <a:ext cx="464931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000" b="1" dirty="0" smtClean="0"/>
              <a:t>Strumentazione </a:t>
            </a:r>
            <a:endParaRPr lang="it-IT" sz="3000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2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526473" y="526465"/>
            <a:ext cx="8620488" cy="6266914"/>
            <a:chOff x="1398266" y="766051"/>
            <a:chExt cx="6906479" cy="5156498"/>
          </a:xfrm>
        </p:grpSpPr>
        <p:graphicFrame>
          <p:nvGraphicFramePr>
            <p:cNvPr id="5" name="Grafico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32269555"/>
                </p:ext>
              </p:extLst>
            </p:nvPr>
          </p:nvGraphicFramePr>
          <p:xfrm>
            <a:off x="1657350" y="1813937"/>
            <a:ext cx="6343650" cy="38843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6" name="Grafico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37161194"/>
                </p:ext>
              </p:extLst>
            </p:nvPr>
          </p:nvGraphicFramePr>
          <p:xfrm>
            <a:off x="5791018" y="931192"/>
            <a:ext cx="2174708" cy="16513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" name="CasellaDiTesto 7"/>
            <p:cNvSpPr txBox="1"/>
            <p:nvPr/>
          </p:nvSpPr>
          <p:spPr>
            <a:xfrm rot="16200000">
              <a:off x="872320" y="3320752"/>
              <a:ext cx="135197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 n° ore di utilizzo</a:t>
              </a: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4584034" y="5675638"/>
              <a:ext cx="531743" cy="246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 </a:t>
              </a:r>
              <a:r>
                <a:rPr lang="it-IT" sz="1350" dirty="0" smtClean="0"/>
                <a:t>Utenti</a:t>
              </a:r>
              <a:endParaRPr lang="it-IT" sz="1350" dirty="0"/>
            </a:p>
          </p:txBody>
        </p:sp>
        <p:sp>
          <p:nvSpPr>
            <p:cNvPr id="10" name="CasellaDiTesto 6"/>
            <p:cNvSpPr txBox="1"/>
            <p:nvPr/>
          </p:nvSpPr>
          <p:spPr>
            <a:xfrm>
              <a:off x="6733379" y="766051"/>
              <a:ext cx="766986" cy="329216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/>
                <a:t>CORE </a:t>
              </a:r>
            </a:p>
            <a:p>
              <a:pPr algn="ctr"/>
              <a:r>
                <a:rPr lang="it-IT" sz="1000" b="1" dirty="0"/>
                <a:t>FACILITY 8 %</a:t>
              </a:r>
            </a:p>
          </p:txBody>
        </p:sp>
        <p:sp>
          <p:nvSpPr>
            <p:cNvPr id="11" name="CasellaDiTesto 7"/>
            <p:cNvSpPr txBox="1"/>
            <p:nvPr/>
          </p:nvSpPr>
          <p:spPr>
            <a:xfrm>
              <a:off x="6037297" y="961014"/>
              <a:ext cx="456443" cy="329216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>
                  <a:solidFill>
                    <a:schemeClr val="accent1">
                      <a:lumMod val="50000"/>
                    </a:schemeClr>
                  </a:solidFill>
                </a:rPr>
                <a:t>MIPI</a:t>
              </a:r>
            </a:p>
            <a:p>
              <a:pPr algn="ctr"/>
              <a:r>
                <a:rPr lang="it-IT" sz="1000" b="1" dirty="0">
                  <a:solidFill>
                    <a:schemeClr val="accent1">
                      <a:lumMod val="50000"/>
                    </a:schemeClr>
                  </a:solidFill>
                </a:rPr>
                <a:t>20 %</a:t>
              </a:r>
            </a:p>
          </p:txBody>
        </p:sp>
        <p:sp>
          <p:nvSpPr>
            <p:cNvPr id="12" name="CasellaDiTesto 8"/>
            <p:cNvSpPr txBox="1"/>
            <p:nvPr/>
          </p:nvSpPr>
          <p:spPr>
            <a:xfrm>
              <a:off x="5794450" y="2035858"/>
              <a:ext cx="447186" cy="329216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>
                  <a:solidFill>
                    <a:schemeClr val="accent6">
                      <a:lumMod val="50000"/>
                    </a:schemeClr>
                  </a:solidFill>
                </a:rPr>
                <a:t>EOMM</a:t>
              </a:r>
            </a:p>
            <a:p>
              <a:pPr algn="ctr"/>
              <a:r>
                <a:rPr lang="it-IT" sz="1000" b="1" dirty="0">
                  <a:solidFill>
                    <a:schemeClr val="accent6">
                      <a:lumMod val="50000"/>
                    </a:schemeClr>
                  </a:solidFill>
                </a:rPr>
                <a:t>25 %</a:t>
              </a:r>
            </a:p>
          </p:txBody>
        </p:sp>
        <p:sp>
          <p:nvSpPr>
            <p:cNvPr id="13" name="CasellaDiTesto 9"/>
            <p:cNvSpPr txBox="1"/>
            <p:nvPr/>
          </p:nvSpPr>
          <p:spPr>
            <a:xfrm>
              <a:off x="5621754" y="1421112"/>
              <a:ext cx="589741" cy="329216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>
                  <a:solidFill>
                    <a:schemeClr val="accent4">
                      <a:lumMod val="75000"/>
                    </a:schemeClr>
                  </a:solidFill>
                </a:rPr>
                <a:t>FARMACO</a:t>
              </a:r>
            </a:p>
            <a:p>
              <a:pPr algn="ctr"/>
              <a:r>
                <a:rPr lang="it-IT" sz="1000" b="1" dirty="0">
                  <a:solidFill>
                    <a:schemeClr val="accent4">
                      <a:lumMod val="75000"/>
                    </a:schemeClr>
                  </a:solidFill>
                </a:rPr>
                <a:t>3 %</a:t>
              </a:r>
            </a:p>
          </p:txBody>
        </p:sp>
        <p:sp>
          <p:nvSpPr>
            <p:cNvPr id="14" name="CasellaDiTesto 10"/>
            <p:cNvSpPr txBox="1"/>
            <p:nvPr/>
          </p:nvSpPr>
          <p:spPr>
            <a:xfrm>
              <a:off x="6546411" y="2445756"/>
              <a:ext cx="501125" cy="20259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>
                  <a:solidFill>
                    <a:srgbClr val="7030A0"/>
                  </a:solidFill>
                </a:rPr>
                <a:t>BCN 2 %</a:t>
              </a:r>
            </a:p>
          </p:txBody>
        </p:sp>
        <p:sp>
          <p:nvSpPr>
            <p:cNvPr id="15" name="CasellaDiTesto 12"/>
            <p:cNvSpPr txBox="1"/>
            <p:nvPr/>
          </p:nvSpPr>
          <p:spPr>
            <a:xfrm>
              <a:off x="7364290" y="1128095"/>
              <a:ext cx="928790" cy="45583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>
                  <a:solidFill>
                    <a:srgbClr val="C00000"/>
                  </a:solidFill>
                </a:rPr>
                <a:t>UTENZA </a:t>
              </a:r>
              <a:r>
                <a:rPr lang="it-IT" sz="1000" b="1" dirty="0" smtClean="0">
                  <a:solidFill>
                    <a:srgbClr val="C00000"/>
                  </a:solidFill>
                </a:rPr>
                <a:t>ESTERNA </a:t>
              </a:r>
              <a:endParaRPr lang="it-IT" sz="1000" b="1" dirty="0">
                <a:solidFill>
                  <a:srgbClr val="C00000"/>
                </a:solidFill>
              </a:endParaRPr>
            </a:p>
            <a:p>
              <a:pPr algn="ctr"/>
              <a:r>
                <a:rPr lang="it-IT" sz="1000" b="1" dirty="0">
                  <a:solidFill>
                    <a:srgbClr val="C00000"/>
                  </a:solidFill>
                </a:rPr>
                <a:t>ASSISTITA</a:t>
              </a:r>
            </a:p>
            <a:p>
              <a:pPr algn="ctr"/>
              <a:r>
                <a:rPr lang="it-IT" sz="1000" b="1" dirty="0">
                  <a:solidFill>
                    <a:srgbClr val="C00000"/>
                  </a:solidFill>
                </a:rPr>
                <a:t>16 %</a:t>
              </a:r>
            </a:p>
          </p:txBody>
        </p:sp>
        <p:sp>
          <p:nvSpPr>
            <p:cNvPr id="16" name="CasellaDiTesto 14"/>
            <p:cNvSpPr txBox="1"/>
            <p:nvPr/>
          </p:nvSpPr>
          <p:spPr>
            <a:xfrm>
              <a:off x="7379807" y="2120646"/>
              <a:ext cx="924938" cy="45583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1000" b="1" dirty="0">
                  <a:solidFill>
                    <a:schemeClr val="accent6">
                      <a:lumMod val="50000"/>
                    </a:schemeClr>
                  </a:solidFill>
                </a:rPr>
                <a:t>UTENZA </a:t>
              </a:r>
              <a:r>
                <a:rPr lang="it-IT" sz="1000" b="1" dirty="0" smtClean="0">
                  <a:solidFill>
                    <a:schemeClr val="accent6">
                      <a:lumMod val="50000"/>
                    </a:schemeClr>
                  </a:solidFill>
                </a:rPr>
                <a:t>INTERNA </a:t>
              </a:r>
              <a:endParaRPr lang="it-IT" sz="10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/>
              <a:r>
                <a:rPr lang="it-IT" sz="1000" b="1" dirty="0">
                  <a:solidFill>
                    <a:schemeClr val="accent6">
                      <a:lumMod val="50000"/>
                    </a:schemeClr>
                  </a:solidFill>
                </a:rPr>
                <a:t>ASSISTITA</a:t>
              </a:r>
            </a:p>
            <a:p>
              <a:pPr algn="ctr"/>
              <a:r>
                <a:rPr lang="it-IT" sz="1000" b="1" dirty="0">
                  <a:solidFill>
                    <a:schemeClr val="accent6">
                      <a:lumMod val="50000"/>
                    </a:schemeClr>
                  </a:solidFill>
                </a:rPr>
                <a:t>26 %</a:t>
              </a:r>
            </a:p>
          </p:txBody>
        </p:sp>
      </p:grpSp>
      <p:sp>
        <p:nvSpPr>
          <p:cNvPr id="18" name="Titolo 8"/>
          <p:cNvSpPr txBox="1">
            <a:spLocks/>
          </p:cNvSpPr>
          <p:nvPr/>
        </p:nvSpPr>
        <p:spPr>
          <a:xfrm>
            <a:off x="2097802" y="13036"/>
            <a:ext cx="464931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 err="1" smtClean="0"/>
              <a:t>Citofluorimetro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Gallios</a:t>
            </a:r>
            <a:r>
              <a:rPr lang="it-IT" sz="2400" b="1" dirty="0" smtClean="0"/>
              <a:t> 2016</a:t>
            </a:r>
            <a:endParaRPr lang="it-IT" sz="2400" b="1" dirty="0"/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7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230908" y="842578"/>
            <a:ext cx="8913091" cy="5355847"/>
          </a:xfrm>
        </p:spPr>
        <p:txBody>
          <a:bodyPr>
            <a:noAutofit/>
          </a:bodyPr>
          <a:lstStyle/>
          <a:p>
            <a:r>
              <a:rPr lang="it-IT" sz="2400" dirty="0" err="1">
                <a:solidFill>
                  <a:schemeClr val="bg1">
                    <a:lumMod val="65000"/>
                  </a:schemeClr>
                </a:solidFill>
              </a:rPr>
              <a:t>Beckman</a:t>
            </a:r>
            <a:r>
              <a:rPr lang="it-IT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it-IT" sz="2400" dirty="0" err="1" smtClean="0">
                <a:solidFill>
                  <a:schemeClr val="bg1">
                    <a:lumMod val="65000"/>
                  </a:schemeClr>
                </a:solidFill>
              </a:rPr>
              <a:t>Coulter</a:t>
            </a:r>
            <a:r>
              <a:rPr lang="it-IT" sz="2400" dirty="0" smtClean="0">
                <a:solidFill>
                  <a:schemeClr val="bg1">
                    <a:lumMod val="65000"/>
                  </a:schemeClr>
                </a:solidFill>
              </a:rPr>
              <a:t> - </a:t>
            </a:r>
            <a:r>
              <a:rPr lang="it-IT" sz="2400" dirty="0" err="1" smtClean="0">
                <a:solidFill>
                  <a:schemeClr val="bg1">
                    <a:lumMod val="65000"/>
                  </a:schemeClr>
                </a:solidFill>
              </a:rPr>
              <a:t>Gallios</a:t>
            </a:r>
            <a:r>
              <a:rPr lang="it-IT" sz="2400" dirty="0" smtClean="0">
                <a:solidFill>
                  <a:schemeClr val="bg1">
                    <a:lumMod val="65000"/>
                  </a:schemeClr>
                </a:solidFill>
              </a:rPr>
              <a:t> (3 </a:t>
            </a:r>
            <a:r>
              <a:rPr lang="it-IT" sz="2400" dirty="0">
                <a:solidFill>
                  <a:schemeClr val="bg1">
                    <a:lumMod val="65000"/>
                  </a:schemeClr>
                </a:solidFill>
              </a:rPr>
              <a:t>Laser – 10 fluorescenze</a:t>
            </a:r>
            <a:r>
              <a:rPr lang="it-IT" sz="2400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it-IT" sz="2400" dirty="0">
              <a:solidFill>
                <a:schemeClr val="bg1">
                  <a:lumMod val="65000"/>
                </a:schemeClr>
              </a:solidFill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endParaRPr lang="it-IT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 smtClean="0">
                <a:solidFill>
                  <a:schemeClr val="bg1">
                    <a:lumMod val="65000"/>
                  </a:schemeClr>
                </a:solidFill>
              </a:rPr>
              <a:t>405 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</a:rPr>
              <a:t>nm 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 2 </a:t>
            </a:r>
            <a:r>
              <a:rPr lang="it-IT" dirty="0" err="1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fluor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.</a:t>
            </a: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488 nm  5 </a:t>
            </a:r>
            <a:r>
              <a:rPr lang="it-IT" dirty="0" err="1" smtClean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fluor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.</a:t>
            </a:r>
            <a:endParaRPr lang="it-IT" dirty="0" smtClean="0">
              <a:solidFill>
                <a:schemeClr val="bg1">
                  <a:lumMod val="65000"/>
                </a:schemeClr>
              </a:solidFill>
              <a:sym typeface="Wingdings" pitchFamily="2" charset="2"/>
            </a:endParaRPr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633 nm  3 </a:t>
            </a:r>
            <a:r>
              <a:rPr lang="it-IT" dirty="0" err="1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fluor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  <a:sym typeface="Wingdings" pitchFamily="2" charset="2"/>
              </a:rPr>
              <a:t>.</a:t>
            </a:r>
          </a:p>
          <a:p>
            <a:pPr marL="1478756" indent="-1478756">
              <a:spcBef>
                <a:spcPts val="0"/>
              </a:spcBef>
              <a:buNone/>
              <a:tabLst>
                <a:tab pos="1550194" algn="l"/>
              </a:tabLst>
            </a:pPr>
            <a:r>
              <a:rPr lang="it-IT" sz="2400" dirty="0">
                <a:solidFill>
                  <a:schemeClr val="bg1">
                    <a:lumMod val="65000"/>
                  </a:schemeClr>
                </a:solidFill>
              </a:rPr>
              <a:t>	</a:t>
            </a:r>
            <a:r>
              <a:rPr lang="it-IT" sz="1800" dirty="0">
                <a:solidFill>
                  <a:schemeClr val="bg1">
                    <a:lumMod val="65000"/>
                  </a:schemeClr>
                </a:solidFill>
              </a:rPr>
              <a:t>- Sistema di prenotazione attivo per la gestione dell’utilizzo</a:t>
            </a:r>
          </a:p>
          <a:p>
            <a:pPr marL="1478756" indent="-1478756">
              <a:spcBef>
                <a:spcPts val="0"/>
              </a:spcBef>
              <a:buNone/>
              <a:tabLst>
                <a:tab pos="1550194" algn="l"/>
              </a:tabLst>
            </a:pPr>
            <a:r>
              <a:rPr lang="it-IT" sz="1800" dirty="0">
                <a:solidFill>
                  <a:schemeClr val="bg1">
                    <a:lumMod val="65000"/>
                  </a:schemeClr>
                </a:solidFill>
              </a:rPr>
              <a:t>	- Utenti </a:t>
            </a:r>
            <a:r>
              <a:rPr lang="it-IT" sz="1800" dirty="0" smtClean="0">
                <a:solidFill>
                  <a:schemeClr val="bg1">
                    <a:lumMod val="65000"/>
                  </a:schemeClr>
                </a:solidFill>
              </a:rPr>
              <a:t>istruiti ed autorizzati </a:t>
            </a:r>
            <a:r>
              <a:rPr lang="it-IT" sz="1800" dirty="0">
                <a:solidFill>
                  <a:schemeClr val="bg1">
                    <a:lumMod val="65000"/>
                  </a:schemeClr>
                </a:solidFill>
              </a:rPr>
              <a:t>all’utilizzo autonomo</a:t>
            </a:r>
          </a:p>
          <a:p>
            <a:pPr marL="1478756" indent="-1478756">
              <a:buNone/>
              <a:tabLst>
                <a:tab pos="1550194" algn="l"/>
              </a:tabLst>
            </a:pPr>
            <a:endParaRPr lang="it-IT" sz="1800" dirty="0"/>
          </a:p>
          <a:p>
            <a:r>
              <a:rPr lang="it-IT" sz="2400" dirty="0"/>
              <a:t>Fluidigm </a:t>
            </a:r>
            <a:r>
              <a:rPr lang="it-IT" sz="2400" dirty="0" smtClean="0"/>
              <a:t>- </a:t>
            </a:r>
            <a:r>
              <a:rPr lang="it-IT" sz="2400" dirty="0">
                <a:solidFill>
                  <a:schemeClr val="accent1"/>
                </a:solidFill>
              </a:rPr>
              <a:t>Citometro di Massa </a:t>
            </a:r>
            <a:r>
              <a:rPr lang="it-IT" sz="2400" dirty="0" err="1" smtClean="0">
                <a:solidFill>
                  <a:schemeClr val="accent1"/>
                </a:solidFill>
              </a:rPr>
              <a:t>CyTOF</a:t>
            </a:r>
            <a:endParaRPr lang="it-IT" sz="2400" dirty="0" smtClean="0">
              <a:solidFill>
                <a:schemeClr val="accent1"/>
              </a:solidFill>
            </a:endParaRPr>
          </a:p>
          <a:p>
            <a:endParaRPr lang="it-IT" sz="900" dirty="0" smtClean="0">
              <a:solidFill>
                <a:schemeClr val="accent1"/>
              </a:solidFill>
            </a:endParaRPr>
          </a:p>
          <a:p>
            <a:pPr marL="1524000" lvl="4" indent="-93663">
              <a:buFontTx/>
              <a:buChar char="-"/>
              <a:tabLst>
                <a:tab pos="1524000" algn="l"/>
              </a:tabLst>
            </a:pPr>
            <a:r>
              <a:rPr lang="it-IT" dirty="0" smtClean="0">
                <a:sym typeface="Wingdings" pitchFamily="2" charset="2"/>
              </a:rPr>
              <a:t>Attualmente tra </a:t>
            </a:r>
            <a:r>
              <a:rPr lang="it-IT" dirty="0">
                <a:sym typeface="Wingdings" pitchFamily="2" charset="2"/>
              </a:rPr>
              <a:t>25 </a:t>
            </a:r>
            <a:r>
              <a:rPr lang="it-IT" dirty="0" smtClean="0">
                <a:sym typeface="Wingdings" pitchFamily="2" charset="2"/>
              </a:rPr>
              <a:t>e 35 parametri </a:t>
            </a:r>
            <a:r>
              <a:rPr lang="it-IT" dirty="0">
                <a:sym typeface="Wingdings" pitchFamily="2" charset="2"/>
              </a:rPr>
              <a:t>misurabili (teorici </a:t>
            </a:r>
            <a:r>
              <a:rPr lang="it-IT" dirty="0" smtClean="0">
                <a:sym typeface="Wingdings" pitchFamily="2" charset="2"/>
              </a:rPr>
              <a:t>90)</a:t>
            </a:r>
          </a:p>
          <a:p>
            <a:pPr marL="1524000" lvl="4" indent="-93663">
              <a:buFontTx/>
              <a:buChar char="-"/>
              <a:tabLst>
                <a:tab pos="1524000" algn="l"/>
              </a:tabLst>
            </a:pPr>
            <a:r>
              <a:rPr lang="it-IT" dirty="0" smtClean="0"/>
              <a:t>Utilizzo </a:t>
            </a:r>
            <a:r>
              <a:rPr lang="it-IT" dirty="0"/>
              <a:t>di </a:t>
            </a:r>
            <a:r>
              <a:rPr lang="it-IT" dirty="0" smtClean="0"/>
              <a:t>Anticorpi coniugati con lantanidi </a:t>
            </a:r>
            <a:r>
              <a:rPr lang="it-IT" dirty="0"/>
              <a:t>in sostituzione dei fluorocromi</a:t>
            </a:r>
          </a:p>
          <a:p>
            <a:pPr marL="1524000" lvl="4" indent="0">
              <a:buNone/>
              <a:tabLst>
                <a:tab pos="1617663" algn="l"/>
              </a:tabLst>
            </a:pPr>
            <a:endParaRPr lang="it-IT" dirty="0">
              <a:sym typeface="Wingdings" pitchFamily="2" charset="2"/>
            </a:endParaRPr>
          </a:p>
          <a:p>
            <a:pPr marL="1549400" lvl="7" indent="0">
              <a:buNone/>
              <a:tabLst>
                <a:tab pos="1617663" algn="l"/>
              </a:tabLst>
            </a:pPr>
            <a:endParaRPr lang="it-IT" dirty="0">
              <a:sym typeface="Wingdings" pitchFamily="2" charset="2"/>
            </a:endParaRPr>
          </a:p>
          <a:p>
            <a:pPr marL="1075135" lvl="1" indent="0">
              <a:spcBef>
                <a:spcPts val="0"/>
              </a:spcBef>
              <a:buNone/>
              <a:tabLst>
                <a:tab pos="2355056" algn="l"/>
              </a:tabLst>
            </a:pPr>
            <a:endParaRPr lang="it-IT" sz="800" dirty="0"/>
          </a:p>
          <a:p>
            <a:pPr marL="2420541" lvl="1">
              <a:spcBef>
                <a:spcPts val="0"/>
              </a:spcBef>
              <a:tabLst>
                <a:tab pos="2355056" algn="l"/>
              </a:tabLst>
            </a:pPr>
            <a:endParaRPr lang="it-IT" dirty="0" smtClean="0"/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sz="2400" dirty="0"/>
          </a:p>
        </p:txBody>
      </p:sp>
      <p:sp>
        <p:nvSpPr>
          <p:cNvPr id="10" name="Titolo 8"/>
          <p:cNvSpPr txBox="1">
            <a:spLocks/>
          </p:cNvSpPr>
          <p:nvPr/>
        </p:nvSpPr>
        <p:spPr>
          <a:xfrm>
            <a:off x="2097802" y="13036"/>
            <a:ext cx="464931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000" b="1" dirty="0" smtClean="0"/>
              <a:t>Strumentazione </a:t>
            </a:r>
            <a:endParaRPr lang="it-IT" sz="3000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5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contenuto 2"/>
          <p:cNvSpPr txBox="1">
            <a:spLocks/>
          </p:cNvSpPr>
          <p:nvPr/>
        </p:nvSpPr>
        <p:spPr>
          <a:xfrm>
            <a:off x="2446082" y="1956417"/>
            <a:ext cx="4176464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b="1" i="1" dirty="0" smtClean="0">
                <a:latin typeface="Papyrus" panose="03070502060502030205" pitchFamily="66" charset="0"/>
              </a:rPr>
              <a:t>Thank you!</a:t>
            </a:r>
            <a:endParaRPr lang="en-US" sz="6000" b="1" i="1" dirty="0">
              <a:latin typeface="Papyrus" panose="03070502060502030205" pitchFamily="66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00" y="6271200"/>
            <a:ext cx="586800" cy="586800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00"/>
            <a:ext cx="586800" cy="5868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301" y="3324740"/>
            <a:ext cx="17240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2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1595</TotalTime>
  <Words>521</Words>
  <Application>Microsoft Office PowerPoint</Application>
  <PresentationFormat>Presentazione su schermo (4:3)</PresentationFormat>
  <Paragraphs>128</Paragraphs>
  <Slides>9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Papyrus</vt:lpstr>
      <vt:lpstr>Wingdings</vt:lpstr>
      <vt:lpstr>Tema di Office</vt:lpstr>
      <vt:lpstr>SERVIZIO GRANDI STRUMENTAZIONI  E CORE FACILITIES </vt:lpstr>
      <vt:lpstr>Personale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Servizio Grandi Strumentazioni Core Facilities</dc:title>
  <dc:creator>Pasquini Luca</dc:creator>
  <cp:lastModifiedBy>Pietraforte Donatella</cp:lastModifiedBy>
  <cp:revision>76</cp:revision>
  <dcterms:created xsi:type="dcterms:W3CDTF">2017-01-27T08:58:22Z</dcterms:created>
  <dcterms:modified xsi:type="dcterms:W3CDTF">2017-02-20T10:01:23Z</dcterms:modified>
</cp:coreProperties>
</file>