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499" r:id="rId2"/>
    <p:sldId id="443" r:id="rId3"/>
    <p:sldId id="460" r:id="rId4"/>
    <p:sldId id="444" r:id="rId5"/>
    <p:sldId id="446" r:id="rId6"/>
    <p:sldId id="461" r:id="rId7"/>
    <p:sldId id="447" r:id="rId8"/>
    <p:sldId id="462" r:id="rId9"/>
    <p:sldId id="463" r:id="rId10"/>
    <p:sldId id="464" r:id="rId11"/>
    <p:sldId id="465" r:id="rId12"/>
    <p:sldId id="466" r:id="rId13"/>
    <p:sldId id="467" r:id="rId14"/>
    <p:sldId id="468" r:id="rId15"/>
    <p:sldId id="469" r:id="rId16"/>
    <p:sldId id="470" r:id="rId17"/>
    <p:sldId id="471" r:id="rId18"/>
    <p:sldId id="473" r:id="rId19"/>
    <p:sldId id="474" r:id="rId20"/>
    <p:sldId id="475" r:id="rId21"/>
    <p:sldId id="476" r:id="rId22"/>
    <p:sldId id="477" r:id="rId23"/>
    <p:sldId id="482" r:id="rId24"/>
    <p:sldId id="478" r:id="rId25"/>
    <p:sldId id="483" r:id="rId26"/>
    <p:sldId id="484" r:id="rId27"/>
    <p:sldId id="488" r:id="rId28"/>
    <p:sldId id="490" r:id="rId29"/>
    <p:sldId id="496" r:id="rId30"/>
    <p:sldId id="492" r:id="rId31"/>
    <p:sldId id="491" r:id="rId32"/>
    <p:sldId id="485" r:id="rId33"/>
    <p:sldId id="493" r:id="rId34"/>
    <p:sldId id="486" r:id="rId35"/>
    <p:sldId id="494" r:id="rId36"/>
    <p:sldId id="487" r:id="rId37"/>
    <p:sldId id="497" r:id="rId38"/>
    <p:sldId id="498" r:id="rId39"/>
    <p:sldId id="500" r:id="rId40"/>
    <p:sldId id="501" r:id="rId41"/>
    <p:sldId id="502" r:id="rId42"/>
    <p:sldId id="503" r:id="rId43"/>
    <p:sldId id="504" r:id="rId44"/>
    <p:sldId id="505" r:id="rId45"/>
    <p:sldId id="506" r:id="rId46"/>
    <p:sldId id="507" r:id="rId47"/>
    <p:sldId id="508" r:id="rId48"/>
    <p:sldId id="509" r:id="rId49"/>
    <p:sldId id="510" r:id="rId50"/>
    <p:sldId id="511" r:id="rId51"/>
    <p:sldId id="512" r:id="rId52"/>
    <p:sldId id="513" r:id="rId53"/>
    <p:sldId id="514" r:id="rId54"/>
    <p:sldId id="515" r:id="rId55"/>
  </p:sldIdLst>
  <p:sldSz cx="9144000" cy="6858000" type="screen4x3"/>
  <p:notesSz cx="6858000" cy="9144000"/>
  <p:defaultTextStyle>
    <a:defPPr>
      <a:defRPr lang="it-IT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A50021"/>
    <a:srgbClr val="F3F9FA"/>
    <a:srgbClr val="E7F3F4"/>
    <a:srgbClr val="0000FF"/>
    <a:srgbClr val="00FF00"/>
    <a:srgbClr val="00CC66"/>
    <a:srgbClr val="00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24" autoAdjust="0"/>
    <p:restoredTop sz="94713" autoAdjust="0"/>
  </p:normalViewPr>
  <p:slideViewPr>
    <p:cSldViewPr snapToGrid="0">
      <p:cViewPr varScale="1">
        <p:scale>
          <a:sx n="71" d="100"/>
          <a:sy n="71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13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1D0E255-666D-4256-B1C3-2BCEF05FDC64}" type="datetime1">
              <a:rPr lang="it-IT"/>
              <a:pPr>
                <a:defRPr/>
              </a:pPr>
              <a:t>07/05/2018</a:t>
            </a:fld>
            <a:endParaRPr lang="it-IT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9F09B71-033C-43F5-B557-4A65245566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2928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200AC57-8861-4A1D-84E9-BD26EF45FCCE}" type="datetime1">
              <a:rPr lang="it-IT"/>
              <a:pPr>
                <a:defRPr/>
              </a:pPr>
              <a:t>07/05/2018</a:t>
            </a:fld>
            <a:endParaRPr lang="it-IT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583423D-3297-4CAE-B301-71CE5B532EC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56136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83423D-3297-4CAE-B301-71CE5B532EC4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2464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8058C-2469-4FD1-9A4C-381D0592673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0EFB4-056C-44E9-AA72-40606D4402E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6DEC6-BAA9-413C-BDB9-7B2ABCBAF9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7EF53-CBA8-48F4-972C-123D78889F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3A557-9205-4448-A6E9-52932FD612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93A27-30C3-4521-AD21-694AF541C6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81842-9554-4E45-B1B1-82F89C1B11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087B-F425-4852-91AA-0D2354EA9A2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E9937-0F26-4831-9AD2-6CF59C20500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0874A-67E1-4894-90F0-CA04655B25C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B9702-32C6-4E45-8415-6535882618D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10906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237288"/>
            <a:ext cx="6264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245225"/>
            <a:ext cx="8747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EE21B73-A505-4566-B06F-58376F7C7E4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208912" cy="3682668"/>
          </a:xfrm>
        </p:spPr>
        <p:txBody>
          <a:bodyPr>
            <a:normAutofit fontScale="62500" lnSpcReduction="20000"/>
          </a:bodyPr>
          <a:lstStyle/>
          <a:p>
            <a:r>
              <a:rPr lang="it-IT" sz="6000" dirty="0">
                <a:latin typeface="Arial" pitchFamily="34" charset="0"/>
                <a:cs typeface="Arial" pitchFamily="34" charset="0"/>
              </a:rPr>
              <a:t>Per-Corso di statistica di </a:t>
            </a:r>
            <a:r>
              <a:rPr lang="it-IT" sz="6000" dirty="0" smtClean="0">
                <a:latin typeface="Arial" pitchFamily="34" charset="0"/>
                <a:cs typeface="Arial" pitchFamily="34" charset="0"/>
              </a:rPr>
              <a:t>base</a:t>
            </a:r>
          </a:p>
          <a:p>
            <a:endParaRPr lang="it-IT" sz="6000" dirty="0">
              <a:latin typeface="Arial" pitchFamily="34" charset="0"/>
              <a:cs typeface="Arial" pitchFamily="34" charset="0"/>
            </a:endParaRPr>
          </a:p>
          <a:p>
            <a:r>
              <a:rPr lang="it-IT" sz="6000" dirty="0" smtClean="0">
                <a:latin typeface="Arial" pitchFamily="34" charset="0"/>
                <a:cs typeface="Arial" pitchFamily="34" charset="0"/>
              </a:rPr>
              <a:t>Modulo </a:t>
            </a:r>
            <a:r>
              <a:rPr lang="it-IT" sz="6000" dirty="0">
                <a:latin typeface="Arial" pitchFamily="34" charset="0"/>
                <a:cs typeface="Arial" pitchFamily="34" charset="0"/>
              </a:rPr>
              <a:t>3 - Confronto tra due </a:t>
            </a:r>
            <a:r>
              <a:rPr lang="it-IT" sz="6000" dirty="0" smtClean="0">
                <a:latin typeface="Arial" pitchFamily="34" charset="0"/>
                <a:cs typeface="Arial" pitchFamily="34" charset="0"/>
              </a:rPr>
              <a:t>gruppi </a:t>
            </a:r>
          </a:p>
          <a:p>
            <a:endParaRPr lang="it-IT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it-IT" sz="3600" dirty="0" smtClean="0">
                <a:latin typeface="Arial" pitchFamily="34" charset="0"/>
                <a:cs typeface="Arial" pitchFamily="34" charset="0"/>
              </a:rPr>
              <a:t>Flavia Chiarott</a:t>
            </a:r>
            <a:r>
              <a:rPr lang="it-IT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</a:p>
          <a:p>
            <a:endParaRPr lang="it-IT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it-IT" sz="3600" dirty="0">
                <a:latin typeface="Arial" pitchFamily="34" charset="0"/>
                <a:cs typeface="Arial" pitchFamily="34" charset="0"/>
              </a:rPr>
              <a:t>Confronto fra 2 gruppi per </a:t>
            </a:r>
            <a:r>
              <a:rPr lang="it-IT" sz="3600" dirty="0" smtClean="0">
                <a:latin typeface="Arial" pitchFamily="34" charset="0"/>
                <a:cs typeface="Arial" pitchFamily="34" charset="0"/>
              </a:rPr>
              <a:t>variabili quantitative</a:t>
            </a:r>
            <a:endParaRPr lang="it-IT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012C-8425-42DF-8BBD-FA2A435F5FA4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844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47663" y="3392087"/>
            <a:ext cx="11406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1" y="-1"/>
            <a:ext cx="158730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9" name="Gruppo 8"/>
          <p:cNvGrpSpPr/>
          <p:nvPr/>
        </p:nvGrpSpPr>
        <p:grpSpPr>
          <a:xfrm>
            <a:off x="462236" y="567789"/>
            <a:ext cx="8224564" cy="5893921"/>
            <a:chOff x="462236" y="567789"/>
            <a:chExt cx="8224564" cy="5893921"/>
          </a:xfrm>
        </p:grpSpPr>
        <p:sp>
          <p:nvSpPr>
            <p:cNvPr id="4" name="Rettangolo 3"/>
            <p:cNvSpPr/>
            <p:nvPr/>
          </p:nvSpPr>
          <p:spPr>
            <a:xfrm>
              <a:off x="462236" y="567789"/>
              <a:ext cx="8224564" cy="58939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La statistica del test è</a:t>
              </a:r>
            </a:p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endPara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9500"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9500" algn="l">
                <a:spcAft>
                  <a:spcPts val="600"/>
                </a:spcAft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endPara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9500" algn="l">
                <a:spcAft>
                  <a:spcPts val="600"/>
                </a:spcAft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endPara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9500" algn="l">
                <a:spcAft>
                  <a:spcPts val="600"/>
                </a:spcAft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endPara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600"/>
                </a:spcAft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endPara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1800"/>
                </a:spcAft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che si distribuisce come una t di </a:t>
              </a: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Student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df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= n</a:t>
              </a:r>
              <a:r>
                <a:rPr lang="it-IT" sz="2400" spc="-2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+ n</a:t>
              </a:r>
              <a:r>
                <a:rPr lang="it-IT" sz="2400" spc="-2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- 2</a:t>
              </a: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Indipendenza delle osservazioni entro ogni gruppo</a:t>
              </a: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Indipendenza delle osservazioni tra i gruppi</a:t>
              </a: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Normalità della distribuzione della variabile esaminata (</a:t>
              </a: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Shapiro-Wilk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test)</a:t>
              </a: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Omogeneità di varianza tra i gruppi (</a:t>
              </a: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Levene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test)</a:t>
              </a:r>
              <a:endParaRPr lang="it-IT" sz="2400" spc="-2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" name="Oggetto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54410414"/>
                </p:ext>
              </p:extLst>
            </p:nvPr>
          </p:nvGraphicFramePr>
          <p:xfrm>
            <a:off x="513641" y="1223774"/>
            <a:ext cx="8173159" cy="19168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74" r:id="rId3" imgW="2921000" imgH="685800" progId="Equation.3">
                    <p:embed/>
                  </p:oleObj>
                </mc:Choice>
                <mc:Fallback>
                  <p:oleObj r:id="rId3" imgW="2921000" imgH="685800" progId="Equation.3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3641" y="1223774"/>
                          <a:ext cx="8173159" cy="191683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9473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348615"/>
              </p:ext>
            </p:extLst>
          </p:nvPr>
        </p:nvGraphicFramePr>
        <p:xfrm>
          <a:off x="496884" y="1032269"/>
          <a:ext cx="8107564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259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Week</a:t>
                      </a:r>
                      <a:r>
                        <a:rPr lang="it-IT" sz="2400" b="1" baseline="0" dirty="0" smtClean="0"/>
                        <a:t> 18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12.51 (7.85)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00B0F0"/>
                          </a:solidFill>
                        </a:rPr>
                        <a:t>141</a:t>
                      </a:r>
                      <a:endParaRPr lang="it-IT" sz="2400" i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13.58 (7.30)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3-mo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12.33 (7.82)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14.58 (6.97)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0.31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6-mo</a:t>
                      </a:r>
                      <a:r>
                        <a:rPr lang="it-IT" sz="2400" b="1" baseline="0" dirty="0" smtClean="0"/>
                        <a:t>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12.14 (7.68)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15.06</a:t>
                      </a:r>
                      <a:r>
                        <a:rPr lang="it-IT" sz="2400" i="0" baseline="0" dirty="0" smtClean="0">
                          <a:solidFill>
                            <a:schemeClr val="tx1"/>
                          </a:solidFill>
                        </a:rPr>
                        <a:t> (7.18)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0-18w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-10.32 (7.88)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-9.25 (7.33)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3771874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0-6mo</a:t>
                      </a:r>
                      <a:endParaRPr lang="it-IT" sz="2400" b="1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-10.69 (7.65)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-7.78 (7.12)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596183047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Riprendiamo la tabella delle medie e SD di </a:t>
            </a: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-D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70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017963"/>
              </p:ext>
            </p:extLst>
          </p:nvPr>
        </p:nvGraphicFramePr>
        <p:xfrm>
          <a:off x="496884" y="1032269"/>
          <a:ext cx="810756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259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Week</a:t>
                      </a:r>
                      <a:r>
                        <a:rPr lang="it-IT" sz="2400" b="1" baseline="0" dirty="0" smtClean="0"/>
                        <a:t> 18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12.51 (7.85)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00B0F0"/>
                          </a:solidFill>
                        </a:rPr>
                        <a:t>141</a:t>
                      </a:r>
                      <a:endParaRPr lang="it-IT" sz="2400" i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13.58 (7.30)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23825" y="3284984"/>
            <a:ext cx="88582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SE</a:t>
            </a:r>
            <a:r>
              <a:rPr lang="it-IT" sz="2000" baseline="-25000" dirty="0" err="1" smtClean="0"/>
              <a:t>pooled</a:t>
            </a:r>
            <a:r>
              <a:rPr lang="it-IT" sz="2000" dirty="0" smtClean="0"/>
              <a:t> = </a:t>
            </a:r>
            <a:r>
              <a:rPr lang="it-IT" sz="2000" dirty="0" smtClean="0">
                <a:sym typeface="Symbol" panose="05050102010706020507" pitchFamily="18" charset="2"/>
              </a:rPr>
              <a:t>(7.85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× 140 + 7.30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</a:t>
            </a:r>
            <a:r>
              <a:rPr lang="it-IT" sz="2000" dirty="0">
                <a:sym typeface="Symbol" panose="05050102010706020507" pitchFamily="18" charset="2"/>
              </a:rPr>
              <a:t>×</a:t>
            </a:r>
            <a:r>
              <a:rPr lang="it-IT" sz="2000" dirty="0" smtClean="0">
                <a:sym typeface="Symbol" panose="05050102010706020507" pitchFamily="18" charset="2"/>
              </a:rPr>
              <a:t> 151)/(141+152-2) × (1/141 + 1/152) 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>
                <a:sym typeface="Symbol" panose="05050102010706020507" pitchFamily="18" charset="2"/>
              </a:rPr>
              <a:t>	</a:t>
            </a:r>
            <a:r>
              <a:rPr lang="it-IT" sz="2000" dirty="0" smtClean="0">
                <a:sym typeface="Symbol" panose="05050102010706020507" pitchFamily="18" charset="2"/>
              </a:rPr>
              <a:t>= 0.88 </a:t>
            </a:r>
            <a:endParaRPr lang="it-IT" sz="2000" dirty="0" smtClean="0"/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t = (13.58-12.51)/0.88 = 1.21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df</a:t>
            </a:r>
            <a:r>
              <a:rPr lang="it-IT" sz="2000" dirty="0" smtClean="0"/>
              <a:t> = 141 + 152 - 2 = 291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p = 0.227</a:t>
            </a:r>
            <a:endParaRPr lang="it-IT" sz="2000" dirty="0"/>
          </a:p>
        </p:txBody>
      </p:sp>
      <p:sp>
        <p:nvSpPr>
          <p:cNvPr id="6" name="Rettangolo 5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-D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Connettore 1 6"/>
          <p:cNvCxnSpPr/>
          <p:nvPr/>
        </p:nvCxnSpPr>
        <p:spPr bwMode="auto">
          <a:xfrm>
            <a:off x="1475766" y="3330699"/>
            <a:ext cx="6948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3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081630"/>
              </p:ext>
            </p:extLst>
          </p:nvPr>
        </p:nvGraphicFramePr>
        <p:xfrm>
          <a:off x="496884" y="1032269"/>
          <a:ext cx="810756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259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3-mo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12.33 (7.82)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14.58 (6.97)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0.31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00025" y="3284984"/>
            <a:ext cx="87058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SE</a:t>
            </a:r>
            <a:r>
              <a:rPr lang="it-IT" sz="2000" baseline="-25000" dirty="0" err="1" smtClean="0"/>
              <a:t>pooled</a:t>
            </a:r>
            <a:r>
              <a:rPr lang="it-IT" sz="2000" dirty="0" smtClean="0"/>
              <a:t> = </a:t>
            </a:r>
            <a:r>
              <a:rPr lang="it-IT" sz="2000" dirty="0" smtClean="0">
                <a:sym typeface="Symbol" panose="05050102010706020507" pitchFamily="18" charset="2"/>
              </a:rPr>
              <a:t>(7.82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× 135 + 6.97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</a:t>
            </a:r>
            <a:r>
              <a:rPr lang="it-IT" sz="2000" dirty="0">
                <a:sym typeface="Symbol" panose="05050102010706020507" pitchFamily="18" charset="2"/>
              </a:rPr>
              <a:t>×</a:t>
            </a:r>
            <a:r>
              <a:rPr lang="it-IT" sz="2000" dirty="0" smtClean="0">
                <a:sym typeface="Symbol" panose="05050102010706020507" pitchFamily="18" charset="2"/>
              </a:rPr>
              <a:t> 145)/(136+146-2) × (1/136 + 1/146) 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>
                <a:sym typeface="Symbol" panose="05050102010706020507" pitchFamily="18" charset="2"/>
              </a:rPr>
              <a:t>	</a:t>
            </a:r>
            <a:r>
              <a:rPr lang="it-IT" sz="2000" dirty="0" smtClean="0">
                <a:sym typeface="Symbol" panose="05050102010706020507" pitchFamily="18" charset="2"/>
              </a:rPr>
              <a:t>= 0.88 </a:t>
            </a:r>
            <a:endParaRPr lang="it-IT" sz="2000" dirty="0" smtClean="0"/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t = (14.58-12.33)/0.88 = 2.55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df</a:t>
            </a:r>
            <a:r>
              <a:rPr lang="it-IT" sz="2000" dirty="0" smtClean="0"/>
              <a:t> = 136 + 146 - 2 = 280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p = 0.011</a:t>
            </a:r>
            <a:endParaRPr lang="it-IT" sz="2000" dirty="0"/>
          </a:p>
        </p:txBody>
      </p:sp>
      <p:sp>
        <p:nvSpPr>
          <p:cNvPr id="6" name="Rettangolo 5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-D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Connettore 1 6"/>
          <p:cNvCxnSpPr/>
          <p:nvPr/>
        </p:nvCxnSpPr>
        <p:spPr bwMode="auto">
          <a:xfrm>
            <a:off x="1561491" y="3340224"/>
            <a:ext cx="6948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8354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872347"/>
              </p:ext>
            </p:extLst>
          </p:nvPr>
        </p:nvGraphicFramePr>
        <p:xfrm>
          <a:off x="496884" y="1032269"/>
          <a:ext cx="810756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259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6-mo</a:t>
                      </a:r>
                      <a:r>
                        <a:rPr lang="it-IT" sz="2400" b="1" baseline="0" dirty="0" smtClean="0"/>
                        <a:t>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12.14 (7.68)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15.06</a:t>
                      </a:r>
                      <a:r>
                        <a:rPr lang="it-IT" sz="2400" i="0" baseline="0" dirty="0" smtClean="0">
                          <a:solidFill>
                            <a:schemeClr val="tx1"/>
                          </a:solidFill>
                        </a:rPr>
                        <a:t> (7.18)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71450" y="3284984"/>
            <a:ext cx="88011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SE</a:t>
            </a:r>
            <a:r>
              <a:rPr lang="it-IT" sz="2000" baseline="-25000" dirty="0" err="1" smtClean="0"/>
              <a:t>pooled</a:t>
            </a:r>
            <a:r>
              <a:rPr lang="it-IT" sz="2000" dirty="0" smtClean="0"/>
              <a:t> = </a:t>
            </a:r>
            <a:r>
              <a:rPr lang="it-IT" sz="2000" dirty="0" smtClean="0">
                <a:sym typeface="Symbol" panose="05050102010706020507" pitchFamily="18" charset="2"/>
              </a:rPr>
              <a:t>(7.68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× 132 + 7.18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</a:t>
            </a:r>
            <a:r>
              <a:rPr lang="it-IT" sz="2000" dirty="0">
                <a:sym typeface="Symbol" panose="05050102010706020507" pitchFamily="18" charset="2"/>
              </a:rPr>
              <a:t>×</a:t>
            </a:r>
            <a:r>
              <a:rPr lang="it-IT" sz="2000" dirty="0" smtClean="0">
                <a:sym typeface="Symbol" panose="05050102010706020507" pitchFamily="18" charset="2"/>
              </a:rPr>
              <a:t> 133)/(133+134-2) × (1/133 + 1/134) 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>
                <a:sym typeface="Symbol" panose="05050102010706020507" pitchFamily="18" charset="2"/>
              </a:rPr>
              <a:t>	</a:t>
            </a:r>
            <a:r>
              <a:rPr lang="it-IT" sz="2000" dirty="0" smtClean="0">
                <a:sym typeface="Symbol" panose="05050102010706020507" pitchFamily="18" charset="2"/>
              </a:rPr>
              <a:t>= 0.91 </a:t>
            </a:r>
            <a:endParaRPr lang="it-IT" sz="2000" dirty="0" smtClean="0"/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t = (15.06-12.14)/0.91 = 3.21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df</a:t>
            </a:r>
            <a:r>
              <a:rPr lang="it-IT" sz="2000" dirty="0" smtClean="0"/>
              <a:t> = 133 + 134 - 2 = 265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p = 0.001</a:t>
            </a:r>
            <a:endParaRPr lang="it-IT" sz="2000" dirty="0"/>
          </a:p>
        </p:txBody>
      </p:sp>
      <p:sp>
        <p:nvSpPr>
          <p:cNvPr id="6" name="Rettangolo 5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-D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Connettore 1 6"/>
          <p:cNvCxnSpPr/>
          <p:nvPr/>
        </p:nvCxnSpPr>
        <p:spPr bwMode="auto">
          <a:xfrm>
            <a:off x="1542441" y="3340224"/>
            <a:ext cx="6948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2991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325431"/>
              </p:ext>
            </p:extLst>
          </p:nvPr>
        </p:nvGraphicFramePr>
        <p:xfrm>
          <a:off x="496884" y="1032269"/>
          <a:ext cx="810756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259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0-18w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-10.32 (7.88)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-9.25 (7.33)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3771874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00024" y="3284984"/>
            <a:ext cx="87915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SE</a:t>
            </a:r>
            <a:r>
              <a:rPr lang="it-IT" sz="2000" baseline="-25000" dirty="0" err="1" smtClean="0"/>
              <a:t>pooled</a:t>
            </a:r>
            <a:r>
              <a:rPr lang="it-IT" sz="2000" dirty="0" smtClean="0"/>
              <a:t> = </a:t>
            </a:r>
            <a:r>
              <a:rPr lang="it-IT" sz="2000" dirty="0" smtClean="0">
                <a:sym typeface="Symbol" panose="05050102010706020507" pitchFamily="18" charset="2"/>
              </a:rPr>
              <a:t>(7.88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× 140 + 7.33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</a:t>
            </a:r>
            <a:r>
              <a:rPr lang="it-IT" sz="2000" dirty="0">
                <a:sym typeface="Symbol" panose="05050102010706020507" pitchFamily="18" charset="2"/>
              </a:rPr>
              <a:t>×</a:t>
            </a:r>
            <a:r>
              <a:rPr lang="it-IT" sz="2000" dirty="0" smtClean="0">
                <a:sym typeface="Symbol" panose="05050102010706020507" pitchFamily="18" charset="2"/>
              </a:rPr>
              <a:t> 151)/(141+152-2) × (1/141 + 1/152) 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>
                <a:sym typeface="Symbol" panose="05050102010706020507" pitchFamily="18" charset="2"/>
              </a:rPr>
              <a:t>	</a:t>
            </a:r>
            <a:r>
              <a:rPr lang="it-IT" sz="2000" dirty="0" smtClean="0">
                <a:sym typeface="Symbol" panose="05050102010706020507" pitchFamily="18" charset="2"/>
              </a:rPr>
              <a:t>= 0.89 </a:t>
            </a:r>
            <a:endParaRPr lang="it-IT" sz="2000" dirty="0" smtClean="0"/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t = (-9.25+10.32)/0.89 = 1.21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df</a:t>
            </a:r>
            <a:r>
              <a:rPr lang="it-IT" sz="2000" dirty="0" smtClean="0"/>
              <a:t> = 141 + 152 - 2 = 291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p = 0.229</a:t>
            </a:r>
            <a:endParaRPr lang="it-IT" sz="2000" dirty="0"/>
          </a:p>
        </p:txBody>
      </p:sp>
      <p:sp>
        <p:nvSpPr>
          <p:cNvPr id="6" name="Rettangolo 5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-D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Connettore 1 6"/>
          <p:cNvCxnSpPr/>
          <p:nvPr/>
        </p:nvCxnSpPr>
        <p:spPr bwMode="auto">
          <a:xfrm>
            <a:off x="1561491" y="3340224"/>
            <a:ext cx="6948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8152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21744"/>
              </p:ext>
            </p:extLst>
          </p:nvPr>
        </p:nvGraphicFramePr>
        <p:xfrm>
          <a:off x="496884" y="1032269"/>
          <a:ext cx="810756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259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204435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0-6mo</a:t>
                      </a:r>
                      <a:endParaRPr lang="it-IT" sz="2400" b="1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-10.69 (7.65)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-7.78 (7.12)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596183047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71450" y="3284984"/>
            <a:ext cx="86677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SE</a:t>
            </a:r>
            <a:r>
              <a:rPr lang="it-IT" sz="2000" baseline="-25000" dirty="0" err="1" smtClean="0"/>
              <a:t>pooled</a:t>
            </a:r>
            <a:r>
              <a:rPr lang="it-IT" sz="2000" dirty="0" smtClean="0"/>
              <a:t> = </a:t>
            </a:r>
            <a:r>
              <a:rPr lang="it-IT" sz="2000" dirty="0" smtClean="0">
                <a:sym typeface="Symbol" panose="05050102010706020507" pitchFamily="18" charset="2"/>
              </a:rPr>
              <a:t>(7.65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× 132 + 7.78</a:t>
            </a:r>
            <a:r>
              <a:rPr lang="it-IT" sz="2000" baseline="30000" dirty="0" smtClean="0">
                <a:sym typeface="Symbol" panose="05050102010706020507" pitchFamily="18" charset="2"/>
              </a:rPr>
              <a:t>2</a:t>
            </a:r>
            <a:r>
              <a:rPr lang="it-IT" sz="2000" dirty="0" smtClean="0">
                <a:sym typeface="Symbol" panose="05050102010706020507" pitchFamily="18" charset="2"/>
              </a:rPr>
              <a:t> </a:t>
            </a:r>
            <a:r>
              <a:rPr lang="it-IT" sz="2000" dirty="0">
                <a:sym typeface="Symbol" panose="05050102010706020507" pitchFamily="18" charset="2"/>
              </a:rPr>
              <a:t>×</a:t>
            </a:r>
            <a:r>
              <a:rPr lang="it-IT" sz="2000" dirty="0" smtClean="0">
                <a:sym typeface="Symbol" panose="05050102010706020507" pitchFamily="18" charset="2"/>
              </a:rPr>
              <a:t> 133)/(133+134-2) × (1/133 + 1/134) 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>
                <a:sym typeface="Symbol" panose="05050102010706020507" pitchFamily="18" charset="2"/>
              </a:rPr>
              <a:t>	</a:t>
            </a:r>
            <a:r>
              <a:rPr lang="it-IT" sz="2000" dirty="0" smtClean="0">
                <a:sym typeface="Symbol" panose="05050102010706020507" pitchFamily="18" charset="2"/>
              </a:rPr>
              <a:t>= 0.90</a:t>
            </a:r>
            <a:endParaRPr lang="it-IT" sz="2000" dirty="0" smtClean="0"/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t = (-7.78+10.69)/0.90 = 3.22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err="1" smtClean="0"/>
              <a:t>df</a:t>
            </a:r>
            <a:r>
              <a:rPr lang="it-IT" sz="2000" dirty="0" smtClean="0"/>
              <a:t> = 133 + 134 - 2 = 265</a:t>
            </a:r>
          </a:p>
          <a:p>
            <a:pPr marL="1436688" indent="-1436688" algn="l">
              <a:spcAft>
                <a:spcPts val="1800"/>
              </a:spcAft>
              <a:tabLst>
                <a:tab pos="1436688" algn="l"/>
              </a:tabLst>
            </a:pPr>
            <a:r>
              <a:rPr lang="it-IT" sz="2000" dirty="0" smtClean="0"/>
              <a:t>p = 0.001</a:t>
            </a:r>
            <a:endParaRPr lang="it-IT" sz="2000" dirty="0"/>
          </a:p>
        </p:txBody>
      </p:sp>
      <p:sp>
        <p:nvSpPr>
          <p:cNvPr id="6" name="Rettangolo 5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-D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Connettore 1 6"/>
          <p:cNvCxnSpPr/>
          <p:nvPr/>
        </p:nvCxnSpPr>
        <p:spPr bwMode="auto">
          <a:xfrm>
            <a:off x="1542441" y="3340224"/>
            <a:ext cx="6948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450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588390"/>
              </p:ext>
            </p:extLst>
          </p:nvPr>
        </p:nvGraphicFramePr>
        <p:xfrm>
          <a:off x="496884" y="1032269"/>
          <a:ext cx="8107566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820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124236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124236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xmlns="" val="2800410122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baseline="0" dirty="0" smtClean="0"/>
                        <a:t>w18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12.51 (7.85)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00B0F0"/>
                          </a:solidFill>
                        </a:rPr>
                        <a:t>141</a:t>
                      </a:r>
                      <a:endParaRPr lang="it-IT" sz="2400" i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13.58 (7.30)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0.227</a:t>
                      </a:r>
                      <a:endParaRPr lang="it-IT" sz="24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3mo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12.33 (7.82)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14.58 (6.97)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0.31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rgbClr val="A50021"/>
                          </a:solidFill>
                          <a:latin typeface="+mn-lt"/>
                          <a:ea typeface="+mn-ea"/>
                          <a:cs typeface="+mn-cs"/>
                        </a:rPr>
                        <a:t>0.011</a:t>
                      </a:r>
                      <a:endParaRPr lang="it-IT" sz="2400" i="0" kern="1200" dirty="0">
                        <a:solidFill>
                          <a:srgbClr val="A5002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6mo</a:t>
                      </a:r>
                      <a:r>
                        <a:rPr lang="it-IT" sz="2400" b="1" baseline="0" dirty="0" smtClean="0"/>
                        <a:t>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12.14 (7.68)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15.06</a:t>
                      </a:r>
                      <a:r>
                        <a:rPr lang="it-IT" sz="2400" i="0" baseline="0" dirty="0" smtClean="0">
                          <a:solidFill>
                            <a:schemeClr val="tx1"/>
                          </a:solidFill>
                        </a:rPr>
                        <a:t> (7.18)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0.41</a:t>
                      </a:r>
                      <a:endParaRPr lang="it-IT" sz="2400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0.001</a:t>
                      </a:r>
                      <a:endParaRPr lang="it-IT" sz="2400" i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0-18w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-10.32 (7.88)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-9.25 (7.33)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0.229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3771874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0-6mo</a:t>
                      </a:r>
                      <a:endParaRPr lang="it-IT" sz="2400" b="1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-10.69 (7.65)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-7.78 (7.12)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0.41</a:t>
                      </a:r>
                      <a:endParaRPr lang="it-IT" sz="2400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0.001</a:t>
                      </a:r>
                      <a:endParaRPr lang="it-IT" sz="2400" i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596183047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-D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4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08219"/>
              </p:ext>
            </p:extLst>
          </p:nvPr>
        </p:nvGraphicFramePr>
        <p:xfrm>
          <a:off x="496884" y="1032269"/>
          <a:ext cx="8107566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820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124236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124236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xmlns="" val="2800410122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baseline="0" dirty="0" smtClean="0"/>
                        <a:t>w18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6.74 (5.92)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00B0F0"/>
                          </a:solidFill>
                        </a:rPr>
                        <a:t>136</a:t>
                      </a:r>
                      <a:endParaRPr lang="it-IT" sz="2400" i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6.65 (5.81)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0.02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0.897</a:t>
                      </a:r>
                      <a:endParaRPr lang="it-IT" sz="24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3mo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6.60 (6.14)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7.59 (6.06)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0.177</a:t>
                      </a:r>
                      <a:endParaRPr lang="it-IT" sz="24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6mo</a:t>
                      </a:r>
                      <a:r>
                        <a:rPr lang="it-IT" sz="2400" b="1" baseline="0" dirty="0" smtClean="0"/>
                        <a:t>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6.30 (6.10)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8.42</a:t>
                      </a:r>
                      <a:r>
                        <a:rPr lang="it-IT" sz="2400" i="0" baseline="0" dirty="0" smtClean="0">
                          <a:solidFill>
                            <a:schemeClr val="tx1"/>
                          </a:solidFill>
                        </a:rPr>
                        <a:t> (6.00)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128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0.006</a:t>
                      </a:r>
                      <a:endParaRPr lang="it-IT" sz="2400" i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0-18w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-10.03 (6.10)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-10.12 (6.03)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0.02</a:t>
                      </a: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0.900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3771874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0-6mo</a:t>
                      </a:r>
                      <a:endParaRPr lang="it-IT" sz="2400" b="1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-10.46 (6.13)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-8.35 (6.09)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128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0.006</a:t>
                      </a:r>
                      <a:endParaRPr lang="it-IT" sz="2400" i="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596183047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PHQ-9</a:t>
            </a:r>
            <a:endParaRPr lang="it-IT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48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487924"/>
              </p:ext>
            </p:extLst>
          </p:nvPr>
        </p:nvGraphicFramePr>
        <p:xfrm>
          <a:off x="496884" y="2548632"/>
          <a:ext cx="8107204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6844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232000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1696780216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</a:p>
                    <a:p>
                      <a:pPr algn="ctr"/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95%CI [l ; u]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algn="ctr"/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</a:p>
                    <a:p>
                      <a:pPr algn="ctr"/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95%CI [l ; u]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0-18w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141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-10.32 (7.88)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[-11.62 ; -9.02]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-9.25 (7.33)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[-10.42 ; -8.09]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4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0-6mo</a:t>
                      </a:r>
                      <a:endParaRPr lang="it-IT" sz="2400" b="1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-10.69 (7.65)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[-11.99 ; -9.39]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-7.78 (7.12)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[-8.98 ; -6.57]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4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496884" y="332656"/>
            <a:ext cx="778720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Riprendiamo la tabella delle medie e SD di </a:t>
            </a: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-D</a:t>
            </a:r>
          </a:p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Vogliamo verificare se </a:t>
            </a:r>
            <a:r>
              <a:rPr lang="it-IT" sz="2400" spc="-20" dirty="0" smtClean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 trattamenti </a:t>
            </a:r>
            <a:r>
              <a:rPr lang="it-IT" sz="2400" spc="-2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ff</a:t>
            </a:r>
            <a:r>
              <a:rPr lang="it-IT" sz="2400" spc="-2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-CBT </a:t>
            </a:r>
            <a:r>
              <a:rPr lang="it-IT" sz="2400" spc="-20" dirty="0" smtClean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2400" spc="-2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T-CBT </a:t>
            </a:r>
            <a:r>
              <a:rPr lang="it-IT" sz="2400" spc="-20" dirty="0" smtClean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siano </a:t>
            </a:r>
            <a:r>
              <a:rPr lang="it-IT" sz="2400" spc="-2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di per </a:t>
            </a:r>
            <a:r>
              <a:rPr lang="it-IT" sz="2400" spc="-20" dirty="0" smtClean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sé efficaci</a:t>
            </a:r>
            <a:endParaRPr lang="it-IT" sz="2400" spc="-20" dirty="0">
              <a:solidFill>
                <a:srgbClr val="0070C0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Valori Baseline vs Valori 18w</a:t>
            </a:r>
          </a:p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Valori Baseline vs Valori 6mo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90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395536" y="332656"/>
            <a:ext cx="8568952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410" indent="-359410"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CONFRONTO FRA </a:t>
            </a:r>
            <a:r>
              <a:rPr lang="it-IT" sz="2400" b="1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GRUPPI PER VARIABILI QUANTITATIVE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68580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9410" indent="-359410"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Confrontare 2 o più gruppi relativamente a variabili quantitative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68580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68580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cap="small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2 gruppi </a:t>
            </a:r>
            <a:r>
              <a:rPr lang="it-IT" sz="2400" b="1" cap="small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indipendenti: test </a:t>
            </a:r>
            <a:r>
              <a:rPr lang="it-IT" sz="2400" b="1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sz="2400" b="1" cap="small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it-IT" sz="2400" b="1" cap="small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Esempio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Mohr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D.C. </a:t>
            </a:r>
            <a:r>
              <a:rPr lang="it-IT" sz="2400" i="1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et al.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400" i="1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JAMA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, 2012)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Verifica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dell'efficacia di una terapia cognitivo-comportamentale (CBT) somministrata per 18 settimane «via telefono» (T-CBT) rispetto alla CBT somministrata «faccia a faccia» (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ff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-CBT) nel ridurre il tasso di abbandono del trattamento.</a:t>
            </a:r>
          </a:p>
          <a:p>
            <a:pPr marL="355600" indent="-355600"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i="1" u="sng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it-IT" sz="2400" i="1" u="sng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u="sng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primario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: 	tasso di abbandono alla settimana 18</a:t>
            </a:r>
          </a:p>
          <a:p>
            <a:pPr marL="712788" indent="-712788" algn="l">
              <a:spcAft>
                <a:spcPts val="1200"/>
              </a:spcAft>
              <a:tabLst>
                <a:tab pos="355600" algn="l"/>
                <a:tab pos="1079500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i="1" u="sng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it-IT" sz="2400" u="sng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secondari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: 	punteggi 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-D e PHQ-9 al termine della terapia (18 settimane), e a 3 e 6 mesi dal termine della terapia</a:t>
            </a:r>
            <a:endParaRPr lang="it-IT" sz="2400" dirty="0">
              <a:effectLst/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4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  <p:grpSp>
        <p:nvGrpSpPr>
          <p:cNvPr id="6" name="Gruppo 5"/>
          <p:cNvGrpSpPr/>
          <p:nvPr/>
        </p:nvGrpSpPr>
        <p:grpSpPr>
          <a:xfrm>
            <a:off x="496884" y="476672"/>
            <a:ext cx="8107564" cy="5832366"/>
            <a:chOff x="496884" y="332656"/>
            <a:chExt cx="7787208" cy="5832366"/>
          </a:xfrm>
        </p:grpSpPr>
        <p:sp>
          <p:nvSpPr>
            <p:cNvPr id="4" name="Rettangolo 3"/>
            <p:cNvSpPr/>
            <p:nvPr/>
          </p:nvSpPr>
          <p:spPr>
            <a:xfrm>
              <a:off x="496884" y="332656"/>
              <a:ext cx="7787208" cy="58323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dirty="0" smtClean="0">
                  <a:solidFill>
                    <a:srgbClr val="FF0000"/>
                  </a:solidFill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Valori Baseline vs Valori 18w</a:t>
              </a:r>
            </a:p>
            <a:p>
              <a:pPr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dirty="0" smtClean="0">
                  <a:solidFill>
                    <a:srgbClr val="FF000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Valori Baseline vs Valori 6mo</a:t>
              </a:r>
            </a:p>
            <a:p>
              <a:pPr marL="1081088"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dirty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n coppie di 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osservazioni </a:t>
              </a:r>
              <a:r>
                <a:rPr lang="it-IT" sz="2400" dirty="0" smtClean="0"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 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misure </a:t>
              </a:r>
              <a:r>
                <a:rPr lang="it-IT" sz="2400" dirty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appaiate</a:t>
              </a:r>
              <a:endPara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60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Si calcola:</a:t>
              </a: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differenza fra le due misure in ogni coppia</a:t>
              </a: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media delle differenze d</a:t>
              </a:r>
              <a:r>
                <a:rPr lang="it-IT" sz="240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( = differenza fra le medie)</a:t>
              </a: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SD delle differenze (</a:t>
              </a:r>
              <a:r>
                <a:rPr lang="it-IT" sz="2400" dirty="0" err="1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SD</a:t>
              </a:r>
              <a:r>
                <a:rPr lang="it-IT" sz="2400" baseline="-25000" dirty="0" err="1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 SE delle differenze (</a:t>
              </a:r>
              <a:r>
                <a:rPr lang="it-IT" sz="2400" dirty="0" err="1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SE</a:t>
              </a:r>
              <a:r>
                <a:rPr lang="it-IT" sz="2400" baseline="-25000" dirty="0" err="1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d</a:t>
              </a: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)</a:t>
              </a: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a statistica del test</a:t>
              </a:r>
            </a:p>
            <a:p>
              <a:pPr algn="l">
                <a:spcBef>
                  <a:spcPts val="1800"/>
                </a:spcBef>
                <a:spcAft>
                  <a:spcPts val="180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	t = d</a:t>
              </a:r>
              <a:r>
                <a:rPr lang="it-IT" sz="2400" baseline="-250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/ </a:t>
              </a:r>
              <a:r>
                <a:rPr lang="it-IT" sz="2400" dirty="0" err="1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SE</a:t>
              </a:r>
              <a:r>
                <a:rPr lang="it-IT" sz="2400" baseline="-25000" dirty="0" err="1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~ t</a:t>
              </a:r>
              <a:r>
                <a:rPr lang="it-IT" sz="2400" baseline="-250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n-1</a:t>
              </a: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		con relativo livello di significatività</a:t>
              </a:r>
            </a:p>
            <a:p>
              <a:pPr marL="712788" indent="-3556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Indipendenza delle osservazioni entro ogni gruppo</a:t>
              </a:r>
            </a:p>
            <a:p>
              <a:pPr marL="712788" indent="-3556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Normalità 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della distribuzione della variabile esaminata (</a:t>
              </a:r>
              <a:r>
                <a:rPr lang="it-IT" sz="2400" spc="-20" dirty="0" err="1">
                  <a:ea typeface="Times New Roman" panose="02020603050405020304" pitchFamily="18" charset="0"/>
                  <a:cs typeface="Times New Roman" panose="02020603050405020304" pitchFamily="18" charset="0"/>
                </a:rPr>
                <a:t>Shapiro-Wilk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test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Freccia angolare in su 4"/>
            <p:cNvSpPr>
              <a:spLocks noChangeAspect="1"/>
            </p:cNvSpPr>
            <p:nvPr/>
          </p:nvSpPr>
          <p:spPr bwMode="auto">
            <a:xfrm rot="5400000">
              <a:off x="659917" y="1217985"/>
              <a:ext cx="584293" cy="525369"/>
            </a:xfrm>
            <a:prstGeom prst="bentUp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169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grpSp>
        <p:nvGrpSpPr>
          <p:cNvPr id="7" name="Gruppo 6"/>
          <p:cNvGrpSpPr/>
          <p:nvPr/>
        </p:nvGrpSpPr>
        <p:grpSpPr>
          <a:xfrm>
            <a:off x="611560" y="404664"/>
            <a:ext cx="7787208" cy="5755422"/>
            <a:chOff x="611560" y="404664"/>
            <a:chExt cx="7787208" cy="5755422"/>
          </a:xfrm>
        </p:grpSpPr>
        <p:sp>
          <p:nvSpPr>
            <p:cNvPr id="4" name="Rettangolo 3"/>
            <p:cNvSpPr/>
            <p:nvPr/>
          </p:nvSpPr>
          <p:spPr>
            <a:xfrm>
              <a:off x="611560" y="404664"/>
              <a:ext cx="7787208" cy="57554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Aft>
                  <a:spcPts val="180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Alternativamente, si calcola l’intervallo di confidenza della differenza media:</a:t>
              </a: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se il CI comprende lo 0 </a:t>
              </a:r>
              <a:endPara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algn="l">
                <a:spcAft>
                  <a:spcPts val="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endPara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marL="1073150" algn="l">
                <a:spcAft>
                  <a:spcPts val="60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non vi è differenza significativa tra le due misure</a:t>
              </a:r>
            </a:p>
            <a:p>
              <a:pPr algn="l">
                <a:spcAft>
                  <a:spcPts val="60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endPara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marL="342900" indent="-342900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se il CI non comprende lo 0</a:t>
              </a:r>
            </a:p>
            <a:p>
              <a:pPr algn="l">
                <a:spcAft>
                  <a:spcPts val="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endPara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3150" algn="l">
                <a:spcAft>
                  <a:spcPts val="180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vi è una differenza significativa tra le due misure</a:t>
              </a:r>
            </a:p>
            <a:p>
              <a:pPr marL="1416050" indent="-342900" algn="l">
                <a:spcAft>
                  <a:spcPts val="18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se la differenza post-</a:t>
              </a:r>
              <a:r>
                <a:rPr lang="it-IT" sz="240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pre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è &lt;0 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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riduzione</a:t>
              </a:r>
            </a:p>
            <a:p>
              <a:pPr marL="1416050" indent="-342900" algn="l">
                <a:spcAft>
                  <a:spcPts val="18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se la differenza post-</a:t>
              </a:r>
              <a:r>
                <a:rPr lang="it-IT" sz="240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pre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è &gt;0 </a:t>
              </a:r>
              <a:r>
                <a:rPr lang="it-IT" sz="2400" dirty="0"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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aumento </a:t>
              </a:r>
            </a:p>
            <a:p>
              <a:pPr marL="1073150" algn="l">
                <a:spcAft>
                  <a:spcPts val="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endPara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Freccia angolare in su 4"/>
            <p:cNvSpPr>
              <a:spLocks noChangeAspect="1"/>
            </p:cNvSpPr>
            <p:nvPr/>
          </p:nvSpPr>
          <p:spPr bwMode="auto">
            <a:xfrm rot="5400000">
              <a:off x="1035501" y="1992488"/>
              <a:ext cx="584293" cy="525369"/>
            </a:xfrm>
            <a:prstGeom prst="bentUp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Freccia angolare in su 5"/>
            <p:cNvSpPr>
              <a:spLocks noChangeAspect="1"/>
            </p:cNvSpPr>
            <p:nvPr/>
          </p:nvSpPr>
          <p:spPr bwMode="auto">
            <a:xfrm rot="5400000">
              <a:off x="1035501" y="3698091"/>
              <a:ext cx="584293" cy="525369"/>
            </a:xfrm>
            <a:prstGeom prst="bentUp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509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532341"/>
              </p:ext>
            </p:extLst>
          </p:nvPr>
        </p:nvGraphicFramePr>
        <p:xfrm>
          <a:off x="585494" y="404664"/>
          <a:ext cx="8107204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6844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232000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1696780216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</a:p>
                    <a:p>
                      <a:pPr algn="ctr"/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95%CI [l ; u]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algn="ctr"/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</a:p>
                    <a:p>
                      <a:pPr algn="ctr"/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95%CI [l ; u]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0-18w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141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-10.32 (7.88)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[-11.62 ; -9.02]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-9.25 (7.33)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[-10.42 ; -8.09]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24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0-6mo</a:t>
                      </a:r>
                      <a:endParaRPr lang="it-IT" sz="2400" b="1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-10.69 (7.65)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[-11.99 ; -9.39]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-7.78 (7.12)</a:t>
                      </a:r>
                    </a:p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[-8.98 ; -6.57]</a:t>
                      </a: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4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553947" y="4598407"/>
            <a:ext cx="8111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800"/>
              </a:spcAft>
              <a:tabLst>
                <a:tab pos="1793875" algn="l"/>
              </a:tabLst>
            </a:pPr>
            <a:r>
              <a:rPr lang="it-IT" sz="2400" b="1" dirty="0">
                <a:sym typeface="Symbol" panose="05050102010706020507" pitchFamily="18" charset="2"/>
              </a:rPr>
              <a:t> </a:t>
            </a:r>
            <a:r>
              <a:rPr lang="it-IT" sz="2400" b="1" dirty="0" smtClean="0">
                <a:sym typeface="Symbol" panose="05050102010706020507" pitchFamily="18" charset="2"/>
              </a:rPr>
              <a:t>0-18w</a:t>
            </a:r>
            <a:r>
              <a:rPr lang="it-IT" sz="2400" dirty="0" smtClean="0">
                <a:sym typeface="Symbol" panose="05050102010706020507" pitchFamily="18" charset="2"/>
              </a:rPr>
              <a:t>		t = -10.32/(7.88/141) = 15.56	</a:t>
            </a:r>
            <a:r>
              <a:rPr lang="it-IT" sz="2400" dirty="0" err="1" smtClean="0">
                <a:sym typeface="Symbol" panose="05050102010706020507" pitchFamily="18" charset="2"/>
              </a:rPr>
              <a:t>df</a:t>
            </a:r>
            <a:r>
              <a:rPr lang="it-IT" sz="2400" dirty="0" smtClean="0">
                <a:sym typeface="Symbol" panose="05050102010706020507" pitchFamily="18" charset="2"/>
              </a:rPr>
              <a:t> = 140	p &lt; 0.0001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427984" y="2204864"/>
            <a:ext cx="1024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15.56</a:t>
            </a:r>
          </a:p>
          <a:p>
            <a:r>
              <a:rPr lang="it-IT" dirty="0" smtClean="0"/>
              <a:t>&lt;0.0001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662160" y="2204864"/>
            <a:ext cx="1024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15.56</a:t>
            </a:r>
          </a:p>
          <a:p>
            <a:r>
              <a:rPr lang="it-IT" dirty="0" smtClean="0"/>
              <a:t>&lt;0.0001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4427984" y="3360391"/>
            <a:ext cx="1024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16.12</a:t>
            </a:r>
          </a:p>
          <a:p>
            <a:r>
              <a:rPr lang="it-IT" dirty="0" smtClean="0"/>
              <a:t>&lt;0.0001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7662160" y="3360391"/>
            <a:ext cx="1024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12.65</a:t>
            </a:r>
          </a:p>
          <a:p>
            <a:r>
              <a:rPr lang="it-IT" dirty="0" smtClean="0"/>
              <a:t>&lt;0.0001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53948" y="5652353"/>
            <a:ext cx="81110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1792288" algn="l"/>
              </a:tabLst>
            </a:pPr>
            <a:r>
              <a:rPr lang="it-IT" sz="2400" b="1" dirty="0">
                <a:sym typeface="Symbol" panose="05050102010706020507" pitchFamily="18" charset="2"/>
              </a:rPr>
              <a:t> 0-6mo</a:t>
            </a:r>
            <a:r>
              <a:rPr lang="it-IT" sz="2400" dirty="0">
                <a:sym typeface="Symbol" panose="05050102010706020507" pitchFamily="18" charset="2"/>
              </a:rPr>
              <a:t>	</a:t>
            </a:r>
            <a:r>
              <a:rPr lang="it-IT" sz="2400" dirty="0" smtClean="0">
                <a:sym typeface="Symbol" panose="05050102010706020507" pitchFamily="18" charset="2"/>
              </a:rPr>
              <a:t>t </a:t>
            </a:r>
            <a:r>
              <a:rPr lang="it-IT" sz="2400" dirty="0">
                <a:sym typeface="Symbol" panose="05050102010706020507" pitchFamily="18" charset="2"/>
              </a:rPr>
              <a:t>= -10.69/(7.65/133) = 16.12	</a:t>
            </a:r>
            <a:r>
              <a:rPr lang="it-IT" sz="2400" dirty="0" err="1">
                <a:sym typeface="Symbol" panose="05050102010706020507" pitchFamily="18" charset="2"/>
              </a:rPr>
              <a:t>df</a:t>
            </a:r>
            <a:r>
              <a:rPr lang="it-IT" sz="2400" dirty="0">
                <a:sym typeface="Symbol" panose="05050102010706020507" pitchFamily="18" charset="2"/>
              </a:rPr>
              <a:t> = 132	p &lt; </a:t>
            </a:r>
            <a:r>
              <a:rPr lang="it-IT" sz="2400" dirty="0" smtClean="0">
                <a:sym typeface="Symbol" panose="05050102010706020507" pitchFamily="18" charset="2"/>
              </a:rPr>
              <a:t>0.0001</a:t>
            </a:r>
            <a:endParaRPr lang="it-IT" sz="2400" dirty="0"/>
          </a:p>
        </p:txBody>
      </p:sp>
      <p:sp>
        <p:nvSpPr>
          <p:cNvPr id="13" name="Freccia a sinistra 12"/>
          <p:cNvSpPr>
            <a:spLocks noChangeAspect="1"/>
          </p:cNvSpPr>
          <p:nvPr/>
        </p:nvSpPr>
        <p:spPr bwMode="auto">
          <a:xfrm>
            <a:off x="4643924" y="2780928"/>
            <a:ext cx="592855" cy="293668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Freccia a sinistra 13"/>
          <p:cNvSpPr>
            <a:spLocks noChangeAspect="1"/>
          </p:cNvSpPr>
          <p:nvPr/>
        </p:nvSpPr>
        <p:spPr bwMode="auto">
          <a:xfrm>
            <a:off x="7881210" y="3966500"/>
            <a:ext cx="592855" cy="293668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Freccia a sinistra 14"/>
          <p:cNvSpPr>
            <a:spLocks noChangeAspect="1"/>
          </p:cNvSpPr>
          <p:nvPr/>
        </p:nvSpPr>
        <p:spPr bwMode="auto">
          <a:xfrm>
            <a:off x="4643924" y="3966500"/>
            <a:ext cx="592855" cy="293668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Freccia a sinistra 15"/>
          <p:cNvSpPr>
            <a:spLocks noChangeAspect="1"/>
          </p:cNvSpPr>
          <p:nvPr/>
        </p:nvSpPr>
        <p:spPr bwMode="auto">
          <a:xfrm>
            <a:off x="7881210" y="2780928"/>
            <a:ext cx="592855" cy="293668"/>
          </a:xfrm>
          <a:prstGeom prst="lef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Connettore 1 16"/>
          <p:cNvCxnSpPr/>
          <p:nvPr/>
        </p:nvCxnSpPr>
        <p:spPr bwMode="auto">
          <a:xfrm>
            <a:off x="4809516" y="4664199"/>
            <a:ext cx="50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ttore 1 17"/>
          <p:cNvCxnSpPr/>
          <p:nvPr/>
        </p:nvCxnSpPr>
        <p:spPr bwMode="auto">
          <a:xfrm>
            <a:off x="4780941" y="5702424"/>
            <a:ext cx="50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1843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3" grpId="0" animBg="1"/>
      <p:bldP spid="14" grpId="0" animBg="1"/>
      <p:bldP spid="15" grpId="0" animBg="1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405880" y="764704"/>
            <a:ext cx="82809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410" indent="-359410"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TEST NON PARAMETRICI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Da utilizzare quando: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9410" indent="-359410"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a)	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l’assunto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di normalità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non è rispettato, e non si può ricorrere al TLC (campioni piccoli);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9410" indent="-359410"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b)	presenza di </a:t>
            </a:r>
            <a:r>
              <a:rPr lang="it-IT" sz="2400" i="1" spc="-2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cut</a:t>
            </a:r>
            <a:r>
              <a:rPr lang="it-IT" sz="2400" i="1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-off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 nelle osservazioni.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I dati vengono trasformati in </a:t>
            </a:r>
            <a:r>
              <a:rPr lang="it-IT" sz="2400" cap="small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ranghi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9410" indent="-359410"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a)	i dati vengono ordinati dal più piccolo al più grande;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9410" indent="-359410"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b)	i dati vengono sostituiti con il numero d'ordine della posizione occupata nella scala ordinata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339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  <p:grpSp>
        <p:nvGrpSpPr>
          <p:cNvPr id="5" name="Gruppo 4"/>
          <p:cNvGrpSpPr/>
          <p:nvPr/>
        </p:nvGrpSpPr>
        <p:grpSpPr>
          <a:xfrm>
            <a:off x="334286" y="836712"/>
            <a:ext cx="8280920" cy="4524315"/>
            <a:chOff x="334286" y="836712"/>
            <a:chExt cx="8280920" cy="4524315"/>
          </a:xfrm>
        </p:grpSpPr>
        <p:sp>
          <p:nvSpPr>
            <p:cNvPr id="3" name="Rettangolo 2"/>
            <p:cNvSpPr/>
            <p:nvPr/>
          </p:nvSpPr>
          <p:spPr>
            <a:xfrm>
              <a:off x="334286" y="836712"/>
              <a:ext cx="8280920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b="1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Esempio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0"/>
                </a:spcAft>
                <a:tabLst>
                  <a:tab pos="355600" algn="r"/>
                  <a:tab pos="1081088" algn="r"/>
                  <a:tab pos="1793875" algn="r"/>
                  <a:tab pos="2505075" algn="r"/>
                  <a:tab pos="3230563" algn="r"/>
                  <a:tab pos="3763963" algn="l"/>
                  <a:tab pos="4667250" algn="r"/>
                  <a:tab pos="5380038" algn="r"/>
                  <a:tab pos="6103938" algn="r"/>
                  <a:tab pos="6816725" algn="r"/>
                  <a:tab pos="7529513" algn="r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	7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13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22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400" spc="-20" dirty="0">
                  <a:ea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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13	22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3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400" spc="-20" dirty="0">
                  <a:ea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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 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59410" indent="-359410"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Assunto: la distribuzione dei dati è continua nella popolazione, anche se i dati sono misurati secondo una scala discreta.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59410" indent="-359410"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Conseguenza: non dovremmo avere valori uguali. Se li abbiamo, gli attribuiamo il rango medio, e applichiamo appropriate correzioni nel calcolo delle statistiche test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ccia circolare a sinistra 3"/>
            <p:cNvSpPr>
              <a:spLocks noChangeAspect="1"/>
            </p:cNvSpPr>
            <p:nvPr/>
          </p:nvSpPr>
          <p:spPr bwMode="auto">
            <a:xfrm>
              <a:off x="8249444" y="1700808"/>
              <a:ext cx="365760" cy="608075"/>
            </a:xfrm>
            <a:prstGeom prst="curvedLeft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53012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  <p:grpSp>
        <p:nvGrpSpPr>
          <p:cNvPr id="5" name="Gruppo 4"/>
          <p:cNvGrpSpPr/>
          <p:nvPr/>
        </p:nvGrpSpPr>
        <p:grpSpPr>
          <a:xfrm>
            <a:off x="334286" y="836712"/>
            <a:ext cx="8280920" cy="4154984"/>
            <a:chOff x="334286" y="836712"/>
            <a:chExt cx="8280920" cy="4154984"/>
          </a:xfrm>
        </p:grpSpPr>
        <p:sp>
          <p:nvSpPr>
            <p:cNvPr id="3" name="Rettangolo 2"/>
            <p:cNvSpPr/>
            <p:nvPr/>
          </p:nvSpPr>
          <p:spPr>
            <a:xfrm>
              <a:off x="334286" y="836712"/>
              <a:ext cx="8280920" cy="41549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b="1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Esempio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0"/>
                </a:spcAft>
                <a:tabLst>
                  <a:tab pos="355600" algn="r"/>
                  <a:tab pos="1081088" algn="r"/>
                  <a:tab pos="1793875" algn="r"/>
                  <a:tab pos="2505075" algn="r"/>
                  <a:tab pos="3230563" algn="r"/>
                  <a:tab pos="3763963" algn="l"/>
                  <a:tab pos="4667250" algn="r"/>
                  <a:tab pos="5380038" algn="r"/>
                  <a:tab pos="6103938" algn="r"/>
                  <a:tab pos="6816725" algn="r"/>
                  <a:tab pos="7529513" algn="r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	7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13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13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400" spc="-20" dirty="0">
                  <a:ea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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13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13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4.5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4.5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400" spc="-20" dirty="0">
                  <a:ea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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4.5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4.5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	 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59410" indent="-359410"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N.B.: La somma dei ranghi in un gruppo di n osservazioni (con o senza valori uguali) è sempre n(n+1)/2.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In presenza di </a:t>
              </a:r>
              <a:r>
                <a:rPr lang="it-IT" sz="2400" spc="-20" dirty="0" err="1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cut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-off, ai 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valori fuori </a:t>
              </a:r>
              <a:r>
                <a:rPr lang="it-IT" sz="2400" cap="small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scala massima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si attribuisce il rango massimo, ai valori fuori </a:t>
              </a:r>
              <a:r>
                <a:rPr lang="it-IT" sz="2400" cap="small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scala minima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il rango minimo.</a:t>
              </a:r>
              <a:endParaRPr lang="it-IT" sz="2400" dirty="0">
                <a:latin typeface="Courier" panose="020604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ccia circolare a sinistra 3"/>
            <p:cNvSpPr>
              <a:spLocks noChangeAspect="1"/>
            </p:cNvSpPr>
            <p:nvPr/>
          </p:nvSpPr>
          <p:spPr bwMode="auto">
            <a:xfrm>
              <a:off x="8249444" y="1700808"/>
              <a:ext cx="365760" cy="608075"/>
            </a:xfrm>
            <a:prstGeom prst="curvedLeft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6881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395536" y="980728"/>
            <a:ext cx="829126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cap="small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Due gruppi indipendenti: test U di Mann-</a:t>
            </a:r>
            <a:r>
              <a:rPr lang="it-IT" sz="2400" b="1" cap="small" spc="-2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Whitney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Il test U di Mann-</a:t>
            </a:r>
            <a:r>
              <a:rPr lang="it-IT" sz="2400" spc="-2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Whitney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 è l'equivalente non parametrico del test t di </a:t>
            </a:r>
            <a:r>
              <a:rPr lang="it-IT" sz="2400" spc="-2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 per gruppi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indipendenti </a:t>
            </a:r>
          </a:p>
          <a:p>
            <a:pPr algn="l">
              <a:spcAft>
                <a:spcPts val="24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(rispetto al t di 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efficienza asintotica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95.5%)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Da utilizzare necessariamente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quando la variabile risposta è: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9410" indent="-359410" algn="l">
              <a:spcAft>
                <a:spcPts val="1200"/>
              </a:spcAft>
              <a:tabLst>
                <a:tab pos="352425" algn="l"/>
                <a:tab pos="1079500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)	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ordinale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200"/>
              </a:spcAft>
              <a:tabLst>
                <a:tab pos="352425" algn="l"/>
                <a:tab pos="1079500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b)	quantitativa non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normale (e campioni piccoli)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2425" indent="-352425" algn="l">
              <a:spcAft>
                <a:spcPts val="1200"/>
              </a:spcAft>
              <a:tabLst>
                <a:tab pos="352425" algn="l"/>
                <a:tab pos="1079500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c)	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valori limite (</a:t>
            </a:r>
            <a:r>
              <a:rPr lang="it-IT" sz="2400" i="1" spc="-2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cut-offs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sz="2400" dirty="0">
              <a:effectLst/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682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539553" y="548680"/>
            <a:ext cx="8147247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Esempio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2400" spc="-2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Estratto da: Rizzo R. </a:t>
            </a:r>
            <a:r>
              <a:rPr lang="it-IT" sz="2400" i="1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it-IT" sz="2400" i="1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al.</a:t>
            </a:r>
            <a:r>
              <a: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400" i="1" spc="-2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Frontiers</a:t>
            </a:r>
            <a:r>
              <a:rPr lang="it-IT" sz="2400" i="1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2400" i="1" spc="-2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Psychiatry</a:t>
            </a: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2018)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46 pazienti con Sindrome di </a:t>
            </a:r>
            <a:r>
              <a:rPr lang="it-IT" sz="24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Tourette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sono stati assegnati a caso a due tipi di intervento della durata di 10 settimane: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Terapia cognitivo comportamentale (CBT)		n=22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Intervento </a:t>
            </a:r>
            <a:r>
              <a:rPr lang="it-IT" sz="2400" i="1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it-IT" sz="2400" i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usual</a:t>
            </a:r>
            <a:r>
              <a:rPr lang="it-IT" sz="2400" i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(USC)								n=24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E’ stata rilevata l’intensità dei sintomi con lo YGTSS </a:t>
            </a:r>
            <a:r>
              <a:rPr lang="it-IT" sz="24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score, ai tempi: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T0 (baseline)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T2 (3 mesi dopo la fine del trattamento)</a:t>
            </a:r>
            <a:endParaRPr lang="it-IT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6207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395536" y="620688"/>
            <a:ext cx="8147247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Obiettivo 1 dello studio:</a:t>
            </a:r>
          </a:p>
          <a:p>
            <a:pPr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Valutare se la riduzione della severità dei sintomi 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(= riduzione dello score YGTSS_TOT) sia diversa tra pazienti sottoposti a CBT e pazienti USC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H0: media CBT = media USC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H1: media CBT ≠ media USC</a:t>
            </a:r>
          </a:p>
        </p:txBody>
      </p:sp>
    </p:spTree>
    <p:extLst>
      <p:ext uri="{BB962C8B-B14F-4D97-AF65-F5344CB8AC3E}">
        <p14:creationId xmlns:p14="http://schemas.microsoft.com/office/powerpoint/2010/main" val="38618273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357049"/>
              </p:ext>
            </p:extLst>
          </p:nvPr>
        </p:nvGraphicFramePr>
        <p:xfrm>
          <a:off x="179512" y="133981"/>
          <a:ext cx="7501117" cy="632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6643">
                  <a:extLst>
                    <a:ext uri="{9D8B030D-6E8A-4147-A177-3AD203B41FA5}">
                      <a16:colId xmlns:a16="http://schemas.microsoft.com/office/drawing/2014/main" xmlns="" val="863893724"/>
                    </a:ext>
                  </a:extLst>
                </a:gridCol>
                <a:gridCol w="836204">
                  <a:extLst>
                    <a:ext uri="{9D8B030D-6E8A-4147-A177-3AD203B41FA5}">
                      <a16:colId xmlns:a16="http://schemas.microsoft.com/office/drawing/2014/main" xmlns="" val="3046846978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2955294816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1097785064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1759668929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3267998302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33520896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2647856167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2798454246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2842277913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3704163547"/>
                    </a:ext>
                  </a:extLst>
                </a:gridCol>
              </a:tblGrid>
              <a:tr h="3637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CBT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YGTSS0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YGTSSd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USC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YGTSSd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73551579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66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93132639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21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2170615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953202329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431669107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319532503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21487298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896107517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342581520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25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386860505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66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63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967528488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40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001233595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4023627835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73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915905053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57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419119789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81299378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580296610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68973192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584680561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211781661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02499576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477386840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57646587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989741929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4326746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684046250"/>
                  </a:ext>
                </a:extLst>
              </a:tr>
              <a:tr h="307289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237632720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mean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33.50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18.41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15.09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34.25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33.13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1.13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25553494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SD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17.42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13.64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15.00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14.34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13.88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4.57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55935891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min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363756617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max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73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63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878529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637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395536" y="620688"/>
            <a:ext cx="8568952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spc="-2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Ipotesi su </a:t>
            </a:r>
            <a:r>
              <a:rPr lang="it-IT" sz="2400" b="1" spc="-20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it-IT" sz="2400" b="1" spc="-2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primario (test di differenza):</a:t>
            </a:r>
          </a:p>
          <a:p>
            <a:pPr marL="355600"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Il tasso di abbandono con T-CBT è significativamente diverso dal tasso di abbandono con 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ff_CBT</a:t>
            </a:r>
            <a:endParaRPr lang="it-IT" sz="2400" spc="-2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i="1" spc="-2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Differenza ritenuta clinicamente rilevante: dal 30% al 15%</a:t>
            </a:r>
          </a:p>
          <a:p>
            <a:pPr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spc="-2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Ipotesi su </a:t>
            </a:r>
            <a:r>
              <a:rPr lang="it-IT" sz="2400" b="1" spc="-20" dirty="0" err="1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it-IT" sz="2400" b="1" spc="-2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secondari (test di non inferiorità):</a:t>
            </a:r>
          </a:p>
          <a:p>
            <a:pPr marL="355600"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La riduzione dei punteggi di depressione (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-D o PHQ-9) con T-CBT non è significativamente inferiore (cioè è uguale o superiore) alla riduzione con 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ff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-CBT</a:t>
            </a:r>
          </a:p>
          <a:p>
            <a:pPr marL="355600"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Il margine di non inferiorità viene posto al 50% della differenza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tra i gruppi a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confronto ritenuta clinicamente rilevante</a:t>
            </a:r>
          </a:p>
          <a:p>
            <a:pPr marL="355600"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i="1" spc="-2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Differenza ritenuta clinicamente rilevante: ≥ 0.41 SD</a:t>
            </a:r>
            <a:r>
              <a:rPr lang="it-IT" sz="2400" spc="-2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spcAft>
                <a:spcPts val="12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endParaRPr lang="it-IT" sz="2400" dirty="0">
              <a:effectLst/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94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  <p:grpSp>
        <p:nvGrpSpPr>
          <p:cNvPr id="5" name="Gruppo 4"/>
          <p:cNvGrpSpPr/>
          <p:nvPr/>
        </p:nvGrpSpPr>
        <p:grpSpPr>
          <a:xfrm>
            <a:off x="395536" y="261652"/>
            <a:ext cx="8147247" cy="6109365"/>
            <a:chOff x="395536" y="261652"/>
            <a:chExt cx="8147247" cy="6109365"/>
          </a:xfrm>
        </p:grpSpPr>
        <p:sp>
          <p:nvSpPr>
            <p:cNvPr id="3" name="Rettangolo 2"/>
            <p:cNvSpPr/>
            <p:nvPr/>
          </p:nvSpPr>
          <p:spPr>
            <a:xfrm>
              <a:off x="395536" y="261652"/>
              <a:ext cx="8147247" cy="61093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Test di normalità sul </a:t>
              </a:r>
              <a:r>
                <a:rPr lang="it-IT" sz="40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YGTSS_TOT</a:t>
              </a:r>
            </a:p>
            <a:p>
              <a:pPr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CBT:	</a:t>
              </a: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Shapiro-Wilk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		p = 0.31558		non 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≠ Normale</a:t>
              </a:r>
            </a:p>
            <a:p>
              <a:pPr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USC:	</a:t>
              </a: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Shapiro-Wilk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		p = 0.01054		</a:t>
              </a:r>
              <a:r>
                <a:rPr lang="it-IT" sz="2400" spc="-2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≠ Normale</a:t>
              </a:r>
            </a:p>
            <a:p>
              <a:pPr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endPara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Test di omogeneità delle varianze CBT </a:t>
              </a:r>
              <a:r>
                <a:rPr lang="it-IT" sz="2400" spc="-20" dirty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vs USC</a:t>
              </a:r>
              <a:endPara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		</a:t>
              </a: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Levene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			p = 0.00037		CBT </a:t>
              </a:r>
              <a:r>
                <a:rPr lang="it-IT" sz="2400" spc="-20" dirty="0" smtClean="0">
                  <a:ea typeface="Times New Roman" panose="02020603050405020304" pitchFamily="18" charset="0"/>
                  <a:cs typeface="Times New Roman" panose="02020603050405020304" pitchFamily="18" charset="0"/>
                </a:rPr>
                <a:t>≠ USC</a:t>
              </a:r>
            </a:p>
            <a:p>
              <a:pPr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endPara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81088"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non sono rispettati gli assunti di:</a:t>
              </a:r>
            </a:p>
            <a:p>
              <a:pPr marL="1423988" indent="-342900" algn="l">
                <a:spcAft>
                  <a:spcPts val="1800"/>
                </a:spcAft>
                <a:buFont typeface="Arial" panose="020B0604020202020204" pitchFamily="34" charset="0"/>
                <a:buChar char="•"/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normalità</a:t>
              </a:r>
            </a:p>
            <a:p>
              <a:pPr marL="1423988" indent="-342900" algn="l">
                <a:spcAft>
                  <a:spcPts val="1800"/>
                </a:spcAft>
                <a:buFont typeface="Arial" panose="020B0604020202020204" pitchFamily="34" charset="0"/>
                <a:buChar char="•"/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omogeneità della varianza</a:t>
              </a:r>
              <a:endParaRPr lang="it-IT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ccia angolare in su 3"/>
            <p:cNvSpPr>
              <a:spLocks noChangeAspect="1"/>
            </p:cNvSpPr>
            <p:nvPr/>
          </p:nvSpPr>
          <p:spPr bwMode="auto">
            <a:xfrm rot="5400000">
              <a:off x="510090" y="4466574"/>
              <a:ext cx="584293" cy="525369"/>
            </a:xfrm>
            <a:prstGeom prst="bentUp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03413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395536" y="404664"/>
            <a:ext cx="814724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 di 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per gruppi indipendenti</a:t>
            </a:r>
          </a:p>
          <a:p>
            <a:pPr marL="35560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Varianze omogenee</a:t>
            </a:r>
          </a:p>
          <a:p>
            <a:pPr marL="712788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 = -4.3506	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df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= 44				p = 0.0001</a:t>
            </a:r>
          </a:p>
          <a:p>
            <a:pPr marL="35560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Varianze disomogenee (Welch)</a:t>
            </a:r>
          </a:p>
          <a:p>
            <a:pPr marL="712788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 = -4.1927	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df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= 24.9045		p = 0.0003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endParaRPr lang="it-IT" sz="2400" spc="-2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U di Mann-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Whitney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endParaRPr lang="it-IT" sz="2400" spc="-2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endParaRPr lang="it-IT" sz="2400" spc="-2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0781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836712"/>
            <a:ext cx="79928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it-IT" sz="2400" dirty="0" smtClean="0"/>
              <a:t>Test di differenza</a:t>
            </a:r>
          </a:p>
          <a:p>
            <a:pPr algn="l">
              <a:spcAft>
                <a:spcPts val="1200"/>
              </a:spcAft>
            </a:pPr>
            <a:r>
              <a:rPr lang="it-IT" sz="2400" dirty="0" smtClean="0"/>
              <a:t>H0: non vi è differenza tra i gruppi</a:t>
            </a:r>
          </a:p>
          <a:p>
            <a:pPr algn="l">
              <a:spcAft>
                <a:spcPts val="1200"/>
              </a:spcAft>
            </a:pPr>
            <a:r>
              <a:rPr lang="it-IT" sz="2400" dirty="0" smtClean="0"/>
              <a:t>H1: vi è differenza tra i gruppi</a:t>
            </a:r>
          </a:p>
          <a:p>
            <a:pPr algn="l">
              <a:spcAft>
                <a:spcPts val="1200"/>
              </a:spcAft>
            </a:pPr>
            <a:r>
              <a:rPr lang="it-IT" sz="2400" dirty="0" smtClean="0"/>
              <a:t>Se H0</a:t>
            </a:r>
            <a:r>
              <a:rPr lang="it-IT" sz="2400" dirty="0"/>
              <a:t> è vera</a:t>
            </a:r>
            <a:r>
              <a:rPr lang="it-IT" sz="2400" dirty="0" smtClean="0"/>
              <a:t>, i due gruppi sono campioni casuali estratti dalla stessa popolazione, quindi</a:t>
            </a: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400" dirty="0" smtClean="0"/>
              <a:t>li possiamo considerare come un unico gruppo</a:t>
            </a: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400" dirty="0" smtClean="0"/>
              <a:t>ordiniamo tutte le osservazioni (n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+n</a:t>
            </a:r>
            <a:r>
              <a:rPr lang="it-IT" sz="2400" baseline="-25000" dirty="0" smtClean="0"/>
              <a:t>2</a:t>
            </a:r>
            <a:r>
              <a:rPr lang="it-IT" sz="2400" dirty="0" smtClean="0"/>
              <a:t>) insieme, e le trasformiamo in ranghi</a:t>
            </a: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400" dirty="0" smtClean="0"/>
              <a:t>calcoliamo la somma dei ranghi delle osservazioni del gruppo 1 (R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), la somma dei ranghi delle osservazioni del gruppo 2 (R</a:t>
            </a:r>
            <a:r>
              <a:rPr lang="it-IT" sz="2400" baseline="-25000" dirty="0" smtClean="0"/>
              <a:t>2</a:t>
            </a:r>
            <a:r>
              <a:rPr lang="it-IT" sz="2400" dirty="0" smtClean="0"/>
              <a:t>), e i relativi ranghi medi</a:t>
            </a:r>
          </a:p>
        </p:txBody>
      </p:sp>
    </p:spTree>
    <p:extLst>
      <p:ext uri="{BB962C8B-B14F-4D97-AF65-F5344CB8AC3E}">
        <p14:creationId xmlns:p14="http://schemas.microsoft.com/office/powerpoint/2010/main" val="38987705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282462"/>
              </p:ext>
            </p:extLst>
          </p:nvPr>
        </p:nvGraphicFramePr>
        <p:xfrm>
          <a:off x="179512" y="133981"/>
          <a:ext cx="7488560" cy="632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086">
                  <a:extLst>
                    <a:ext uri="{9D8B030D-6E8A-4147-A177-3AD203B41FA5}">
                      <a16:colId xmlns:a16="http://schemas.microsoft.com/office/drawing/2014/main" xmlns="" val="863893724"/>
                    </a:ext>
                  </a:extLst>
                </a:gridCol>
                <a:gridCol w="836204">
                  <a:extLst>
                    <a:ext uri="{9D8B030D-6E8A-4147-A177-3AD203B41FA5}">
                      <a16:colId xmlns:a16="http://schemas.microsoft.com/office/drawing/2014/main" xmlns="" val="3046846978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2955294816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1097785064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1759668929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3267998302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33520896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2647856167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2798454246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2842277913"/>
                    </a:ext>
                  </a:extLst>
                </a:gridCol>
                <a:gridCol w="692030">
                  <a:extLst>
                    <a:ext uri="{9D8B030D-6E8A-4147-A177-3AD203B41FA5}">
                      <a16:colId xmlns:a16="http://schemas.microsoft.com/office/drawing/2014/main" xmlns="" val="3704163547"/>
                    </a:ext>
                  </a:extLst>
                </a:gridCol>
              </a:tblGrid>
              <a:tr h="363752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CBT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YGTSS0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YGTSSd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 smtClean="0">
                          <a:effectLst/>
                          <a:latin typeface="+mn-lt"/>
                        </a:rPr>
                        <a:t>Rank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USC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YGTSS0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YGTSS2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YGTSSd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 smtClean="0">
                          <a:effectLst/>
                          <a:latin typeface="+mn-lt"/>
                        </a:rPr>
                        <a:t>Rank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73551579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66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93132639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21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29.5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2170615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28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953202329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431669107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319532503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21487298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31.5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896107517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29.5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342581520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25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386860505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42.5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66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63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23.5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967528488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36.5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40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23.5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001233595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33.5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4023627835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73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915905053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36.5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57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419119789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81299378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42.5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580296610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23.5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68973192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6.5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584680561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211781661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302499576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6.5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477386840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31.5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33.5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57646587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19.5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989741929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23.5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4326746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sum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702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379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684046250"/>
                  </a:ext>
                </a:extLst>
              </a:tr>
              <a:tr h="307289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237632720"/>
                  </a:ext>
                </a:extLst>
              </a:tr>
              <a:tr h="19440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mean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33.50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18.41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15.09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31.91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34.25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33.13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1.13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15.79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255534942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SD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17.42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13.64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15.00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12.66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14.34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13.88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4.57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8.56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55935891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min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-6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2.5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1363756617"/>
                  </a:ext>
                </a:extLst>
              </a:tr>
              <a:tr h="1949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max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73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54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39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46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  <a:latin typeface="+mn-lt"/>
                        </a:rPr>
                        <a:t>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63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33.5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184" marR="7184" marT="7184" marB="0" anchor="b"/>
                </a:tc>
                <a:extLst>
                  <a:ext uri="{0D108BD9-81ED-4DB2-BD59-A6C34878D82A}">
                    <a16:rowId xmlns:a16="http://schemas.microsoft.com/office/drawing/2014/main" xmlns="" val="2878529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2696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692696"/>
            <a:ext cx="8147248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800"/>
              </a:spcAft>
            </a:pPr>
            <a:r>
              <a:rPr lang="it-IT" sz="2400" dirty="0" smtClean="0"/>
              <a:t>Se H0</a:t>
            </a:r>
            <a:r>
              <a:rPr lang="it-IT" sz="2400" dirty="0"/>
              <a:t> è vera</a:t>
            </a:r>
            <a:r>
              <a:rPr lang="it-IT" sz="2400" dirty="0" smtClean="0"/>
              <a:t>, i due ranghi medi dovrebbero essere uguali</a:t>
            </a:r>
          </a:p>
          <a:p>
            <a:pPr algn="l">
              <a:spcAft>
                <a:spcPts val="1800"/>
              </a:spcAft>
            </a:pPr>
            <a:r>
              <a:rPr lang="it-IT" sz="2400" dirty="0" smtClean="0"/>
              <a:t>La statistica del test è una funzione delle somme dei ranghi (e, conseguentemente, dei ranghi medi)</a:t>
            </a:r>
          </a:p>
          <a:p>
            <a:pPr algn="l">
              <a:spcAft>
                <a:spcPts val="1800"/>
              </a:spcAft>
            </a:pPr>
            <a:r>
              <a:rPr lang="it-IT" sz="2400" dirty="0" smtClean="0"/>
              <a:t>Si calcola</a:t>
            </a:r>
          </a:p>
          <a:p>
            <a:pPr algn="l">
              <a:spcAft>
                <a:spcPts val="1800"/>
              </a:spcAft>
            </a:pPr>
            <a:r>
              <a:rPr lang="it-IT" sz="2400" dirty="0" smtClean="0"/>
              <a:t>U = </a:t>
            </a:r>
            <a:r>
              <a:rPr lang="it-IT" sz="2400" dirty="0" err="1" smtClean="0"/>
              <a:t>min</a:t>
            </a:r>
            <a:r>
              <a:rPr lang="it-IT" sz="2400" dirty="0"/>
              <a:t> </a:t>
            </a:r>
            <a:r>
              <a:rPr lang="it-IT" sz="2400" dirty="0" smtClean="0"/>
              <a:t>[n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n</a:t>
            </a:r>
            <a:r>
              <a:rPr lang="it-IT" sz="2400" baseline="-25000" dirty="0" smtClean="0"/>
              <a:t>2</a:t>
            </a:r>
            <a:r>
              <a:rPr lang="it-IT" sz="2400" dirty="0" smtClean="0"/>
              <a:t> + n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(n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+1)/2 - R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 ; </a:t>
            </a:r>
            <a:r>
              <a:rPr lang="it-IT" sz="2400" dirty="0"/>
              <a:t>n</a:t>
            </a:r>
            <a:r>
              <a:rPr lang="it-IT" sz="2400" baseline="-25000" dirty="0"/>
              <a:t>1</a:t>
            </a:r>
            <a:r>
              <a:rPr lang="it-IT" sz="2400" dirty="0"/>
              <a:t>n</a:t>
            </a:r>
            <a:r>
              <a:rPr lang="it-IT" sz="2400" baseline="-25000" dirty="0"/>
              <a:t>2</a:t>
            </a:r>
            <a:r>
              <a:rPr lang="it-IT" sz="2400" dirty="0"/>
              <a:t> + </a:t>
            </a:r>
            <a:r>
              <a:rPr lang="it-IT" sz="2400" dirty="0" smtClean="0"/>
              <a:t>n</a:t>
            </a:r>
            <a:r>
              <a:rPr lang="it-IT" sz="2400" baseline="-25000" dirty="0"/>
              <a:t>2</a:t>
            </a:r>
            <a:r>
              <a:rPr lang="it-IT" sz="2400" dirty="0" smtClean="0"/>
              <a:t>(n</a:t>
            </a:r>
            <a:r>
              <a:rPr lang="it-IT" sz="2400" baseline="-25000" dirty="0" smtClean="0"/>
              <a:t>2</a:t>
            </a:r>
            <a:r>
              <a:rPr lang="it-IT" sz="2400" dirty="0" smtClean="0"/>
              <a:t>+1</a:t>
            </a:r>
            <a:r>
              <a:rPr lang="it-IT" sz="2400" dirty="0"/>
              <a:t>)/2 </a:t>
            </a:r>
            <a:r>
              <a:rPr lang="it-IT" sz="2400" dirty="0" smtClean="0"/>
              <a:t>- R</a:t>
            </a:r>
            <a:r>
              <a:rPr lang="it-IT" sz="2400" baseline="-25000" dirty="0"/>
              <a:t>2</a:t>
            </a:r>
            <a:r>
              <a:rPr lang="it-IT" sz="2400" dirty="0" smtClean="0"/>
              <a:t>]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it-IT" sz="2400" dirty="0" smtClean="0"/>
              <a:t>se n</a:t>
            </a:r>
            <a:r>
              <a:rPr lang="it-IT" sz="2400" baseline="-25000" dirty="0" smtClean="0"/>
              <a:t>1</a:t>
            </a:r>
            <a:r>
              <a:rPr lang="it-IT" sz="2400" dirty="0"/>
              <a:t> </a:t>
            </a:r>
            <a:r>
              <a:rPr lang="it-IT" sz="2400" dirty="0" smtClean="0"/>
              <a:t>e n</a:t>
            </a:r>
            <a:r>
              <a:rPr lang="it-IT" sz="2400" baseline="-25000" dirty="0" smtClean="0"/>
              <a:t>2</a:t>
            </a:r>
            <a:r>
              <a:rPr lang="it-IT" sz="2400" dirty="0" smtClean="0"/>
              <a:t> sono entrambi &lt; 10 si confronta il valore di U con i valori critici presenti in apposite tavole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it-IT" sz="2400" dirty="0" smtClean="0"/>
              <a:t>se </a:t>
            </a:r>
            <a:r>
              <a:rPr lang="it-IT" sz="2400" dirty="0"/>
              <a:t>n</a:t>
            </a:r>
            <a:r>
              <a:rPr lang="it-IT" sz="2400" baseline="-25000" dirty="0"/>
              <a:t>1</a:t>
            </a:r>
            <a:r>
              <a:rPr lang="it-IT" sz="2400" dirty="0"/>
              <a:t> </a:t>
            </a:r>
            <a:r>
              <a:rPr lang="it-IT" sz="2400" dirty="0" smtClean="0"/>
              <a:t>o </a:t>
            </a:r>
            <a:r>
              <a:rPr lang="it-IT" sz="2400" dirty="0"/>
              <a:t>n</a:t>
            </a:r>
            <a:r>
              <a:rPr lang="it-IT" sz="2400" baseline="-25000" dirty="0"/>
              <a:t>2</a:t>
            </a:r>
            <a:r>
              <a:rPr lang="it-IT" sz="2400" dirty="0"/>
              <a:t> </a:t>
            </a:r>
            <a:r>
              <a:rPr lang="it-IT" sz="2400" dirty="0" smtClean="0"/>
              <a:t>≥10 </a:t>
            </a:r>
            <a:r>
              <a:rPr lang="it-IT" sz="2400" dirty="0"/>
              <a:t>si </a:t>
            </a:r>
            <a:r>
              <a:rPr lang="it-IT" sz="2400" dirty="0" smtClean="0"/>
              <a:t>usa l’approssimazione normale</a:t>
            </a:r>
          </a:p>
          <a:p>
            <a:pPr marL="355600" algn="l">
              <a:spcAft>
                <a:spcPts val="1800"/>
              </a:spcAft>
            </a:pPr>
            <a:r>
              <a:rPr lang="it-IT" sz="2400" dirty="0" smtClean="0"/>
              <a:t>Z = [U - E(U)] /   [</a:t>
            </a:r>
            <a:r>
              <a:rPr lang="it-IT" sz="2400" dirty="0" err="1" smtClean="0"/>
              <a:t>Var</a:t>
            </a:r>
            <a:r>
              <a:rPr lang="it-IT" sz="2400" dirty="0" smtClean="0"/>
              <a:t>(U)] </a:t>
            </a:r>
          </a:p>
          <a:p>
            <a:pPr marL="355600" algn="l">
              <a:spcAft>
                <a:spcPts val="1800"/>
              </a:spcAft>
            </a:pPr>
            <a:r>
              <a:rPr lang="it-IT" sz="2400" dirty="0" smtClean="0"/>
              <a:t>Z = [</a:t>
            </a:r>
            <a:r>
              <a:rPr lang="it-IT" sz="2400" dirty="0" err="1" smtClean="0"/>
              <a:t>abs</a:t>
            </a:r>
            <a:r>
              <a:rPr lang="it-IT" sz="2400" dirty="0" smtClean="0"/>
              <a:t>(U - n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n</a:t>
            </a:r>
            <a:r>
              <a:rPr lang="it-IT" sz="2400" baseline="-25000" dirty="0" smtClean="0"/>
              <a:t>2</a:t>
            </a:r>
            <a:r>
              <a:rPr lang="it-IT" sz="2400" dirty="0" smtClean="0"/>
              <a:t>/2) </a:t>
            </a:r>
            <a:r>
              <a:rPr lang="it-IT" sz="2400" i="1" dirty="0" smtClean="0">
                <a:solidFill>
                  <a:srgbClr val="FF0000"/>
                </a:solidFill>
              </a:rPr>
              <a:t>- 1/2</a:t>
            </a:r>
            <a:r>
              <a:rPr lang="it-IT" sz="2400" dirty="0" smtClean="0"/>
              <a:t>] / </a:t>
            </a:r>
            <a:r>
              <a:rPr lang="it-IT" sz="2400" dirty="0"/>
              <a:t> </a:t>
            </a:r>
            <a:r>
              <a:rPr lang="it-IT" sz="2400" dirty="0" smtClean="0"/>
              <a:t> [n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n</a:t>
            </a:r>
            <a:r>
              <a:rPr lang="it-IT" sz="2400" baseline="-25000" dirty="0" smtClean="0"/>
              <a:t>2</a:t>
            </a:r>
            <a:r>
              <a:rPr lang="it-IT" sz="2400" dirty="0" smtClean="0"/>
              <a:t>(n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+n</a:t>
            </a:r>
            <a:r>
              <a:rPr lang="it-IT" sz="2400" baseline="-25000" dirty="0" smtClean="0"/>
              <a:t>2</a:t>
            </a:r>
            <a:r>
              <a:rPr lang="it-IT" sz="2400" dirty="0" smtClean="0"/>
              <a:t>+1)/12]</a:t>
            </a:r>
          </a:p>
        </p:txBody>
      </p:sp>
      <p:grpSp>
        <p:nvGrpSpPr>
          <p:cNvPr id="13" name="Gruppo 12"/>
          <p:cNvGrpSpPr/>
          <p:nvPr/>
        </p:nvGrpSpPr>
        <p:grpSpPr>
          <a:xfrm>
            <a:off x="2854198" y="4991100"/>
            <a:ext cx="1368443" cy="523220"/>
            <a:chOff x="2854198" y="5010150"/>
            <a:chExt cx="1368443" cy="523220"/>
          </a:xfrm>
        </p:grpSpPr>
        <p:sp>
          <p:nvSpPr>
            <p:cNvPr id="8" name="CasellaDiTesto 7"/>
            <p:cNvSpPr txBox="1"/>
            <p:nvPr/>
          </p:nvSpPr>
          <p:spPr>
            <a:xfrm>
              <a:off x="2854198" y="5010150"/>
              <a:ext cx="3818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√</a:t>
              </a:r>
              <a:endParaRPr lang="en-US" sz="2800" dirty="0"/>
            </a:p>
          </p:txBody>
        </p:sp>
        <p:cxnSp>
          <p:nvCxnSpPr>
            <p:cNvPr id="9" name="Connettore 1 8"/>
            <p:cNvCxnSpPr/>
            <p:nvPr/>
          </p:nvCxnSpPr>
          <p:spPr bwMode="auto">
            <a:xfrm>
              <a:off x="3142641" y="5083299"/>
              <a:ext cx="10800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2" name="Gruppo 11"/>
          <p:cNvGrpSpPr/>
          <p:nvPr/>
        </p:nvGrpSpPr>
        <p:grpSpPr>
          <a:xfrm>
            <a:off x="4482973" y="5591175"/>
            <a:ext cx="2808443" cy="523220"/>
            <a:chOff x="5235448" y="5048250"/>
            <a:chExt cx="2808443" cy="523220"/>
          </a:xfrm>
        </p:grpSpPr>
        <p:sp>
          <p:nvSpPr>
            <p:cNvPr id="10" name="CasellaDiTesto 9"/>
            <p:cNvSpPr txBox="1"/>
            <p:nvPr/>
          </p:nvSpPr>
          <p:spPr>
            <a:xfrm>
              <a:off x="5235448" y="5048250"/>
              <a:ext cx="3818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√</a:t>
              </a:r>
              <a:endParaRPr lang="en-US" sz="2800" dirty="0"/>
            </a:p>
          </p:txBody>
        </p:sp>
        <p:cxnSp>
          <p:nvCxnSpPr>
            <p:cNvPr id="11" name="Connettore 1 10"/>
            <p:cNvCxnSpPr/>
            <p:nvPr/>
          </p:nvCxnSpPr>
          <p:spPr bwMode="auto">
            <a:xfrm>
              <a:off x="5523891" y="5121399"/>
              <a:ext cx="25200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9272775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35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395536" y="404664"/>
            <a:ext cx="8424936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 di 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per gruppi indipendenti</a:t>
            </a:r>
          </a:p>
          <a:p>
            <a:pPr marL="35560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Varianze omogenee					p = 0.0001</a:t>
            </a:r>
          </a:p>
          <a:p>
            <a:pPr marL="35560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Varianze disomogenee (Welch)	p = 0.0003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U di Mann-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Whitney</a:t>
            </a:r>
            <a:endParaRPr lang="it-IT" sz="2400" spc="-2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2400" spc="-20" baseline="-25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= 702	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2400" spc="-20" baseline="-25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379		</a:t>
            </a:r>
            <a:r>
              <a:rPr lang="it-IT" sz="2400" dirty="0" smtClean="0"/>
              <a:t>n</a:t>
            </a:r>
            <a:r>
              <a:rPr lang="it-IT" sz="2400" baseline="-25000" dirty="0" smtClean="0"/>
              <a:t>1</a:t>
            </a:r>
            <a:r>
              <a:rPr lang="it-IT" sz="2400" dirty="0" smtClean="0"/>
              <a:t>n</a:t>
            </a:r>
            <a:r>
              <a:rPr lang="it-IT" sz="2400" baseline="-25000" dirty="0" smtClean="0"/>
              <a:t>2</a:t>
            </a:r>
            <a:r>
              <a:rPr lang="it-IT" sz="2400" dirty="0" smtClean="0"/>
              <a:t> = 22*24 = 528</a:t>
            </a:r>
            <a:endParaRPr lang="it-IT" sz="2400" spc="-2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/>
              <a:t>U </a:t>
            </a:r>
            <a:r>
              <a:rPr lang="it-IT" sz="2400" dirty="0" smtClean="0"/>
              <a:t>	= </a:t>
            </a:r>
            <a:r>
              <a:rPr lang="it-IT" sz="2400" dirty="0" err="1"/>
              <a:t>min</a:t>
            </a:r>
            <a:r>
              <a:rPr lang="it-IT" sz="2400" dirty="0"/>
              <a:t> </a:t>
            </a:r>
            <a:r>
              <a:rPr lang="it-IT" sz="2400" dirty="0" smtClean="0"/>
              <a:t>[528 </a:t>
            </a:r>
            <a:r>
              <a:rPr lang="it-IT" sz="2400" dirty="0"/>
              <a:t>+ </a:t>
            </a:r>
            <a:r>
              <a:rPr lang="it-IT" sz="2400" dirty="0" smtClean="0"/>
              <a:t>22(22+1</a:t>
            </a:r>
            <a:r>
              <a:rPr lang="it-IT" sz="2400" dirty="0"/>
              <a:t>)/2 -</a:t>
            </a:r>
            <a:r>
              <a:rPr lang="it-IT" sz="2400" dirty="0" smtClean="0"/>
              <a:t> 702 ; 528 + 24(24+1</a:t>
            </a:r>
            <a:r>
              <a:rPr lang="it-IT" sz="2400" dirty="0"/>
              <a:t>)/2 - </a:t>
            </a:r>
            <a:r>
              <a:rPr lang="it-IT" sz="2400" dirty="0" smtClean="0"/>
              <a:t>379] =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/>
              <a:t>	</a:t>
            </a:r>
            <a:r>
              <a:rPr lang="it-IT" sz="2400" dirty="0" smtClean="0"/>
              <a:t>= </a:t>
            </a:r>
            <a:r>
              <a:rPr lang="it-IT" sz="2400" dirty="0" err="1" smtClean="0"/>
              <a:t>min</a:t>
            </a:r>
            <a:r>
              <a:rPr lang="it-IT" sz="2400" dirty="0" smtClean="0"/>
              <a:t> [79 ; 449] = 79	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/>
              <a:t>Z = </a:t>
            </a:r>
            <a:r>
              <a:rPr lang="it-IT" sz="2400" dirty="0" smtClean="0"/>
              <a:t>(79 </a:t>
            </a:r>
            <a:r>
              <a:rPr lang="it-IT" sz="2400" dirty="0"/>
              <a:t>- </a:t>
            </a:r>
            <a:r>
              <a:rPr lang="it-IT" sz="2400" dirty="0" smtClean="0"/>
              <a:t>528/2) </a:t>
            </a:r>
            <a:r>
              <a:rPr lang="it-IT" sz="2400" dirty="0"/>
              <a:t>/  </a:t>
            </a:r>
            <a:r>
              <a:rPr lang="it-IT" sz="2400" dirty="0" smtClean="0"/>
              <a:t> [528*47/12] = -4.068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/>
              <a:t>con la correzione per ranghi uguali</a:t>
            </a:r>
          </a:p>
          <a:p>
            <a:pPr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Z’ = -4.087		p&lt;0.0001</a:t>
            </a:r>
          </a:p>
        </p:txBody>
      </p:sp>
      <p:grpSp>
        <p:nvGrpSpPr>
          <p:cNvPr id="6" name="Gruppo 5"/>
          <p:cNvGrpSpPr/>
          <p:nvPr/>
        </p:nvGrpSpPr>
        <p:grpSpPr>
          <a:xfrm>
            <a:off x="2701798" y="4562475"/>
            <a:ext cx="1872443" cy="523220"/>
            <a:chOff x="2854198" y="5010150"/>
            <a:chExt cx="1872443" cy="523220"/>
          </a:xfrm>
        </p:grpSpPr>
        <p:sp>
          <p:nvSpPr>
            <p:cNvPr id="4" name="CasellaDiTesto 3"/>
            <p:cNvSpPr txBox="1"/>
            <p:nvPr/>
          </p:nvSpPr>
          <p:spPr>
            <a:xfrm>
              <a:off x="2854198" y="5010150"/>
              <a:ext cx="3818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√</a:t>
              </a:r>
              <a:endParaRPr lang="en-US" sz="2800" dirty="0"/>
            </a:p>
          </p:txBody>
        </p:sp>
        <p:cxnSp>
          <p:nvCxnSpPr>
            <p:cNvPr id="5" name="Connettore 1 4"/>
            <p:cNvCxnSpPr/>
            <p:nvPr/>
          </p:nvCxnSpPr>
          <p:spPr bwMode="auto">
            <a:xfrm>
              <a:off x="3142641" y="5083299"/>
              <a:ext cx="15840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0156770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36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539552" y="548680"/>
            <a:ext cx="814724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Obiettivo </a:t>
            </a:r>
            <a:r>
              <a:rPr lang="it-IT" sz="2400" spc="-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it-IT" sz="2400" spc="-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dello studio:</a:t>
            </a:r>
          </a:p>
          <a:p>
            <a:pPr lvl="0" algn="l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Valutare se la riduzione della severità dei sintomi </a:t>
            </a:r>
          </a:p>
          <a:p>
            <a:pPr lvl="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(YGTSS_TOT</a:t>
            </a:r>
            <a:r>
              <a:rPr lang="it-IT" sz="2400" spc="-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sia </a:t>
            </a:r>
            <a:r>
              <a:rPr lang="it-IT" sz="2400" spc="-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significativa nei pazienti </a:t>
            </a:r>
            <a:r>
              <a:rPr lang="it-IT" sz="2400" spc="-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sottoposti a CBT </a:t>
            </a:r>
            <a:r>
              <a:rPr lang="it-IT" sz="2400" spc="-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e, separatamente, nei </a:t>
            </a:r>
            <a:r>
              <a:rPr lang="it-IT" sz="2400" spc="-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pazienti </a:t>
            </a:r>
            <a:r>
              <a:rPr lang="it-IT" sz="2400" spc="-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USC</a:t>
            </a:r>
          </a:p>
          <a:p>
            <a:pPr lvl="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endParaRPr lang="it-IT" sz="2400" spc="-2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CBT	</a:t>
            </a:r>
            <a:r>
              <a:rPr lang="it-IT" sz="2400" spc="-20" dirty="0" smtClean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H0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: media </a:t>
            </a:r>
            <a:r>
              <a:rPr lang="it-IT" sz="2400" spc="-20" dirty="0" smtClean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YGTSS_TOT</a:t>
            </a:r>
            <a:r>
              <a:rPr lang="it-IT" sz="2400" spc="-20" baseline="-25000" dirty="0" smtClean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it-IT" sz="2400" spc="-20" dirty="0" smtClean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= media </a:t>
            </a:r>
            <a:r>
              <a:rPr lang="it-IT" sz="2400" spc="-20" dirty="0" smtClean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YGTSS_TOT</a:t>
            </a:r>
            <a:r>
              <a:rPr lang="it-IT" sz="2400" spc="-20" baseline="-25000" dirty="0" smtClean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2400" spc="-20" dirty="0" smtClean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2400" spc="-20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		H1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: media YGTSS_TOT</a:t>
            </a:r>
            <a:r>
              <a:rPr lang="it-IT" sz="2400" spc="-20" baseline="-250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spc="-20" dirty="0" smtClean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≠ 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media YGTSS_TOT</a:t>
            </a:r>
            <a:r>
              <a:rPr lang="it-IT" sz="2400" spc="-20" baseline="-250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dirty="0" smtClean="0"/>
          </a:p>
          <a:p>
            <a:pPr lvl="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endParaRPr lang="it-IT" sz="2400" spc="-2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USC</a:t>
            </a:r>
            <a:r>
              <a:rPr lang="it-IT" sz="2400" spc="-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H0: media YGTSS_TOT</a:t>
            </a:r>
            <a:r>
              <a:rPr lang="it-IT" sz="2400" spc="-20" baseline="-250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= media YGTSS_TOT</a:t>
            </a:r>
            <a:r>
              <a:rPr lang="it-IT" sz="2400" spc="-20" baseline="-250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		H1: media YGTSS_TOT</a:t>
            </a:r>
            <a:r>
              <a:rPr lang="it-IT" sz="2400" spc="-20" baseline="-250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≠ media YGTSS_TOT</a:t>
            </a:r>
            <a:r>
              <a:rPr lang="it-IT" sz="2400" spc="-20" baseline="-2500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2400" spc="-20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2400" dirty="0"/>
          </a:p>
          <a:p>
            <a:pPr lvl="0" algn="l">
              <a:spcAft>
                <a:spcPts val="18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endParaRPr lang="it-IT" sz="2400" spc="-20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654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37</a:t>
            </a:fld>
            <a:endParaRPr lang="it-IT"/>
          </a:p>
        </p:txBody>
      </p:sp>
      <p:grpSp>
        <p:nvGrpSpPr>
          <p:cNvPr id="3" name="Gruppo 2"/>
          <p:cNvGrpSpPr/>
          <p:nvPr/>
        </p:nvGrpSpPr>
        <p:grpSpPr>
          <a:xfrm>
            <a:off x="395536" y="548680"/>
            <a:ext cx="8291264" cy="4939814"/>
            <a:chOff x="251520" y="44624"/>
            <a:chExt cx="8611620" cy="4417646"/>
          </a:xfrm>
        </p:grpSpPr>
        <p:sp>
          <p:nvSpPr>
            <p:cNvPr id="4" name="Rettangolo 3"/>
            <p:cNvSpPr/>
            <p:nvPr/>
          </p:nvSpPr>
          <p:spPr>
            <a:xfrm>
              <a:off x="251520" y="44624"/>
              <a:ext cx="8611620" cy="44176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dirty="0" smtClean="0">
                  <a:solidFill>
                    <a:srgbClr val="FF0000"/>
                  </a:solidFill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Valori Baseline vs Valori Tempo2</a:t>
              </a:r>
            </a:p>
            <a:p>
              <a:pPr marL="1081088" algn="l">
                <a:spcAft>
                  <a:spcPts val="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endPara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81088" algn="l">
                <a:spcAft>
                  <a:spcPts val="18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n </a:t>
              </a:r>
              <a:r>
                <a:rPr lang="it-IT" sz="2400" dirty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coppie di 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osservazioni </a:t>
              </a:r>
              <a:r>
                <a:rPr lang="it-IT" sz="2400" dirty="0" smtClean="0"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 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misure </a:t>
              </a:r>
              <a:r>
                <a:rPr lang="it-IT" sz="2400" dirty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appaiate</a:t>
              </a:r>
              <a:endPara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180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effectLst/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Occorre:</a:t>
              </a:r>
            </a:p>
            <a:p>
              <a:pPr marL="342900" indent="-342900" algn="l">
                <a:spcAft>
                  <a:spcPts val="18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calcolare la differenza fra le due misure in ogni coppia</a:t>
              </a:r>
            </a:p>
            <a:p>
              <a:pPr marL="342900" indent="-342900" algn="l">
                <a:spcAft>
                  <a:spcPts val="18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rasformare in ranghi le differenze, a prescindere dal segno</a:t>
              </a:r>
            </a:p>
            <a:p>
              <a:pPr marL="342900" indent="-342900" algn="l">
                <a:spcAft>
                  <a:spcPts val="1800"/>
                </a:spcAft>
                <a:buFont typeface="Arial" panose="020B0604020202020204" pitchFamily="34" charset="0"/>
                <a:buChar char="•"/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sommare separatamente i ranghi delle differenze di segno - (R</a:t>
              </a:r>
              <a:r>
                <a:rPr lang="it-IT" sz="240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), di segno + (R</a:t>
              </a:r>
              <a:r>
                <a:rPr lang="it-IT" sz="240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), e nulle (R</a:t>
              </a:r>
              <a:r>
                <a:rPr lang="it-IT" sz="240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  <a:p>
              <a:pPr algn="l">
                <a:spcAft>
                  <a:spcPts val="1800"/>
                </a:spcAft>
                <a:tabLst>
                  <a:tab pos="358775" algn="l"/>
                  <a:tab pos="1081088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Se H0 è vera, R</a:t>
              </a:r>
              <a:r>
                <a:rPr lang="it-IT" sz="240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it-IT" sz="2400" dirty="0"/>
                <a:t>≃</a:t>
              </a:r>
              <a:r>
                <a:rPr lang="it-IT" sz="24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R</a:t>
              </a:r>
              <a:r>
                <a:rPr lang="it-IT" sz="240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+</a:t>
              </a:r>
            </a:p>
          </p:txBody>
        </p:sp>
        <p:sp>
          <p:nvSpPr>
            <p:cNvPr id="5" name="Freccia angolare in su 4"/>
            <p:cNvSpPr>
              <a:spLocks noChangeAspect="1"/>
            </p:cNvSpPr>
            <p:nvPr/>
          </p:nvSpPr>
          <p:spPr bwMode="auto">
            <a:xfrm rot="5400000">
              <a:off x="610598" y="461181"/>
              <a:ext cx="584293" cy="566414"/>
            </a:xfrm>
            <a:prstGeom prst="bentUp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776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38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323528" y="668789"/>
            <a:ext cx="836327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2400"/>
              </a:spcAft>
              <a:tabLst>
                <a:tab pos="358775" algn="l"/>
                <a:tab pos="1081088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Se H0 è vera, R</a:t>
            </a:r>
            <a:r>
              <a:rPr lang="it-IT" sz="2400" baseline="-250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/>
              <a:t>≃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R</a:t>
            </a:r>
            <a:r>
              <a:rPr lang="it-IT" sz="2400" baseline="-250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</a:p>
          <a:p>
            <a:pPr algn="l">
              <a:spcAft>
                <a:spcPts val="2400"/>
              </a:spcAft>
              <a:tabLst>
                <a:tab pos="358775" algn="l"/>
                <a:tab pos="1081088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La statistica del test T è una funzione di queste somme di ranghi</a:t>
            </a:r>
          </a:p>
          <a:p>
            <a:pPr algn="l">
              <a:spcAft>
                <a:spcPts val="2400"/>
              </a:spcAft>
              <a:tabLst>
                <a:tab pos="358775" algn="l"/>
                <a:tab pos="1081088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sz="2400" baseline="-250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R</a:t>
            </a:r>
            <a:r>
              <a:rPr lang="it-IT" sz="2400" baseline="-250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	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E(</a:t>
            </a:r>
            <a:r>
              <a:rPr lang="it-IT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sz="2400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 = n(n+1)/4	</a:t>
            </a:r>
          </a:p>
          <a:p>
            <a:pPr algn="l">
              <a:spcAft>
                <a:spcPts val="2400"/>
              </a:spcAft>
              <a:tabLst>
                <a:tab pos="358775" algn="l"/>
                <a:tab pos="1081088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it-IT" sz="24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it-IT" sz="2400" baseline="-250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sz="2400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 = ¼ 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 r</a:t>
            </a:r>
            <a:r>
              <a:rPr lang="it-IT" sz="2400" baseline="-250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</a:t>
            </a:r>
            <a:r>
              <a:rPr lang="it-IT" sz="2400" baseline="300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			j = 1, …, n</a:t>
            </a:r>
          </a:p>
          <a:p>
            <a:pPr algn="l">
              <a:spcAft>
                <a:spcPts val="2400"/>
              </a:spcAft>
              <a:tabLst>
                <a:tab pos="358775" algn="l"/>
                <a:tab pos="1081088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Z = [</a:t>
            </a: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sz="2400" baseline="-25000" dirty="0"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it-IT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n(n+1)/</a:t>
            </a: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4] / </a:t>
            </a:r>
            <a:r>
              <a:rPr lang="it-IT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¼ </a:t>
            </a:r>
            <a:r>
              <a:rPr lang="it-IT" sz="2400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 </a:t>
            </a: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it-IT" sz="2400" baseline="-250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</a:t>
            </a:r>
            <a:r>
              <a:rPr lang="it-IT" sz="2400" baseline="300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			n &gt; 20</a:t>
            </a:r>
          </a:p>
          <a:p>
            <a:pPr algn="l">
              <a:spcAft>
                <a:spcPts val="2400"/>
              </a:spcAft>
              <a:tabLst>
                <a:tab pos="358775" algn="l"/>
                <a:tab pos="1081088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endParaRPr lang="it-IT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spcAft>
                <a:spcPts val="2400"/>
              </a:spcAft>
              <a:tabLst>
                <a:tab pos="358775" algn="l"/>
                <a:tab pos="1081088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CBT	z = 3.428		p = 0.0006		( </a:t>
            </a:r>
            <a:r>
              <a:rPr lang="it-IT" sz="24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it-IT" sz="2400" baseline="-250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0.0001 )</a:t>
            </a:r>
          </a:p>
          <a:p>
            <a:pPr algn="l">
              <a:spcAft>
                <a:spcPts val="2400"/>
              </a:spcAft>
              <a:tabLst>
                <a:tab pos="358775" algn="l"/>
                <a:tab pos="1081088" algn="l"/>
                <a:tab pos="1798638" algn="l"/>
                <a:tab pos="2519363" algn="l"/>
                <a:tab pos="2878138" algn="l"/>
                <a:tab pos="3238500" algn="l"/>
                <a:tab pos="3598863" algn="l"/>
                <a:tab pos="3959225" algn="l"/>
                <a:tab pos="4318000" algn="l"/>
                <a:tab pos="4679950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USC	z = 1.111		p = 0.2665</a:t>
            </a:r>
            <a:r>
              <a:rPr lang="it-IT" sz="2400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 </a:t>
            </a:r>
            <a:r>
              <a:rPr lang="it-IT" sz="2400" dirty="0" err="1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it-IT" sz="2400" baseline="-25000" dirty="0" err="1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</a:t>
            </a: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it-IT" sz="2400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it-IT" sz="2400" dirty="0" smtClean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0.2402 )</a:t>
            </a:r>
            <a:endParaRPr lang="it-IT" sz="2400" dirty="0" smtClean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uppo 2"/>
          <p:cNvGrpSpPr/>
          <p:nvPr/>
        </p:nvGrpSpPr>
        <p:grpSpPr>
          <a:xfrm>
            <a:off x="2958973" y="3705225"/>
            <a:ext cx="1368443" cy="523220"/>
            <a:chOff x="2854198" y="5010150"/>
            <a:chExt cx="1368443" cy="523220"/>
          </a:xfrm>
        </p:grpSpPr>
        <p:sp>
          <p:nvSpPr>
            <p:cNvPr id="5" name="CasellaDiTesto 4"/>
            <p:cNvSpPr txBox="1"/>
            <p:nvPr/>
          </p:nvSpPr>
          <p:spPr>
            <a:xfrm>
              <a:off x="2854198" y="5010150"/>
              <a:ext cx="3818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√</a:t>
              </a:r>
              <a:endParaRPr lang="en-US" sz="2800" dirty="0"/>
            </a:p>
          </p:txBody>
        </p:sp>
        <p:cxnSp>
          <p:nvCxnSpPr>
            <p:cNvPr id="6" name="Connettore 1 5"/>
            <p:cNvCxnSpPr/>
            <p:nvPr/>
          </p:nvCxnSpPr>
          <p:spPr bwMode="auto">
            <a:xfrm>
              <a:off x="3142641" y="5083299"/>
              <a:ext cx="10800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16304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208912" cy="3682668"/>
          </a:xfrm>
        </p:spPr>
        <p:txBody>
          <a:bodyPr>
            <a:normAutofit fontScale="62500" lnSpcReduction="20000"/>
          </a:bodyPr>
          <a:lstStyle/>
          <a:p>
            <a:r>
              <a:rPr lang="it-IT" sz="6000" dirty="0">
                <a:latin typeface="Arial" pitchFamily="34" charset="0"/>
                <a:cs typeface="Arial" pitchFamily="34" charset="0"/>
              </a:rPr>
              <a:t>Per-Corso di statistica di </a:t>
            </a:r>
            <a:r>
              <a:rPr lang="it-IT" sz="6000" dirty="0" smtClean="0">
                <a:latin typeface="Arial" pitchFamily="34" charset="0"/>
                <a:cs typeface="Arial" pitchFamily="34" charset="0"/>
              </a:rPr>
              <a:t>base</a:t>
            </a:r>
          </a:p>
          <a:p>
            <a:endParaRPr lang="it-IT" sz="6000" dirty="0">
              <a:latin typeface="Arial" pitchFamily="34" charset="0"/>
              <a:cs typeface="Arial" pitchFamily="34" charset="0"/>
            </a:endParaRPr>
          </a:p>
          <a:p>
            <a:r>
              <a:rPr lang="it-IT" sz="6000" dirty="0" smtClean="0">
                <a:latin typeface="Arial" pitchFamily="34" charset="0"/>
                <a:cs typeface="Arial" pitchFamily="34" charset="0"/>
              </a:rPr>
              <a:t>Modulo </a:t>
            </a:r>
            <a:r>
              <a:rPr lang="it-IT" sz="6000" dirty="0">
                <a:latin typeface="Arial" pitchFamily="34" charset="0"/>
                <a:cs typeface="Arial" pitchFamily="34" charset="0"/>
              </a:rPr>
              <a:t>3 - Confronto tra due </a:t>
            </a:r>
            <a:r>
              <a:rPr lang="it-IT" sz="6000" dirty="0" smtClean="0">
                <a:latin typeface="Arial" pitchFamily="34" charset="0"/>
                <a:cs typeface="Arial" pitchFamily="34" charset="0"/>
              </a:rPr>
              <a:t>gruppi </a:t>
            </a:r>
          </a:p>
          <a:p>
            <a:endParaRPr lang="it-IT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it-IT" sz="3600" dirty="0" smtClean="0">
                <a:latin typeface="Arial" pitchFamily="34" charset="0"/>
                <a:cs typeface="Arial" pitchFamily="34" charset="0"/>
              </a:rPr>
              <a:t>Flavia Chiarott</a:t>
            </a:r>
            <a:r>
              <a:rPr lang="it-IT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</a:p>
          <a:p>
            <a:endParaRPr lang="it-IT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it-IT" sz="3600" dirty="0">
                <a:latin typeface="Arial" pitchFamily="34" charset="0"/>
                <a:cs typeface="Arial" pitchFamily="34" charset="0"/>
              </a:rPr>
              <a:t>Confronto fra 2 gruppi per proporzioni</a:t>
            </a:r>
            <a:endParaRPr lang="it-IT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C012C-8425-42DF-8BBD-FA2A435F5FA4}" type="slidenum">
              <a:rPr lang="it-IT" smtClean="0"/>
              <a:pPr/>
              <a:t>39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897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992226"/>
              </p:ext>
            </p:extLst>
          </p:nvPr>
        </p:nvGraphicFramePr>
        <p:xfrm>
          <a:off x="695206" y="1209312"/>
          <a:ext cx="7571184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796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olidFill>
                            <a:schemeClr val="tx1"/>
                          </a:solidFill>
                        </a:rPr>
                        <a:t>Abbandono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Sì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53 (32.7%)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34 (20.9%)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87 (26.8%)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109 (67.3%)</a:t>
                      </a:r>
                      <a:endParaRPr lang="it-IT" sz="2400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129 (79.1%)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238 (73.2%)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162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163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325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685599" y="4771491"/>
            <a:ext cx="7787208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tabLst>
                <a:tab pos="2505075" algn="l"/>
                <a:tab pos="4310063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it-IT" sz="2400" baseline="300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5.827	</a:t>
            </a:r>
            <a:r>
              <a:rPr lang="it-IT" sz="24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df</a:t>
            </a: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1	p = 0.0158</a:t>
            </a:r>
          </a:p>
          <a:p>
            <a:pPr algn="l">
              <a:spcAft>
                <a:spcPts val="600"/>
              </a:spcAft>
              <a:tabLst>
                <a:tab pos="2505075" algn="l"/>
                <a:tab pos="4310063" algn="l"/>
                <a:tab pos="5038725" algn="l"/>
                <a:tab pos="5399088" algn="l"/>
                <a:tab pos="5759450" algn="l"/>
                <a:tab pos="6118225" algn="l"/>
                <a:tab pos="6478588" algn="l"/>
                <a:tab pos="6838950" algn="l"/>
                <a:tab pos="7199313" algn="l"/>
              </a:tabLst>
            </a:pPr>
            <a:r>
              <a:rPr lang="it-IT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Riduzione osservata dal 33% al 21% circa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687646" y="451520"/>
            <a:ext cx="6846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it-IT" sz="2400" dirty="0" smtClean="0"/>
              <a:t>Abbandono del trattamento (variabile categorica)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01908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40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395536" y="476672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410" indent="-359410" algn="just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CONFRONTO FRA </a:t>
            </a:r>
            <a:r>
              <a:rPr lang="it-IT" sz="2400" b="1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GRUPPI PER PROPORZIONI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359410" algn="l"/>
                <a:tab pos="68580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9410" indent="-359410" algn="just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Confrontare 2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o più gruppi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relativamente alle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distribuzioni di frequenza di una variabile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qualitativa con 2 o più modalità,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quantitativa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categorizzata in 2 o più livelli.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359410" algn="l"/>
                <a:tab pos="68580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359410" algn="l"/>
                <a:tab pos="68580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cap="small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Gruppi </a:t>
            </a:r>
            <a:r>
              <a:rPr lang="it-IT" sz="2400" b="1" cap="small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indipendenti: test </a:t>
            </a:r>
            <a:r>
              <a:rPr lang="en-US" sz="2400" b="1" cap="small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it-IT" sz="2400" b="1" cap="small" spc="-20" baseline="30000" dirty="0"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2400" b="1" cap="small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 (chi quadrato)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b="1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Esempio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Mahmoodpoor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it-IT" sz="2400" i="1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et al.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400" i="1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it-IT" sz="2400" i="1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Crit</a:t>
            </a:r>
            <a:r>
              <a:rPr lang="it-IT" sz="2400" i="1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Care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, 2018)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2400" dirty="0"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Verifica dell'effetto 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della 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supplementazione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con selenio sull’incidenza della VAP (</a:t>
            </a:r>
            <a:r>
              <a:rPr lang="it-IT" sz="2400" spc="-2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ventilator-associated</a:t>
            </a:r>
            <a:r>
              <a:rPr lang="it-IT" sz="2400" spc="-2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pneumonia) in pazienti in condizioni critiche. </a:t>
            </a:r>
            <a:r>
              <a:rPr lang="it-IT" sz="2400" spc="-20" dirty="0">
                <a:ea typeface="Times New Roman" panose="02020603050405020304" pitchFamily="18" charset="0"/>
                <a:cs typeface="Times New Roman" panose="02020603050405020304" pitchFamily="18" charset="0"/>
              </a:rPr>
              <a:t>Sia data la seguente tabella, che riporta le frequenze osservate assolute e percentuali (in parentesi) dell'evento nei due gruppi di trattamento e nel periodo considerato dallo studio:</a:t>
            </a:r>
            <a:endParaRPr lang="it-IT" sz="2400" dirty="0">
              <a:effectLst/>
              <a:latin typeface="Courier" panose="020604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15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41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964638"/>
              </p:ext>
            </p:extLst>
          </p:nvPr>
        </p:nvGraphicFramePr>
        <p:xfrm>
          <a:off x="702248" y="476672"/>
          <a:ext cx="7571184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796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Controlli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Trattati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14 (26.9%)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 (19.1%)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23 (23.2%)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 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 (73.1%)</a:t>
                      </a:r>
                      <a:endParaRPr lang="it-IT" sz="2400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 (80.9%)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76 (76.8%)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52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47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99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683568" y="4077072"/>
            <a:ext cx="7787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Come calcolare </a:t>
            </a: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la associazione/indipendenza </a:t>
            </a:r>
            <a:r>
              <a: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tra trattamento e esito</a:t>
            </a: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it-IT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07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42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410005"/>
              </p:ext>
            </p:extLst>
          </p:nvPr>
        </p:nvGraphicFramePr>
        <p:xfrm>
          <a:off x="755576" y="2924944"/>
          <a:ext cx="7632848" cy="3194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212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Controlli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Trattati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52 * 23 / 99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12.08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47 * 23 / 99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10.92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23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 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52 * 76 / 99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39.92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47 * 76 / 99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36.08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76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52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47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99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496884" y="332656"/>
            <a:ext cx="7787208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l">
              <a:spcAft>
                <a:spcPts val="600"/>
              </a:spcAft>
              <a:buFont typeface="+mj-lt"/>
              <a:buAutoNum type="arabicPeriod"/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Si calcolano le frequenze attese in caso di indipendenza, cioè le frequenze che si avrebbero nel gruppo di controllo e nel gruppo di trattamento qualora entrambi i gruppi sperimentassero la stessa incidenza dell’esito.</a:t>
            </a:r>
            <a:endParaRPr lang="it-IT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Come </a:t>
            </a:r>
            <a:r>
              <a: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calcolare </a:t>
            </a: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le frequenze attese?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69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43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36267"/>
              </p:ext>
            </p:extLst>
          </p:nvPr>
        </p:nvGraphicFramePr>
        <p:xfrm>
          <a:off x="651244" y="1700808"/>
          <a:ext cx="7632848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212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666074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Controlli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Trattati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14   </a:t>
                      </a:r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12.08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   </a:t>
                      </a:r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10.92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23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 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   </a:t>
                      </a:r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39.92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   </a:t>
                      </a:r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36.08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76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52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47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99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496884" y="332656"/>
            <a:ext cx="778720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 algn="l">
              <a:spcAft>
                <a:spcPts val="600"/>
              </a:spcAft>
              <a:buFont typeface="+mj-lt"/>
              <a:buAutoNum type="arabicPeriod" startAt="2"/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Si calcola la distanza tra le frequenze osservate e le frequenze attese.</a:t>
            </a:r>
            <a:endParaRPr lang="it-IT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Come </a:t>
            </a:r>
            <a:r>
              <a: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calcolare </a:t>
            </a:r>
            <a:r>
              <a: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la distanza?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811421" y="4455983"/>
            <a:ext cx="73124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dirty="0" smtClean="0"/>
              <a:t>Applicando la metrica del chi-quadrato: per ogni cella si calcola la differenza tra la frequenza osservata e la frequenza attesa, si eleva al quadrato e si divide per frequenza attesa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26339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44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472765"/>
              </p:ext>
            </p:extLst>
          </p:nvPr>
        </p:nvGraphicFramePr>
        <p:xfrm>
          <a:off x="651243" y="349748"/>
          <a:ext cx="7632848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212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666074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Controlli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Trattati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14   </a:t>
                      </a:r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12.08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   </a:t>
                      </a:r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10.92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23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 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   </a:t>
                      </a:r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39.92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   </a:t>
                      </a:r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36.08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76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52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47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99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656947" y="3212976"/>
            <a:ext cx="73124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dirty="0" smtClean="0"/>
              <a:t>X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 	= (14-12.08)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/12.08 + (9-10.92)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/10.92 + </a:t>
            </a:r>
          </a:p>
          <a:p>
            <a:pPr algn="l"/>
            <a:r>
              <a:rPr lang="it-IT" sz="2400" dirty="0" smtClean="0"/>
              <a:t>	+ (38-39.92)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/39.92 + (38-36.08)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/36.08 =</a:t>
            </a:r>
          </a:p>
          <a:p>
            <a:pPr algn="l"/>
            <a:r>
              <a:rPr lang="it-IT" sz="2400" dirty="0" smtClean="0"/>
              <a:t> </a:t>
            </a:r>
          </a:p>
          <a:p>
            <a:pPr algn="l"/>
            <a:r>
              <a:rPr lang="it-IT" sz="2400" dirty="0"/>
              <a:t>	</a:t>
            </a:r>
            <a:r>
              <a:rPr lang="it-IT" sz="2400" dirty="0" smtClean="0"/>
              <a:t>= (1.92)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/12.08 </a:t>
            </a:r>
            <a:r>
              <a:rPr lang="it-IT" sz="2400" dirty="0"/>
              <a:t>+ </a:t>
            </a:r>
            <a:r>
              <a:rPr lang="it-IT" sz="2400" dirty="0" smtClean="0"/>
              <a:t>(-1.92)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/10.92 </a:t>
            </a:r>
            <a:r>
              <a:rPr lang="it-IT" sz="2400" dirty="0"/>
              <a:t>+ </a:t>
            </a:r>
          </a:p>
          <a:p>
            <a:pPr algn="l"/>
            <a:r>
              <a:rPr lang="it-IT" sz="2400" dirty="0"/>
              <a:t>	+ </a:t>
            </a:r>
            <a:r>
              <a:rPr lang="it-IT" sz="2400" dirty="0" smtClean="0"/>
              <a:t>(-1.92)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/39.92 </a:t>
            </a:r>
            <a:r>
              <a:rPr lang="it-IT" sz="2400" dirty="0"/>
              <a:t>+ </a:t>
            </a:r>
            <a:r>
              <a:rPr lang="it-IT" sz="2400" dirty="0" smtClean="0"/>
              <a:t>(1.92)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/36.08 </a:t>
            </a:r>
            <a:r>
              <a:rPr lang="it-IT" sz="2400" dirty="0"/>
              <a:t>= </a:t>
            </a:r>
            <a:endParaRPr lang="it-IT" sz="2400" dirty="0" smtClean="0"/>
          </a:p>
          <a:p>
            <a:pPr algn="l"/>
            <a:endParaRPr lang="it-IT" sz="2400" dirty="0"/>
          </a:p>
          <a:p>
            <a:pPr algn="l"/>
            <a:r>
              <a:rPr lang="it-IT" sz="2400" dirty="0" smtClean="0"/>
              <a:t>	= 0.83657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6466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45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788892"/>
              </p:ext>
            </p:extLst>
          </p:nvPr>
        </p:nvGraphicFramePr>
        <p:xfrm>
          <a:off x="671300" y="4103962"/>
          <a:ext cx="7645116" cy="2395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1279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911279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911279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911279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598837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Controlli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Trattati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598837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O-A = 1.92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O-A = -1.92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598837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 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O-A = -1.92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O-A = 1.92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598837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671300" y="188640"/>
            <a:ext cx="778913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Aft>
                <a:spcPts val="1200"/>
              </a:spcAft>
              <a:buFont typeface="+mj-lt"/>
              <a:buAutoNum type="arabicPeriod" startAt="3"/>
            </a:pPr>
            <a:r>
              <a:rPr lang="it-IT" sz="2400" dirty="0" smtClean="0"/>
              <a:t>Si determina la probabilità di errore di I tipo associata al valore della statistica </a:t>
            </a:r>
            <a:r>
              <a:rPr lang="it-IT" sz="2400" dirty="0"/>
              <a:t>X</a:t>
            </a:r>
            <a:r>
              <a:rPr lang="it-IT" sz="2400" baseline="30000" dirty="0"/>
              <a:t>2 </a:t>
            </a:r>
            <a:endParaRPr lang="it-IT" sz="2400" dirty="0" smtClean="0"/>
          </a:p>
          <a:p>
            <a:pPr marL="447675" algn="l">
              <a:spcAft>
                <a:spcPts val="1200"/>
              </a:spcAft>
            </a:pPr>
            <a:r>
              <a:rPr lang="it-IT" sz="2400" dirty="0" smtClean="0"/>
              <a:t>A certe condizioni X</a:t>
            </a:r>
            <a:r>
              <a:rPr lang="it-IT" sz="2400" baseline="30000" dirty="0" smtClean="0"/>
              <a:t>2</a:t>
            </a:r>
            <a:r>
              <a:rPr lang="it-IT" sz="2400" dirty="0" smtClean="0"/>
              <a:t> segue la distribuzione del </a:t>
            </a:r>
            <a:r>
              <a:rPr lang="it-IT" sz="2400" dirty="0" smtClean="0">
                <a:sym typeface="Symbol" panose="05050102010706020507" pitchFamily="18" charset="2"/>
              </a:rPr>
              <a:t></a:t>
            </a:r>
            <a:r>
              <a:rPr lang="it-IT" sz="2400" baseline="30000" dirty="0" smtClean="0">
                <a:sym typeface="Symbol" panose="05050102010706020507" pitchFamily="18" charset="2"/>
              </a:rPr>
              <a:t>2</a:t>
            </a:r>
            <a:r>
              <a:rPr lang="it-IT" sz="2400" dirty="0" smtClean="0">
                <a:sym typeface="Symbol" panose="05050102010706020507" pitchFamily="18" charset="2"/>
              </a:rPr>
              <a:t>, che ha come parametro i gradi di libertà (</a:t>
            </a:r>
            <a:r>
              <a:rPr lang="it-IT" sz="2400" dirty="0" err="1" smtClean="0">
                <a:sym typeface="Symbol" panose="05050102010706020507" pitchFamily="18" charset="2"/>
              </a:rPr>
              <a:t>df</a:t>
            </a:r>
            <a:r>
              <a:rPr lang="it-IT" sz="2400" dirty="0" smtClean="0">
                <a:sym typeface="Symbol" panose="05050102010706020507" pitchFamily="18" charset="2"/>
              </a:rPr>
              <a:t>)</a:t>
            </a:r>
          </a:p>
          <a:p>
            <a:pPr marL="447675" algn="l">
              <a:spcAft>
                <a:spcPts val="1200"/>
              </a:spcAft>
            </a:pPr>
            <a:r>
              <a:rPr lang="it-IT" sz="2400" dirty="0" smtClean="0">
                <a:sym typeface="Symbol" panose="05050102010706020507" pitchFamily="18" charset="2"/>
              </a:rPr>
              <a:t>I gradi di libertà sono il </a:t>
            </a:r>
            <a:r>
              <a:rPr lang="it-IT" sz="2400" b="1" dirty="0" smtClean="0">
                <a:sym typeface="Symbol" panose="05050102010706020507" pitchFamily="18" charset="2"/>
              </a:rPr>
              <a:t>numero delle informazioni linearmente indipendenti </a:t>
            </a:r>
            <a:r>
              <a:rPr lang="it-IT" sz="2400" dirty="0" smtClean="0">
                <a:sym typeface="Symbol" panose="05050102010706020507" pitchFamily="18" charset="2"/>
              </a:rPr>
              <a:t>che contribuiscono al calcolo della statistica del test (cioè di X</a:t>
            </a:r>
            <a:r>
              <a:rPr lang="it-IT" sz="2400" baseline="30000" dirty="0" smtClean="0">
                <a:sym typeface="Symbol" panose="05050102010706020507" pitchFamily="18" charset="2"/>
              </a:rPr>
              <a:t>2</a:t>
            </a:r>
            <a:r>
              <a:rPr lang="it-IT" sz="2400" dirty="0" smtClean="0">
                <a:sym typeface="Symbol" panose="05050102010706020507" pitchFamily="18" charset="2"/>
              </a:rPr>
              <a:t>)</a:t>
            </a:r>
          </a:p>
          <a:p>
            <a:pPr marL="447675" algn="l">
              <a:spcAft>
                <a:spcPts val="1200"/>
              </a:spcAft>
            </a:pPr>
            <a:r>
              <a:rPr lang="it-IT" sz="2400" dirty="0" smtClean="0">
                <a:sym typeface="Symbol" panose="05050102010706020507" pitchFamily="18" charset="2"/>
              </a:rPr>
              <a:t>Quante sono le celle il cui contenuto è linearmente indipendente da quello delle altre celle?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7903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46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375583"/>
              </p:ext>
            </p:extLst>
          </p:nvPr>
        </p:nvGraphicFramePr>
        <p:xfrm>
          <a:off x="678418" y="404664"/>
          <a:ext cx="7632848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212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666074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Controlli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Trattati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>
                          <a:solidFill>
                            <a:srgbClr val="FF0000"/>
                          </a:solidFill>
                        </a:rPr>
                        <a:t>O-A = 1.92</a:t>
                      </a:r>
                      <a:endParaRPr lang="it-IT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O-A = -1.92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 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O-A = -1.92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O-A = 1.92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666074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0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678418" y="3272387"/>
            <a:ext cx="763284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it-IT" sz="2400" dirty="0" smtClean="0"/>
              <a:t>Una volta che sia noto lo scarto (O-A) della cella 1, gli altri sono desumibili di conseguenza, visto che la somma degli scarti per riga e colonna deve essere = 0</a:t>
            </a:r>
            <a:endParaRPr lang="it-IT" sz="2400" dirty="0" smtClean="0">
              <a:sym typeface="Symbol" panose="05050102010706020507" pitchFamily="18" charset="2"/>
            </a:endParaRPr>
          </a:p>
          <a:p>
            <a:pPr algn="l">
              <a:spcAft>
                <a:spcPts val="1200"/>
              </a:spcAft>
            </a:pPr>
            <a:r>
              <a:rPr lang="it-IT" sz="2400" dirty="0" smtClean="0">
                <a:sym typeface="Symbol" panose="05050102010706020507" pitchFamily="18" charset="2"/>
              </a:rPr>
              <a:t>Quindi, in una tabella 2×2, una sola cella dà un contributo linearmente indipendente a X2, mentre l’informazione contenuta nelle altre è ridondante</a:t>
            </a:r>
          </a:p>
          <a:p>
            <a:pPr algn="l">
              <a:spcAft>
                <a:spcPts val="1200"/>
              </a:spcAft>
            </a:pPr>
            <a:r>
              <a:rPr lang="it-IT" sz="2400" dirty="0" smtClean="0">
                <a:sym typeface="Symbol" panose="05050102010706020507" pitchFamily="18" charset="2"/>
              </a:rPr>
              <a:t>In </a:t>
            </a:r>
            <a:r>
              <a:rPr lang="it-IT" sz="2400" dirty="0">
                <a:sym typeface="Symbol" panose="05050102010706020507" pitchFamily="18" charset="2"/>
              </a:rPr>
              <a:t>una tabella </a:t>
            </a:r>
            <a:r>
              <a:rPr lang="it-IT" sz="2400" dirty="0" smtClean="0">
                <a:sym typeface="Symbol" panose="05050102010706020507" pitchFamily="18" charset="2"/>
              </a:rPr>
              <a:t>2×2 i </a:t>
            </a:r>
            <a:r>
              <a:rPr lang="it-IT" sz="2400" dirty="0" err="1" smtClean="0">
                <a:sym typeface="Symbol" panose="05050102010706020507" pitchFamily="18" charset="2"/>
              </a:rPr>
              <a:t>df</a:t>
            </a:r>
            <a:r>
              <a:rPr lang="it-IT" sz="2400" dirty="0" smtClean="0">
                <a:sym typeface="Symbol" panose="05050102010706020507" pitchFamily="18" charset="2"/>
              </a:rPr>
              <a:t> sono perciò = 1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5686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47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404664"/>
            <a:ext cx="3164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it-IT" sz="2400" dirty="0" smtClean="0"/>
              <a:t>E in una tabella </a:t>
            </a:r>
            <a:r>
              <a:rPr lang="it-IT" sz="2400" dirty="0" err="1" smtClean="0"/>
              <a:t>RxC</a:t>
            </a:r>
            <a:r>
              <a:rPr lang="it-IT" sz="2400" dirty="0" smtClean="0"/>
              <a:t>?</a:t>
            </a:r>
            <a:endParaRPr lang="it-IT" sz="2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038648"/>
              </p:ext>
            </p:extLst>
          </p:nvPr>
        </p:nvGraphicFramePr>
        <p:xfrm>
          <a:off x="683568" y="1397000"/>
          <a:ext cx="720079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685">
                  <a:extLst>
                    <a:ext uri="{9D8B030D-6E8A-4147-A177-3AD203B41FA5}">
                      <a16:colId xmlns:a16="http://schemas.microsoft.com/office/drawing/2014/main" xmlns="" val="2323122226"/>
                    </a:ext>
                  </a:extLst>
                </a:gridCol>
                <a:gridCol w="1028685">
                  <a:extLst>
                    <a:ext uri="{9D8B030D-6E8A-4147-A177-3AD203B41FA5}">
                      <a16:colId xmlns:a16="http://schemas.microsoft.com/office/drawing/2014/main" xmlns="" val="1537009040"/>
                    </a:ext>
                  </a:extLst>
                </a:gridCol>
                <a:gridCol w="1028685">
                  <a:extLst>
                    <a:ext uri="{9D8B030D-6E8A-4147-A177-3AD203B41FA5}">
                      <a16:colId xmlns:a16="http://schemas.microsoft.com/office/drawing/2014/main" xmlns="" val="1335815288"/>
                    </a:ext>
                  </a:extLst>
                </a:gridCol>
                <a:gridCol w="1028685">
                  <a:extLst>
                    <a:ext uri="{9D8B030D-6E8A-4147-A177-3AD203B41FA5}">
                      <a16:colId xmlns:a16="http://schemas.microsoft.com/office/drawing/2014/main" xmlns="" val="1615826130"/>
                    </a:ext>
                  </a:extLst>
                </a:gridCol>
                <a:gridCol w="1028685">
                  <a:extLst>
                    <a:ext uri="{9D8B030D-6E8A-4147-A177-3AD203B41FA5}">
                      <a16:colId xmlns:a16="http://schemas.microsoft.com/office/drawing/2014/main" xmlns="" val="230737934"/>
                    </a:ext>
                  </a:extLst>
                </a:gridCol>
                <a:gridCol w="1028685">
                  <a:extLst>
                    <a:ext uri="{9D8B030D-6E8A-4147-A177-3AD203B41FA5}">
                      <a16:colId xmlns:a16="http://schemas.microsoft.com/office/drawing/2014/main" xmlns="" val="1030722343"/>
                    </a:ext>
                  </a:extLst>
                </a:gridCol>
                <a:gridCol w="1028685">
                  <a:extLst>
                    <a:ext uri="{9D8B030D-6E8A-4147-A177-3AD203B41FA5}">
                      <a16:colId xmlns:a16="http://schemas.microsoft.com/office/drawing/2014/main" xmlns="" val="71931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C-1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5056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7539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4037830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61356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R-1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663159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2460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78420480"/>
                  </a:ext>
                </a:extLst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029915" y="1807248"/>
            <a:ext cx="428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ok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984248" y="1807248"/>
            <a:ext cx="428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ok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071624" y="1807248"/>
            <a:ext cx="428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ok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029915" y="2909929"/>
            <a:ext cx="428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ok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2029915" y="2182940"/>
            <a:ext cx="428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ok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984248" y="2182940"/>
            <a:ext cx="428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ok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071624" y="2182940"/>
            <a:ext cx="428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ok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84248" y="2909929"/>
            <a:ext cx="428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ok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5071624" y="2909929"/>
            <a:ext cx="428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ok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6126325" y="1807248"/>
            <a:ext cx="53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6126325" y="2909929"/>
            <a:ext cx="53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6126325" y="3281996"/>
            <a:ext cx="53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5020327" y="3281996"/>
            <a:ext cx="53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2932951" y="3281996"/>
            <a:ext cx="53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1978618" y="3281996"/>
            <a:ext cx="53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6126325" y="2182940"/>
            <a:ext cx="53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578883" y="4509120"/>
            <a:ext cx="82415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dirty="0" smtClean="0"/>
              <a:t>Quindi, in una tabella </a:t>
            </a:r>
            <a:r>
              <a:rPr lang="it-IT" sz="2400" dirty="0" err="1" smtClean="0"/>
              <a:t>RxC</a:t>
            </a:r>
            <a:r>
              <a:rPr lang="it-IT" sz="2400" dirty="0" smtClean="0"/>
              <a:t> le celle che danno informazioni linearmente indipendenti sono </a:t>
            </a:r>
            <a:endParaRPr lang="it-IT" sz="24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4914456" y="4878452"/>
            <a:ext cx="1742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(R-1)x(C-1</a:t>
            </a:r>
            <a:r>
              <a:rPr lang="it-IT" sz="2400" dirty="0" smtClean="0"/>
              <a:t>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09065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48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404664"/>
            <a:ext cx="2343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it-IT" sz="2400" dirty="0" smtClean="0"/>
              <a:t>Generalizzando</a:t>
            </a:r>
            <a:endParaRPr lang="it-IT" sz="2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579922"/>
              </p:ext>
            </p:extLst>
          </p:nvPr>
        </p:nvGraphicFramePr>
        <p:xfrm>
          <a:off x="611293" y="1069666"/>
          <a:ext cx="6300693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99">
                  <a:extLst>
                    <a:ext uri="{9D8B030D-6E8A-4147-A177-3AD203B41FA5}">
                      <a16:colId xmlns:a16="http://schemas.microsoft.com/office/drawing/2014/main" xmlns="" val="2323122226"/>
                    </a:ext>
                  </a:extLst>
                </a:gridCol>
                <a:gridCol w="900099">
                  <a:extLst>
                    <a:ext uri="{9D8B030D-6E8A-4147-A177-3AD203B41FA5}">
                      <a16:colId xmlns:a16="http://schemas.microsoft.com/office/drawing/2014/main" xmlns="" val="1537009040"/>
                    </a:ext>
                  </a:extLst>
                </a:gridCol>
                <a:gridCol w="900099">
                  <a:extLst>
                    <a:ext uri="{9D8B030D-6E8A-4147-A177-3AD203B41FA5}">
                      <a16:colId xmlns:a16="http://schemas.microsoft.com/office/drawing/2014/main" xmlns="" val="1615826130"/>
                    </a:ext>
                  </a:extLst>
                </a:gridCol>
                <a:gridCol w="900099">
                  <a:extLst>
                    <a:ext uri="{9D8B030D-6E8A-4147-A177-3AD203B41FA5}">
                      <a16:colId xmlns:a16="http://schemas.microsoft.com/office/drawing/2014/main" xmlns="" val="230737934"/>
                    </a:ext>
                  </a:extLst>
                </a:gridCol>
                <a:gridCol w="900099">
                  <a:extLst>
                    <a:ext uri="{9D8B030D-6E8A-4147-A177-3AD203B41FA5}">
                      <a16:colId xmlns:a16="http://schemas.microsoft.com/office/drawing/2014/main" xmlns="" val="2690794046"/>
                    </a:ext>
                  </a:extLst>
                </a:gridCol>
                <a:gridCol w="900099">
                  <a:extLst>
                    <a:ext uri="{9D8B030D-6E8A-4147-A177-3AD203B41FA5}">
                      <a16:colId xmlns:a16="http://schemas.microsoft.com/office/drawing/2014/main" xmlns="" val="1030722343"/>
                    </a:ext>
                  </a:extLst>
                </a:gridCol>
                <a:gridCol w="900099">
                  <a:extLst>
                    <a:ext uri="{9D8B030D-6E8A-4147-A177-3AD203B41FA5}">
                      <a16:colId xmlns:a16="http://schemas.microsoft.com/office/drawing/2014/main" xmlns="" val="71931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j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5056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</a:t>
                      </a:r>
                      <a:r>
                        <a:rPr lang="it-IT" baseline="-25000" dirty="0" smtClean="0"/>
                        <a:t>11</a:t>
                      </a:r>
                      <a:endParaRPr lang="it-IT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</a:t>
                      </a:r>
                      <a:r>
                        <a:rPr lang="it-IT" baseline="-25000" dirty="0" smtClean="0"/>
                        <a:t>1j</a:t>
                      </a:r>
                      <a:endParaRPr lang="it-IT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</a:t>
                      </a:r>
                      <a:r>
                        <a:rPr lang="it-IT" baseline="-25000" dirty="0" smtClean="0"/>
                        <a:t>1c</a:t>
                      </a:r>
                      <a:endParaRPr lang="it-IT" baseline="-250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n</a:t>
                      </a:r>
                      <a:r>
                        <a:rPr lang="it-IT" b="1" baseline="-25000" dirty="0" smtClean="0"/>
                        <a:t>1.</a:t>
                      </a:r>
                      <a:endParaRPr lang="it-IT" b="1" baseline="-250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7539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...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…</a:t>
                      </a:r>
                      <a:endParaRPr lang="it-IT" b="1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7830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</a:t>
                      </a:r>
                      <a:r>
                        <a:rPr lang="it-IT" baseline="-25000" dirty="0" smtClean="0"/>
                        <a:t>i1</a:t>
                      </a:r>
                      <a:endParaRPr lang="it-IT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/>
                        <a:t>n</a:t>
                      </a:r>
                      <a:r>
                        <a:rPr lang="it-IT" baseline="-25000" dirty="0" err="1" smtClean="0"/>
                        <a:t>ij</a:t>
                      </a:r>
                      <a:endParaRPr lang="it-IT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/>
                        <a:t>n</a:t>
                      </a:r>
                      <a:r>
                        <a:rPr lang="it-IT" baseline="-25000" dirty="0" err="1" smtClean="0"/>
                        <a:t>ic</a:t>
                      </a:r>
                      <a:endParaRPr lang="it-IT" baseline="-250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n</a:t>
                      </a:r>
                      <a:r>
                        <a:rPr lang="it-IT" b="1" baseline="-25000" dirty="0" smtClean="0"/>
                        <a:t>i.</a:t>
                      </a:r>
                      <a:endParaRPr lang="it-IT" b="1" baseline="-250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1356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…</a:t>
                      </a:r>
                      <a:endParaRPr lang="it-IT" b="1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3159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</a:t>
                      </a:r>
                      <a:r>
                        <a:rPr lang="it-IT" baseline="-25000" dirty="0" smtClean="0"/>
                        <a:t>r1</a:t>
                      </a:r>
                      <a:endParaRPr lang="it-IT" baseline="-25000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/>
                        <a:t>n</a:t>
                      </a:r>
                      <a:r>
                        <a:rPr lang="it-IT" baseline="-25000" dirty="0" err="1" smtClean="0"/>
                        <a:t>rj</a:t>
                      </a:r>
                      <a:endParaRPr lang="it-IT" baseline="-25000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…</a:t>
                      </a:r>
                      <a:endParaRPr lang="it-IT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 smtClean="0"/>
                        <a:t>n</a:t>
                      </a:r>
                      <a:r>
                        <a:rPr lang="it-IT" baseline="-25000" dirty="0" err="1" smtClean="0"/>
                        <a:t>rc</a:t>
                      </a:r>
                      <a:endParaRPr lang="it-IT" baseline="-250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n</a:t>
                      </a:r>
                      <a:r>
                        <a:rPr lang="it-IT" b="1" baseline="-25000" dirty="0" smtClean="0"/>
                        <a:t>r.</a:t>
                      </a:r>
                      <a:endParaRPr lang="it-IT" b="1" baseline="-250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2460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it-IT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n</a:t>
                      </a:r>
                      <a:r>
                        <a:rPr lang="it-IT" b="1" baseline="-25000" dirty="0" smtClean="0"/>
                        <a:t>.1</a:t>
                      </a:r>
                      <a:endParaRPr lang="it-IT" b="1" baseline="-250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…</a:t>
                      </a:r>
                      <a:endParaRPr lang="it-IT" b="1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err="1" smtClean="0"/>
                        <a:t>n</a:t>
                      </a:r>
                      <a:r>
                        <a:rPr lang="it-IT" b="1" baseline="-25000" dirty="0" err="1" smtClean="0"/>
                        <a:t>.j</a:t>
                      </a:r>
                      <a:endParaRPr lang="it-IT" b="1" baseline="-250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…</a:t>
                      </a:r>
                      <a:endParaRPr lang="it-IT" b="1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err="1" smtClean="0"/>
                        <a:t>n</a:t>
                      </a:r>
                      <a:r>
                        <a:rPr lang="it-IT" b="1" baseline="-25000" dirty="0" err="1" smtClean="0"/>
                        <a:t>.c</a:t>
                      </a:r>
                      <a:endParaRPr lang="it-IT" b="1" baseline="-250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n</a:t>
                      </a:r>
                      <a:r>
                        <a:rPr lang="it-IT" b="1" baseline="-25000" dirty="0" smtClean="0"/>
                        <a:t>..</a:t>
                      </a:r>
                      <a:endParaRPr lang="it-IT" b="1" baseline="-250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420480"/>
                  </a:ext>
                </a:extLst>
              </a:tr>
            </a:tbl>
          </a:graphicData>
        </a:graphic>
      </p:graphicFrame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611292" y="4221087"/>
            <a:ext cx="124007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24" name="Oggetto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513387"/>
              </p:ext>
            </p:extLst>
          </p:nvPr>
        </p:nvGraphicFramePr>
        <p:xfrm>
          <a:off x="611293" y="4221088"/>
          <a:ext cx="3639764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r:id="rId3" imgW="2120900" imgH="711200" progId="Equation.3">
                  <p:embed/>
                </p:oleObj>
              </mc:Choice>
              <mc:Fallback>
                <p:oleObj r:id="rId3" imgW="21209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293" y="4221088"/>
                        <a:ext cx="3639764" cy="1224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asellaDiTesto 24"/>
          <p:cNvSpPr txBox="1"/>
          <p:nvPr/>
        </p:nvSpPr>
        <p:spPr>
          <a:xfrm>
            <a:off x="421489" y="6021288"/>
            <a:ext cx="2910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it-IT" sz="2400" dirty="0" smtClean="0"/>
              <a:t>dove </a:t>
            </a:r>
            <a:r>
              <a:rPr lang="it-IT" sz="2400" dirty="0" err="1" smtClean="0"/>
              <a:t>A</a:t>
            </a:r>
            <a:r>
              <a:rPr lang="it-IT" sz="2400" baseline="-25000" dirty="0" err="1" smtClean="0"/>
              <a:t>ij</a:t>
            </a:r>
            <a:r>
              <a:rPr lang="it-IT" sz="2400" dirty="0" smtClean="0"/>
              <a:t> = n</a:t>
            </a:r>
            <a:r>
              <a:rPr lang="it-IT" sz="2400" baseline="-25000" dirty="0" smtClean="0"/>
              <a:t>i.</a:t>
            </a:r>
            <a:r>
              <a:rPr lang="it-IT" sz="2400" dirty="0" smtClean="0"/>
              <a:t> </a:t>
            </a:r>
            <a:r>
              <a:rPr lang="it-IT" sz="2400" dirty="0" err="1" smtClean="0"/>
              <a:t>n</a:t>
            </a:r>
            <a:r>
              <a:rPr lang="it-IT" sz="2400" baseline="-25000" dirty="0" err="1" smtClean="0"/>
              <a:t>.j</a:t>
            </a:r>
            <a:r>
              <a:rPr lang="it-IT" sz="2400" dirty="0" smtClean="0"/>
              <a:t> / n</a:t>
            </a:r>
            <a:r>
              <a:rPr lang="it-IT" sz="2400" baseline="-25000" dirty="0" smtClean="0"/>
              <a:t>..</a:t>
            </a:r>
            <a:r>
              <a:rPr lang="it-IT" sz="2400" dirty="0" smtClean="0"/>
              <a:t> 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51064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49</a:t>
            </a:fld>
            <a:endParaRPr lang="it-IT"/>
          </a:p>
        </p:txBody>
      </p:sp>
      <p:grpSp>
        <p:nvGrpSpPr>
          <p:cNvPr id="8" name="Gruppo 7"/>
          <p:cNvGrpSpPr/>
          <p:nvPr/>
        </p:nvGrpSpPr>
        <p:grpSpPr>
          <a:xfrm>
            <a:off x="683568" y="548680"/>
            <a:ext cx="7312493" cy="5509200"/>
            <a:chOff x="683568" y="548680"/>
            <a:chExt cx="7312493" cy="5509200"/>
          </a:xfrm>
        </p:grpSpPr>
        <p:sp>
          <p:nvSpPr>
            <p:cNvPr id="5" name="CasellaDiTesto 4"/>
            <p:cNvSpPr txBox="1"/>
            <p:nvPr/>
          </p:nvSpPr>
          <p:spPr>
            <a:xfrm>
              <a:off x="683568" y="548680"/>
              <a:ext cx="7312493" cy="5509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Aft>
                  <a:spcPts val="0"/>
                </a:spcAft>
              </a:pPr>
              <a:r>
                <a:rPr lang="it-IT" sz="2400" dirty="0" smtClean="0"/>
                <a:t>Tornando alla statistica X</a:t>
              </a:r>
              <a:r>
                <a:rPr lang="it-IT" sz="2400" baseline="30000" dirty="0" smtClean="0"/>
                <a:t>2</a:t>
              </a:r>
              <a:r>
                <a:rPr lang="it-IT" sz="2400" dirty="0" smtClean="0"/>
                <a:t>, abbiamo detto che a certe condizioni segue la distribuzione del </a:t>
              </a:r>
              <a:r>
                <a:rPr lang="it-IT" sz="2400" dirty="0" smtClean="0">
                  <a:sym typeface="Symbol" panose="05050102010706020507" pitchFamily="18" charset="2"/>
                </a:rPr>
                <a:t></a:t>
              </a:r>
              <a:r>
                <a:rPr lang="it-IT" sz="2400" baseline="30000" dirty="0" smtClean="0">
                  <a:sym typeface="Symbol" panose="05050102010706020507" pitchFamily="18" charset="2"/>
                </a:rPr>
                <a:t>2</a:t>
              </a:r>
              <a:r>
                <a:rPr lang="it-IT" sz="2400" dirty="0" smtClean="0">
                  <a:sym typeface="Symbol" panose="05050102010706020507" pitchFamily="18" charset="2"/>
                </a:rPr>
                <a:t> con </a:t>
              </a:r>
            </a:p>
            <a:p>
              <a:pPr algn="l">
                <a:spcAft>
                  <a:spcPts val="1200"/>
                </a:spcAft>
              </a:pPr>
              <a:r>
                <a:rPr lang="it-IT" sz="2400" dirty="0" smtClean="0">
                  <a:sym typeface="Symbol" panose="05050102010706020507" pitchFamily="18" charset="2"/>
                </a:rPr>
                <a:t>(R-1)x(C-1) </a:t>
              </a:r>
              <a:r>
                <a:rPr lang="it-IT" sz="2400" dirty="0" err="1" smtClean="0">
                  <a:sym typeface="Symbol" panose="05050102010706020507" pitchFamily="18" charset="2"/>
                </a:rPr>
                <a:t>df</a:t>
              </a:r>
              <a:r>
                <a:rPr lang="it-IT" sz="2400" dirty="0" smtClean="0">
                  <a:sym typeface="Symbol" panose="05050102010706020507" pitchFamily="18" charset="2"/>
                </a:rPr>
                <a:t>: a quali condizioni?</a:t>
              </a:r>
            </a:p>
            <a:p>
              <a:pPr algn="l">
                <a:spcAft>
                  <a:spcPts val="1200"/>
                </a:spcAft>
              </a:pPr>
              <a:r>
                <a:rPr lang="it-IT" sz="2400" dirty="0" smtClean="0">
                  <a:sym typeface="Symbol" panose="05050102010706020507" pitchFamily="18" charset="2"/>
                </a:rPr>
                <a:t>Le frequenze attese (a denominatore degli addendi della formula) non debbono essere piccole</a:t>
              </a:r>
            </a:p>
            <a:p>
              <a:pPr algn="l">
                <a:spcAft>
                  <a:spcPts val="0"/>
                </a:spcAft>
              </a:pPr>
              <a:r>
                <a:rPr lang="it-IT" sz="2400" dirty="0" smtClean="0">
                  <a:sym typeface="Symbol" panose="05050102010706020507" pitchFamily="18" charset="2"/>
                </a:rPr>
                <a:t>Se le frequenze attese sono piccole, il livello di significatività calcolato con l’approssimazione al </a:t>
              </a:r>
              <a:r>
                <a:rPr lang="it-IT" sz="2400" dirty="0">
                  <a:sym typeface="Symbol" panose="05050102010706020507" pitchFamily="18" charset="2"/>
                </a:rPr>
                <a:t></a:t>
              </a:r>
              <a:r>
                <a:rPr lang="it-IT" sz="2400" baseline="30000" dirty="0" smtClean="0">
                  <a:sym typeface="Symbol" panose="05050102010706020507" pitchFamily="18" charset="2"/>
                </a:rPr>
                <a:t>2</a:t>
              </a:r>
              <a:r>
                <a:rPr lang="it-IT" sz="2400" dirty="0" smtClean="0">
                  <a:sym typeface="Symbol" panose="05050102010706020507" pitchFamily="18" charset="2"/>
                </a:rPr>
                <a:t> è sottostimato</a:t>
              </a:r>
            </a:p>
            <a:p>
              <a:pPr marL="1079500" algn="l">
                <a:spcAft>
                  <a:spcPts val="0"/>
                </a:spcAft>
              </a:pPr>
              <a:endParaRPr lang="it-IT" sz="2400" dirty="0" smtClean="0">
                <a:sym typeface="Symbol" panose="05050102010706020507" pitchFamily="18" charset="2"/>
              </a:endParaRPr>
            </a:p>
            <a:p>
              <a:pPr marL="1079500" algn="l">
                <a:spcAft>
                  <a:spcPts val="1200"/>
                </a:spcAft>
              </a:pPr>
              <a:r>
                <a:rPr lang="it-IT" sz="2400" dirty="0" smtClean="0">
                  <a:sym typeface="Symbol" panose="05050102010706020507" pitchFamily="18" charset="2"/>
                </a:rPr>
                <a:t>la reale probabilità di errore di I tipo è maggiore di quanto non appaia</a:t>
              </a:r>
            </a:p>
            <a:p>
              <a:pPr marL="1079500" algn="l">
                <a:spcAft>
                  <a:spcPts val="1200"/>
                </a:spcAft>
              </a:pPr>
              <a:r>
                <a:rPr lang="it-IT" sz="2400" dirty="0" smtClean="0">
                  <a:sym typeface="Symbol" panose="05050102010706020507" pitchFamily="18" charset="2"/>
                </a:rPr>
                <a:t>H0 viene rifiutata più frequentemente di quanto sia lecito </a:t>
              </a:r>
            </a:p>
          </p:txBody>
        </p:sp>
        <p:sp>
          <p:nvSpPr>
            <p:cNvPr id="4" name="Freccia angolare in su 3"/>
            <p:cNvSpPr>
              <a:spLocks noChangeAspect="1"/>
            </p:cNvSpPr>
            <p:nvPr/>
          </p:nvSpPr>
          <p:spPr bwMode="auto">
            <a:xfrm rot="5400000">
              <a:off x="864658" y="3876354"/>
              <a:ext cx="680316" cy="585216"/>
            </a:xfrm>
            <a:prstGeom prst="bentUp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Freccia angolare in su 5"/>
            <p:cNvSpPr>
              <a:spLocks noChangeAspect="1"/>
            </p:cNvSpPr>
            <p:nvPr/>
          </p:nvSpPr>
          <p:spPr bwMode="auto">
            <a:xfrm rot="5400000">
              <a:off x="864658" y="4772694"/>
              <a:ext cx="680316" cy="585216"/>
            </a:xfrm>
            <a:prstGeom prst="bentUp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978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821441"/>
              </p:ext>
            </p:extLst>
          </p:nvPr>
        </p:nvGraphicFramePr>
        <p:xfrm>
          <a:off x="827584" y="1032269"/>
          <a:ext cx="7776864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3310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114518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114518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114518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Week</a:t>
                      </a:r>
                      <a:r>
                        <a:rPr lang="it-IT" sz="2400" b="1" baseline="0" dirty="0" smtClean="0"/>
                        <a:t> 18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12.51 (7.85)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00B0F0"/>
                          </a:solidFill>
                        </a:rPr>
                        <a:t>141</a:t>
                      </a:r>
                      <a:endParaRPr lang="it-IT" sz="2400" i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13.58 (7.30)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3-mo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12.33 (7.82)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14.58 (6.97)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0.31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6-mo</a:t>
                      </a:r>
                      <a:r>
                        <a:rPr lang="it-IT" sz="2400" b="1" baseline="0" dirty="0" smtClean="0"/>
                        <a:t>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12.14 (7.68)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15.06</a:t>
                      </a:r>
                      <a:r>
                        <a:rPr lang="it-IT" sz="2400" i="0" baseline="0" dirty="0" smtClean="0">
                          <a:solidFill>
                            <a:schemeClr val="tx1"/>
                          </a:solidFill>
                        </a:rPr>
                        <a:t> (7.18)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0-18w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-10.32 (7.88)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-9.25 (7.33)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152</a:t>
                      </a: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0.14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3771874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0-6mo</a:t>
                      </a:r>
                      <a:endParaRPr lang="it-IT" sz="2400" b="1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-10.69 (7.65)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-7.78 (7.12)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0.41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596183047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Efficacia del trattamento (</a:t>
            </a: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Intention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-to-</a:t>
            </a: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treat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-D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45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50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83568" y="548680"/>
            <a:ext cx="7312493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it-IT" sz="2400" dirty="0" smtClean="0">
                <a:sym typeface="Symbol" panose="05050102010706020507" pitchFamily="18" charset="2"/>
              </a:rPr>
              <a:t>Le frequenze attese (a denominatore degli addendi della formula) non debbono essere piccole</a:t>
            </a:r>
          </a:p>
          <a:p>
            <a:pPr algn="l">
              <a:spcAft>
                <a:spcPts val="1200"/>
              </a:spcAft>
              <a:tabLst>
                <a:tab pos="2333625" algn="l"/>
              </a:tabLst>
            </a:pPr>
            <a:r>
              <a:rPr lang="it-IT" sz="2400" i="1" dirty="0" err="1" smtClean="0">
                <a:sym typeface="Symbol" panose="05050102010706020507" pitchFamily="18" charset="2"/>
              </a:rPr>
              <a:t>Cochran’s</a:t>
            </a:r>
            <a:r>
              <a:rPr lang="it-IT" sz="2400" i="1" dirty="0" smtClean="0">
                <a:sym typeface="Symbol" panose="05050102010706020507" pitchFamily="18" charset="2"/>
              </a:rPr>
              <a:t> </a:t>
            </a:r>
            <a:r>
              <a:rPr lang="it-IT" sz="2400" i="1" dirty="0" err="1" smtClean="0">
                <a:sym typeface="Symbol" panose="05050102010706020507" pitchFamily="18" charset="2"/>
              </a:rPr>
              <a:t>rule</a:t>
            </a:r>
            <a:r>
              <a:rPr lang="it-IT" sz="2400" i="1" dirty="0" smtClean="0">
                <a:sym typeface="Symbol" panose="05050102010706020507" pitchFamily="18" charset="2"/>
              </a:rPr>
              <a:t> 	</a:t>
            </a:r>
            <a:r>
              <a:rPr lang="it-IT" sz="2400" dirty="0" smtClean="0">
                <a:sym typeface="Symbol" panose="05050102010706020507" pitchFamily="18" charset="2"/>
              </a:rPr>
              <a:t>per le tabelle con </a:t>
            </a:r>
            <a:r>
              <a:rPr lang="it-IT" sz="2400" dirty="0" err="1" smtClean="0">
                <a:sym typeface="Symbol" panose="05050102010706020507" pitchFamily="18" charset="2"/>
              </a:rPr>
              <a:t>df</a:t>
            </a:r>
            <a:r>
              <a:rPr lang="it-IT" sz="2400" dirty="0" smtClean="0">
                <a:sym typeface="Symbol" panose="05050102010706020507" pitchFamily="18" charset="2"/>
              </a:rPr>
              <a:t> &gt; 1: </a:t>
            </a: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ym typeface="Symbol" panose="05050102010706020507" pitchFamily="18" charset="2"/>
              </a:rPr>
              <a:t>meno del 20% delle celle può avere una frequenza attesa &lt; 5</a:t>
            </a: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400" dirty="0" smtClean="0">
                <a:sym typeface="Symbol" panose="05050102010706020507" pitchFamily="18" charset="2"/>
              </a:rPr>
              <a:t>la minima frequenza attesa deve essere ≥ 1</a:t>
            </a:r>
          </a:p>
          <a:p>
            <a:pPr algn="l">
              <a:spcAft>
                <a:spcPts val="1200"/>
              </a:spcAft>
              <a:tabLst>
                <a:tab pos="2333625" algn="l"/>
              </a:tabLst>
            </a:pPr>
            <a:r>
              <a:rPr lang="it-IT" sz="2400" dirty="0" smtClean="0">
                <a:sym typeface="Symbol" panose="05050102010706020507" pitchFamily="18" charset="2"/>
              </a:rPr>
              <a:t>	per le tabelle con </a:t>
            </a:r>
            <a:r>
              <a:rPr lang="it-IT" sz="2400" dirty="0" err="1" smtClean="0">
                <a:sym typeface="Symbol" panose="05050102010706020507" pitchFamily="18" charset="2"/>
              </a:rPr>
              <a:t>df</a:t>
            </a:r>
            <a:r>
              <a:rPr lang="it-IT" sz="2400" dirty="0" smtClean="0">
                <a:sym typeface="Symbol" panose="05050102010706020507" pitchFamily="18" charset="2"/>
              </a:rPr>
              <a:t> = 1</a:t>
            </a: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400" dirty="0" smtClean="0">
                <a:sym typeface="Symbol" panose="05050102010706020507" pitchFamily="18" charset="2"/>
              </a:rPr>
              <a:t>le frequenze attese dovrebbero essere </a:t>
            </a:r>
            <a:r>
              <a:rPr lang="it-IT" sz="2400" dirty="0">
                <a:sym typeface="Symbol" panose="05050102010706020507" pitchFamily="18" charset="2"/>
              </a:rPr>
              <a:t>≥</a:t>
            </a:r>
            <a:r>
              <a:rPr lang="it-IT" sz="2400" dirty="0" smtClean="0">
                <a:sym typeface="Symbol" panose="05050102010706020507" pitchFamily="18" charset="2"/>
              </a:rPr>
              <a:t> 10</a:t>
            </a:r>
          </a:p>
          <a:p>
            <a:pPr algn="l">
              <a:spcAft>
                <a:spcPts val="1200"/>
              </a:spcAft>
            </a:pPr>
            <a:r>
              <a:rPr lang="it-IT" sz="2400" dirty="0" smtClean="0">
                <a:sym typeface="Symbol" panose="05050102010706020507" pitchFamily="18" charset="2"/>
              </a:rPr>
              <a:t>Nel nostro caso, la più piccola frequenza attesa è 10.92, quindi l’approssimazione </a:t>
            </a:r>
            <a:r>
              <a:rPr lang="it-IT" sz="2400" dirty="0">
                <a:sym typeface="Symbol" panose="05050102010706020507" pitchFamily="18" charset="2"/>
              </a:rPr>
              <a:t>al </a:t>
            </a:r>
            <a:r>
              <a:rPr lang="it-IT" sz="2400" baseline="30000" dirty="0">
                <a:sym typeface="Symbol" panose="05050102010706020507" pitchFamily="18" charset="2"/>
              </a:rPr>
              <a:t>2</a:t>
            </a:r>
            <a:r>
              <a:rPr lang="it-IT" sz="2400" dirty="0">
                <a:sym typeface="Symbol" panose="05050102010706020507" pitchFamily="18" charset="2"/>
              </a:rPr>
              <a:t> è </a:t>
            </a:r>
            <a:r>
              <a:rPr lang="it-IT" sz="2400" dirty="0" smtClean="0">
                <a:sym typeface="Symbol" panose="05050102010706020507" pitchFamily="18" charset="2"/>
              </a:rPr>
              <a:t>lecita</a:t>
            </a:r>
          </a:p>
          <a:p>
            <a:pPr algn="l">
              <a:spcAft>
                <a:spcPts val="1200"/>
              </a:spcAft>
            </a:pPr>
            <a:r>
              <a:rPr lang="it-IT" sz="2400" dirty="0"/>
              <a:t>X</a:t>
            </a:r>
            <a:r>
              <a:rPr lang="it-IT" sz="2400" baseline="30000" dirty="0"/>
              <a:t>2</a:t>
            </a:r>
            <a:r>
              <a:rPr lang="it-IT" sz="2400" dirty="0"/>
              <a:t> </a:t>
            </a:r>
            <a:r>
              <a:rPr lang="it-IT" sz="2400" dirty="0" smtClean="0"/>
              <a:t>= </a:t>
            </a:r>
            <a:r>
              <a:rPr lang="it-IT" sz="2400" dirty="0"/>
              <a:t>0.83657		</a:t>
            </a:r>
            <a:r>
              <a:rPr lang="it-IT" sz="2400" dirty="0" err="1" smtClean="0"/>
              <a:t>df</a:t>
            </a:r>
            <a:r>
              <a:rPr lang="it-IT" sz="2400" dirty="0" smtClean="0"/>
              <a:t> = 1		p </a:t>
            </a:r>
            <a:r>
              <a:rPr lang="it-IT" sz="2400" dirty="0"/>
              <a:t>= </a:t>
            </a:r>
            <a:r>
              <a:rPr lang="it-IT" sz="2400" dirty="0" smtClean="0"/>
              <a:t>0.3604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76891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51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755576" y="692696"/>
            <a:ext cx="77048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it-IT" sz="2400" dirty="0" smtClean="0"/>
              <a:t>Qualora queste condizioni siano violate, si può:</a:t>
            </a: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400" dirty="0" smtClean="0">
                <a:sym typeface="Symbol" panose="05050102010706020507" pitchFamily="18" charset="2"/>
              </a:rPr>
              <a:t>accorpare le modalità che presentino le minori frequenze attese</a:t>
            </a:r>
          </a:p>
          <a:p>
            <a:pPr marL="1344613" indent="-1344613" algn="l">
              <a:spcAft>
                <a:spcPts val="1200"/>
              </a:spcAft>
              <a:tabLst>
                <a:tab pos="712788" algn="l"/>
                <a:tab pos="1344613" algn="l"/>
              </a:tabLst>
            </a:pPr>
            <a:r>
              <a:rPr lang="it-IT" sz="2400" dirty="0">
                <a:sym typeface="Symbol" panose="05050102010706020507" pitchFamily="18" charset="2"/>
              </a:rPr>
              <a:t>	</a:t>
            </a:r>
            <a:r>
              <a:rPr lang="it-IT" sz="2400" dirty="0" smtClean="0">
                <a:sym typeface="Symbol" panose="05050102010706020507" pitchFamily="18" charset="2"/>
              </a:rPr>
              <a:t>NB: 	l’accorpamento deve avere un senso logico, e non deve far perdere informazione importante</a:t>
            </a:r>
          </a:p>
          <a:p>
            <a:pPr marL="342900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400" dirty="0" smtClean="0">
                <a:sym typeface="Symbol" panose="05050102010706020507" pitchFamily="18" charset="2"/>
              </a:rPr>
              <a:t>applicare il </a:t>
            </a:r>
            <a:r>
              <a:rPr lang="it-IT" sz="2400" b="1" dirty="0" smtClean="0">
                <a:sym typeface="Symbol" panose="05050102010706020507" pitchFamily="18" charset="2"/>
              </a:rPr>
              <a:t>test della probabilità esatta di Fisher</a:t>
            </a:r>
          </a:p>
        </p:txBody>
      </p:sp>
    </p:spTree>
    <p:extLst>
      <p:ext uri="{BB962C8B-B14F-4D97-AF65-F5344CB8AC3E}">
        <p14:creationId xmlns:p14="http://schemas.microsoft.com/office/powerpoint/2010/main" val="103585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52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755576" y="692696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it-IT" sz="2400" b="1" cap="small" dirty="0" smtClean="0">
                <a:sym typeface="Symbol" panose="05050102010706020507" pitchFamily="18" charset="2"/>
              </a:rPr>
              <a:t>Test della probabilità esatta di Fisher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854765"/>
              </p:ext>
            </p:extLst>
          </p:nvPr>
        </p:nvGraphicFramePr>
        <p:xfrm>
          <a:off x="539552" y="1340768"/>
          <a:ext cx="7704856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6214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926214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926214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926214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59406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Controlli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Trattati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a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b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a+b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 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c</a:t>
                      </a:r>
                      <a:endParaRPr lang="it-IT" sz="2400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d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c+d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a+c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b+d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n=</a:t>
                      </a:r>
                      <a:r>
                        <a:rPr lang="it-IT" sz="2400" dirty="0" err="1" smtClean="0"/>
                        <a:t>a+b+c+d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539552" y="3903439"/>
            <a:ext cx="792088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it-IT" sz="2400" dirty="0" smtClean="0"/>
              <a:t>La probabilità associata a questa tabella sotto </a:t>
            </a:r>
            <a:r>
              <a:rPr lang="it-IT" sz="2400" dirty="0"/>
              <a:t>l’ipotesi di indipendenza tra le due variabili</a:t>
            </a:r>
            <a:r>
              <a:rPr lang="it-IT" sz="2400" dirty="0" smtClean="0"/>
              <a:t>, dati i marginali, è</a:t>
            </a:r>
          </a:p>
          <a:p>
            <a:pPr algn="l"/>
            <a:endParaRPr lang="it-IT" sz="2400" dirty="0"/>
          </a:p>
          <a:p>
            <a:pPr algn="l"/>
            <a:endParaRPr lang="it-IT" sz="2400" dirty="0" smtClean="0"/>
          </a:p>
          <a:p>
            <a:pPr algn="l"/>
            <a:endParaRPr lang="it-IT" sz="2400" dirty="0"/>
          </a:p>
          <a:p>
            <a:pPr algn="l"/>
            <a:r>
              <a:rPr lang="it-IT" sz="2400" dirty="0" smtClean="0"/>
              <a:t>dove </a:t>
            </a:r>
            <a:r>
              <a:rPr lang="it-IT" sz="2400" i="1" dirty="0" smtClean="0"/>
              <a:t>x! = 1*2*3*…*(x-1)*x		0! = 1</a:t>
            </a:r>
            <a:endParaRPr lang="it-IT" sz="2400" i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54952" y="5103767"/>
            <a:ext cx="1378205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425401"/>
              </p:ext>
            </p:extLst>
          </p:nvPr>
        </p:nvGraphicFramePr>
        <p:xfrm>
          <a:off x="564779" y="4783507"/>
          <a:ext cx="4951695" cy="917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r:id="rId3" imgW="3238500" imgH="596900" progId="Equation.3">
                  <p:embed/>
                </p:oleObj>
              </mc:Choice>
              <mc:Fallback>
                <p:oleObj r:id="rId3" imgW="32385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79" y="4783507"/>
                        <a:ext cx="4951695" cy="9175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76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53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78260" y="428289"/>
            <a:ext cx="77048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it-IT" sz="2400" dirty="0" smtClean="0"/>
              <a:t>Si calcola la probabilità esatta della tabella osservata e di tutte quelle più distanti dall’ipotesi nulla, e si sommano le probabilità</a:t>
            </a:r>
          </a:p>
          <a:p>
            <a:pPr algn="l">
              <a:spcAft>
                <a:spcPts val="1200"/>
              </a:spcAft>
            </a:pPr>
            <a:r>
              <a:rPr lang="it-IT" sz="2400" dirty="0" smtClean="0"/>
              <a:t>Relativamente alla tabella sotto riportata, sia ha</a:t>
            </a:r>
          </a:p>
          <a:p>
            <a:pPr algn="l">
              <a:spcAft>
                <a:spcPts val="1200"/>
              </a:spcAft>
            </a:pPr>
            <a:r>
              <a:rPr lang="en-US" sz="2400" dirty="0" smtClean="0"/>
              <a:t>p (a due code) = 0.4757	</a:t>
            </a:r>
            <a:r>
              <a:rPr lang="en-US" sz="2400" i="1" dirty="0" smtClean="0"/>
              <a:t>(MEMO: p del </a:t>
            </a:r>
            <a:r>
              <a:rPr lang="it-IT" sz="2400" i="1" dirty="0">
                <a:sym typeface="Symbol" panose="05050102010706020507" pitchFamily="18" charset="2"/>
              </a:rPr>
              <a:t></a:t>
            </a:r>
            <a:r>
              <a:rPr lang="it-IT" sz="2400" i="1" baseline="30000" dirty="0">
                <a:sym typeface="Symbol" panose="05050102010706020507" pitchFamily="18" charset="2"/>
              </a:rPr>
              <a:t>2</a:t>
            </a:r>
            <a:r>
              <a:rPr lang="en-US" sz="2400" i="1" dirty="0" smtClean="0"/>
              <a:t> = 0.3604)</a:t>
            </a:r>
            <a:endParaRPr lang="it-IT" sz="2400" i="1" dirty="0" smtClean="0">
              <a:sym typeface="Symbol" panose="05050102010706020507" pitchFamily="18" charset="2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747057"/>
              </p:ext>
            </p:extLst>
          </p:nvPr>
        </p:nvGraphicFramePr>
        <p:xfrm>
          <a:off x="678260" y="2886415"/>
          <a:ext cx="7571184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796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Controlli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Trattati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14 (26.9%)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 (19.1%)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23 (23.2%)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 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 (73.1%)</a:t>
                      </a:r>
                      <a:endParaRPr lang="it-IT" sz="2400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 (80.9%)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76 (76.8%)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52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47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99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75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54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82589" y="4596698"/>
            <a:ext cx="770485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  <a:tabLst>
                <a:tab pos="2160588" algn="l"/>
                <a:tab pos="4303713" algn="l"/>
              </a:tabLst>
            </a:pPr>
            <a:r>
              <a:rPr lang="en-US" sz="2400" dirty="0" smtClean="0"/>
              <a:t>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3.388	</a:t>
            </a:r>
            <a:r>
              <a:rPr lang="en-US" sz="2400" dirty="0" err="1" smtClean="0"/>
              <a:t>df</a:t>
            </a:r>
            <a:r>
              <a:rPr lang="en-US" sz="2400" dirty="0" smtClean="0"/>
              <a:t> = 1	p = 0.0657</a:t>
            </a:r>
          </a:p>
          <a:p>
            <a:pPr algn="l">
              <a:spcAft>
                <a:spcPts val="1200"/>
              </a:spcAft>
              <a:tabLst>
                <a:tab pos="2160588" algn="l"/>
                <a:tab pos="4303713" algn="l"/>
              </a:tabLst>
            </a:pPr>
            <a:r>
              <a:rPr lang="en-US" sz="2400" dirty="0" smtClean="0"/>
              <a:t>Fisher’s exact probability test	p = 0.1383</a:t>
            </a:r>
            <a:endParaRPr lang="it-IT" sz="2400" dirty="0" smtClean="0">
              <a:sym typeface="Symbol" panose="05050102010706020507" pitchFamily="18" charset="2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712581"/>
              </p:ext>
            </p:extLst>
          </p:nvPr>
        </p:nvGraphicFramePr>
        <p:xfrm>
          <a:off x="704734" y="982174"/>
          <a:ext cx="7571184" cy="3230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796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1892796">
                  <a:extLst>
                    <a:ext uri="{9D8B030D-6E8A-4147-A177-3AD203B41FA5}">
                      <a16:colId xmlns:a16="http://schemas.microsoft.com/office/drawing/2014/main" xmlns="" val="342642626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Controlli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Trattati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Totali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7 (28%)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4.5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 (8%)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4.5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9 (18%)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No VAP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18 (72%)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20.5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23 (92%)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FF0000"/>
                          </a:solidFill>
                        </a:rPr>
                        <a:t>20.5</a:t>
                      </a:r>
                      <a:endParaRPr lang="it-IT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41 (82%)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Totali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25</a:t>
                      </a:r>
                      <a:endParaRPr lang="it-IT" sz="2400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25</a:t>
                      </a:r>
                      <a:endParaRPr lang="it-IT" sz="2400" dirty="0"/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50</a:t>
                      </a:r>
                      <a:endParaRPr lang="it-IT" sz="24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704734" y="301423"/>
            <a:ext cx="1383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/>
              <a:t>Esempio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8049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072128"/>
              </p:ext>
            </p:extLst>
          </p:nvPr>
        </p:nvGraphicFramePr>
        <p:xfrm>
          <a:off x="827584" y="1032269"/>
          <a:ext cx="7776864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3310">
                  <a:extLst>
                    <a:ext uri="{9D8B030D-6E8A-4147-A177-3AD203B41FA5}">
                      <a16:colId xmlns:a16="http://schemas.microsoft.com/office/drawing/2014/main" xmlns="" val="3872826869"/>
                    </a:ext>
                  </a:extLst>
                </a:gridCol>
                <a:gridCol w="2114518">
                  <a:extLst>
                    <a:ext uri="{9D8B030D-6E8A-4147-A177-3AD203B41FA5}">
                      <a16:colId xmlns:a16="http://schemas.microsoft.com/office/drawing/2014/main" xmlns="" val="1005195580"/>
                    </a:ext>
                  </a:extLst>
                </a:gridCol>
                <a:gridCol w="2114518">
                  <a:extLst>
                    <a:ext uri="{9D8B030D-6E8A-4147-A177-3AD203B41FA5}">
                      <a16:colId xmlns:a16="http://schemas.microsoft.com/office/drawing/2014/main" xmlns="" val="310595111"/>
                    </a:ext>
                  </a:extLst>
                </a:gridCol>
                <a:gridCol w="2114518">
                  <a:extLst>
                    <a:ext uri="{9D8B030D-6E8A-4147-A177-3AD203B41FA5}">
                      <a16:colId xmlns:a16="http://schemas.microsoft.com/office/drawing/2014/main" xmlns="" val="231528358"/>
                    </a:ext>
                  </a:extLst>
                </a:gridCol>
              </a:tblGrid>
              <a:tr h="774086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-CBT</a:t>
                      </a:r>
                    </a:p>
                    <a:p>
                      <a:pPr algn="ctr"/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T-CBT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err="1" smtClean="0">
                          <a:solidFill>
                            <a:schemeClr val="tx1"/>
                          </a:solidFill>
                        </a:rPr>
                        <a:t>Mean</a:t>
                      </a:r>
                      <a:r>
                        <a:rPr lang="it-IT" sz="2400" b="0" baseline="0" dirty="0" smtClean="0">
                          <a:solidFill>
                            <a:schemeClr val="tx1"/>
                          </a:solidFill>
                        </a:rPr>
                        <a:t> (SD)</a:t>
                      </a:r>
                      <a:endParaRPr lang="it-IT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chemeClr val="tx1"/>
                          </a:solidFill>
                        </a:rPr>
                        <a:t>Cohen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3595362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Week</a:t>
                      </a:r>
                      <a:r>
                        <a:rPr lang="it-IT" sz="2400" b="1" baseline="0" dirty="0" smtClean="0"/>
                        <a:t> 18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6.74 (5.92)</a:t>
                      </a:r>
                    </a:p>
                    <a:p>
                      <a:pPr algn="ctr"/>
                      <a:r>
                        <a:rPr lang="it-IT" sz="2400" i="1" dirty="0" smtClean="0">
                          <a:solidFill>
                            <a:srgbClr val="00B0F0"/>
                          </a:solidFill>
                        </a:rPr>
                        <a:t>136</a:t>
                      </a:r>
                      <a:endParaRPr lang="it-IT" sz="2400" i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6.65 (5.81)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0.02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586080291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3-mo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6.60 (6.14)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7.59 (6.06)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144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0.16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922729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/>
                        <a:t>6-mo</a:t>
                      </a:r>
                      <a:r>
                        <a:rPr lang="it-IT" sz="2400" b="1" baseline="0" dirty="0" smtClean="0"/>
                        <a:t> fu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6.30 (6.10)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8.42</a:t>
                      </a:r>
                      <a:r>
                        <a:rPr lang="it-IT" sz="2400" i="0" baseline="0" dirty="0" smtClean="0">
                          <a:solidFill>
                            <a:schemeClr val="tx1"/>
                          </a:solidFill>
                        </a:rPr>
                        <a:t> (6.00)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128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154546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0-18w</a:t>
                      </a:r>
                      <a:endParaRPr lang="it-IT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-10.03 (6.10)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-10.12 (6.03)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0.02</a:t>
                      </a: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3771874"/>
                  </a:ext>
                </a:extLst>
              </a:tr>
              <a:tr h="7740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ym typeface="Symbol" panose="05050102010706020507" pitchFamily="18" charset="2"/>
                        </a:rPr>
                        <a:t> 0-6mo</a:t>
                      </a:r>
                      <a:endParaRPr lang="it-IT" sz="2400" b="1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-10.46 (6.13)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i="0" dirty="0" smtClean="0">
                          <a:solidFill>
                            <a:schemeClr val="tx1"/>
                          </a:solidFill>
                        </a:rPr>
                        <a:t>-8.35 (6.09)</a:t>
                      </a:r>
                    </a:p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128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i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0.36</a:t>
                      </a:r>
                      <a:endParaRPr lang="it-IT" sz="2400" i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596183047"/>
                  </a:ext>
                </a:extLst>
              </a:tr>
            </a:tbl>
          </a:graphicData>
        </a:graphic>
      </p:graphicFrame>
      <p:sp>
        <p:nvSpPr>
          <p:cNvPr id="4" name="Rettangolo 3"/>
          <p:cNvSpPr/>
          <p:nvPr/>
        </p:nvSpPr>
        <p:spPr>
          <a:xfrm>
            <a:off x="496884" y="332656"/>
            <a:ext cx="7787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tabLst>
                <a:tab pos="359410" algn="l"/>
                <a:tab pos="1079500" algn="l"/>
                <a:tab pos="1799590" algn="l"/>
                <a:tab pos="2519680" algn="l"/>
                <a:tab pos="2879090" algn="l"/>
                <a:tab pos="3239770" algn="l"/>
                <a:tab pos="3599180" algn="l"/>
                <a:tab pos="3959860" algn="l"/>
                <a:tab pos="4319270" algn="l"/>
                <a:tab pos="4679950" algn="l"/>
                <a:tab pos="5039360" algn="l"/>
                <a:tab pos="5400040" algn="l"/>
                <a:tab pos="5759450" algn="l"/>
                <a:tab pos="6119495" algn="l"/>
                <a:tab pos="6479540" algn="l"/>
                <a:tab pos="6839585" algn="l"/>
                <a:tab pos="7199630" algn="l"/>
              </a:tabLst>
            </a:pP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Efficacia del trattamento (</a:t>
            </a: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Intention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-to-</a:t>
            </a:r>
            <a:r>
              <a:rPr lang="it-IT" sz="2400" dirty="0" err="1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treat</a:t>
            </a:r>
            <a:r>
              <a:rPr lang="it-IT" sz="24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): PHQ-9</a:t>
            </a:r>
            <a:endParaRPr lang="it-IT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4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  <p:grpSp>
        <p:nvGrpSpPr>
          <p:cNvPr id="7" name="Gruppo 6"/>
          <p:cNvGrpSpPr/>
          <p:nvPr/>
        </p:nvGrpSpPr>
        <p:grpSpPr>
          <a:xfrm>
            <a:off x="462236" y="548680"/>
            <a:ext cx="7787208" cy="5355312"/>
            <a:chOff x="467948" y="404664"/>
            <a:chExt cx="7787208" cy="5355312"/>
          </a:xfrm>
        </p:grpSpPr>
        <p:sp>
          <p:nvSpPr>
            <p:cNvPr id="4" name="Rettangolo 3"/>
            <p:cNvSpPr/>
            <p:nvPr/>
          </p:nvSpPr>
          <p:spPr>
            <a:xfrm>
              <a:off x="467948" y="404664"/>
              <a:ext cx="7787208" cy="53553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>
                  <a:solidFill>
                    <a:srgbClr val="0070C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Come si procede per il test t di </a:t>
              </a:r>
              <a:r>
                <a:rPr lang="it-IT" sz="2400" spc="-20" dirty="0" err="1">
                  <a:solidFill>
                    <a:srgbClr val="0070C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Student</a:t>
              </a:r>
              <a:r>
                <a:rPr lang="it-IT" sz="2400" spc="-20" dirty="0">
                  <a:solidFill>
                    <a:srgbClr val="0070C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Se i trattamenti messi a confronto non hanno effetti differenti, i due gruppi possono essere considerati due campioni casuali estratti dalla stessa popolazione</a:t>
              </a:r>
            </a:p>
            <a:p>
              <a:pPr marL="1344613" indent="-265113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ci si aspetta che le medie siano uguali, o comunque la loro differenza sia piccola</a:t>
              </a:r>
            </a:p>
            <a:p>
              <a:pPr marL="1344613" indent="-265113" algn="l">
                <a:spcAft>
                  <a:spcPts val="600"/>
                </a:spcAft>
                <a:buFont typeface="Arial" panose="020B0604020202020204" pitchFamily="34" charset="0"/>
                <a:buChar char="•"/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ci si aspetta che le variabilità (SD) siano simili</a:t>
              </a:r>
            </a:p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endPara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>
                  <a:solidFill>
                    <a:srgbClr val="0070C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Come possiamo valutare se la differenza tra le medie sia abbastanza piccola da poter essere attribuita all’effetto del caso?</a:t>
              </a:r>
            </a:p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Confrontiamo la differenza tra le medie con la variabilità non attribuibile al trattamento</a:t>
              </a:r>
              <a:endParaRPr lang="it-IT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Freccia angolare in su 5"/>
            <p:cNvSpPr>
              <a:spLocks noChangeAspect="1"/>
            </p:cNvSpPr>
            <p:nvPr/>
          </p:nvSpPr>
          <p:spPr bwMode="auto">
            <a:xfrm rot="5400000">
              <a:off x="564010" y="2180406"/>
              <a:ext cx="680316" cy="585216"/>
            </a:xfrm>
            <a:prstGeom prst="bentUp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685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47663" y="3392087"/>
            <a:ext cx="11406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8" name="Gruppo 7"/>
          <p:cNvGrpSpPr/>
          <p:nvPr/>
        </p:nvGrpSpPr>
        <p:grpSpPr>
          <a:xfrm>
            <a:off x="489676" y="548680"/>
            <a:ext cx="8224564" cy="5139868"/>
            <a:chOff x="489676" y="548680"/>
            <a:chExt cx="8224564" cy="5139868"/>
          </a:xfrm>
        </p:grpSpPr>
        <p:grpSp>
          <p:nvGrpSpPr>
            <p:cNvPr id="7" name="Gruppo 6"/>
            <p:cNvGrpSpPr/>
            <p:nvPr/>
          </p:nvGrpSpPr>
          <p:grpSpPr>
            <a:xfrm>
              <a:off x="489676" y="548680"/>
              <a:ext cx="8224564" cy="5139868"/>
              <a:chOff x="467948" y="404664"/>
              <a:chExt cx="7787208" cy="3429595"/>
            </a:xfrm>
          </p:grpSpPr>
          <p:sp>
            <p:nvSpPr>
              <p:cNvPr id="4" name="Rettangolo 3"/>
              <p:cNvSpPr/>
              <p:nvPr/>
            </p:nvSpPr>
            <p:spPr>
              <a:xfrm>
                <a:off x="467948" y="404664"/>
                <a:ext cx="7787208" cy="34295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>
                  <a:spcAft>
                    <a:spcPts val="600"/>
                  </a:spcAft>
                  <a:tabLst>
                    <a:tab pos="359410" algn="l"/>
                    <a:tab pos="1079500" algn="l"/>
                    <a:tab pos="1799590" algn="l"/>
                    <a:tab pos="2519680" algn="l"/>
                    <a:tab pos="2879090" algn="l"/>
                    <a:tab pos="3239770" algn="l"/>
                    <a:tab pos="3599180" algn="l"/>
                    <a:tab pos="3959860" algn="l"/>
                    <a:tab pos="4319270" algn="l"/>
                    <a:tab pos="4679950" algn="l"/>
                    <a:tab pos="5039360" algn="l"/>
                    <a:tab pos="5400040" algn="l"/>
                    <a:tab pos="5759450" algn="l"/>
                    <a:tab pos="6119495" algn="l"/>
                    <a:tab pos="6479540" algn="l"/>
                    <a:tab pos="6839585" algn="l"/>
                    <a:tab pos="7199630" algn="l"/>
                  </a:tabLst>
                </a:pPr>
                <a:r>
                  <a:rPr lang="it-IT" sz="2400" spc="-20" dirty="0">
                    <a:solidFill>
                      <a:srgbClr val="0070C0"/>
                    </a:solidFill>
                    <a:latin typeface="+mn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Come stimiamo la variabilità non attribuibile al trattamento?</a:t>
                </a:r>
              </a:p>
              <a:p>
                <a:pPr algn="l">
                  <a:spcAft>
                    <a:spcPts val="600"/>
                  </a:spcAft>
                  <a:tabLst>
                    <a:tab pos="359410" algn="l"/>
                    <a:tab pos="1079500" algn="l"/>
                    <a:tab pos="1799590" algn="l"/>
                    <a:tab pos="2519680" algn="l"/>
                    <a:tab pos="2879090" algn="l"/>
                    <a:tab pos="3239770" algn="l"/>
                    <a:tab pos="3599180" algn="l"/>
                    <a:tab pos="3959860" algn="l"/>
                    <a:tab pos="4319270" algn="l"/>
                    <a:tab pos="4679950" algn="l"/>
                    <a:tab pos="5039360" algn="l"/>
                    <a:tab pos="5400040" algn="l"/>
                    <a:tab pos="5759450" algn="l"/>
                    <a:tab pos="6119495" algn="l"/>
                    <a:tab pos="6479540" algn="l"/>
                    <a:tab pos="6839585" algn="l"/>
                    <a:tab pos="7199630" algn="l"/>
                  </a:tabLst>
                </a:pPr>
                <a:r>
                  <a:rPr lang="it-IT" sz="2400" spc="-20" dirty="0" smtClean="0">
                    <a:latin typeface="+mn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Abbiamo due stime della variabilità «casuale» (o meglio, residua): la SD nel gruppo 1 e la SD nel gruppo 2. </a:t>
                </a:r>
                <a:endParaRPr lang="it-IT" sz="2400" spc="-20" dirty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>
                  <a:spcAft>
                    <a:spcPts val="600"/>
                  </a:spcAft>
                  <a:tabLst>
                    <a:tab pos="359410" algn="l"/>
                    <a:tab pos="1079500" algn="l"/>
                    <a:tab pos="1799590" algn="l"/>
                    <a:tab pos="2519680" algn="l"/>
                    <a:tab pos="2879090" algn="l"/>
                    <a:tab pos="3239770" algn="l"/>
                    <a:tab pos="3599180" algn="l"/>
                    <a:tab pos="3959860" algn="l"/>
                    <a:tab pos="4319270" algn="l"/>
                    <a:tab pos="4679950" algn="l"/>
                    <a:tab pos="5039360" algn="l"/>
                    <a:tab pos="5400040" algn="l"/>
                    <a:tab pos="5759450" algn="l"/>
                    <a:tab pos="6119495" algn="l"/>
                    <a:tab pos="6479540" algn="l"/>
                    <a:tab pos="6839585" algn="l"/>
                    <a:tab pos="7199630" algn="l"/>
                  </a:tabLst>
                </a:pPr>
                <a:r>
                  <a:rPr lang="it-IT" sz="2400" spc="-20" dirty="0" smtClean="0">
                    <a:latin typeface="+mn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Come detto, se i trattamenti messi a confronto non hanno effetti differenti, le due SD sono due stime corrette della stessa variabilità</a:t>
                </a:r>
              </a:p>
              <a:p>
                <a:pPr marL="1079500" algn="l">
                  <a:spcAft>
                    <a:spcPts val="600"/>
                  </a:spcAft>
                  <a:tabLst>
                    <a:tab pos="1344613" algn="l"/>
                    <a:tab pos="1798638" algn="l"/>
                    <a:tab pos="2519363" algn="l"/>
                    <a:tab pos="2878138" algn="l"/>
                    <a:tab pos="3238500" algn="l"/>
                    <a:tab pos="3598863" algn="l"/>
                    <a:tab pos="3959225" algn="l"/>
                    <a:tab pos="4318000" algn="l"/>
                    <a:tab pos="4679950" algn="l"/>
                    <a:tab pos="5038725" algn="l"/>
                    <a:tab pos="5399088" algn="l"/>
                    <a:tab pos="5759450" algn="l"/>
                    <a:tab pos="6118225" algn="l"/>
                    <a:tab pos="6478588" algn="l"/>
                    <a:tab pos="6838950" algn="l"/>
                    <a:tab pos="7199313" algn="l"/>
                  </a:tabLst>
                </a:pPr>
                <a:endPara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079500" algn="l">
                  <a:spcAft>
                    <a:spcPts val="600"/>
                  </a:spcAft>
                  <a:tabLst>
                    <a:tab pos="1344613" algn="l"/>
                    <a:tab pos="1798638" algn="l"/>
                    <a:tab pos="2519363" algn="l"/>
                    <a:tab pos="2878138" algn="l"/>
                    <a:tab pos="3238500" algn="l"/>
                    <a:tab pos="3598863" algn="l"/>
                    <a:tab pos="3959225" algn="l"/>
                    <a:tab pos="4318000" algn="l"/>
                    <a:tab pos="4679950" algn="l"/>
                    <a:tab pos="5038725" algn="l"/>
                    <a:tab pos="5399088" algn="l"/>
                    <a:tab pos="5759450" algn="l"/>
                    <a:tab pos="6118225" algn="l"/>
                    <a:tab pos="6478588" algn="l"/>
                    <a:tab pos="6838950" algn="l"/>
                    <a:tab pos="7199313" algn="l"/>
                  </a:tabLst>
                </a:pPr>
                <a:r>
                  <a:rPr lang="it-IT" sz="2400" spc="-20" dirty="0" smtClean="0">
                    <a:latin typeface="+mn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calcoliamo una stima di variabilità </a:t>
                </a:r>
                <a:r>
                  <a:rPr lang="it-IT" sz="2400" i="1" spc="-20" dirty="0" err="1" smtClean="0">
                    <a:latin typeface="+mn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pooled</a:t>
                </a:r>
                <a:r>
                  <a:rPr lang="it-IT" sz="2400" spc="-20" dirty="0" smtClean="0">
                    <a:latin typeface="+mn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1079500" algn="l">
                  <a:spcAft>
                    <a:spcPts val="600"/>
                  </a:spcAft>
                  <a:tabLst>
                    <a:tab pos="1344613" algn="l"/>
                    <a:tab pos="1798638" algn="l"/>
                    <a:tab pos="2519363" algn="l"/>
                    <a:tab pos="2878138" algn="l"/>
                    <a:tab pos="3238500" algn="l"/>
                    <a:tab pos="3598863" algn="l"/>
                    <a:tab pos="3959225" algn="l"/>
                    <a:tab pos="4318000" algn="l"/>
                    <a:tab pos="4679950" algn="l"/>
                    <a:tab pos="5038725" algn="l"/>
                    <a:tab pos="5399088" algn="l"/>
                    <a:tab pos="5759450" algn="l"/>
                    <a:tab pos="6118225" algn="l"/>
                    <a:tab pos="6478588" algn="l"/>
                    <a:tab pos="6838950" algn="l"/>
                    <a:tab pos="7199313" algn="l"/>
                  </a:tabLst>
                </a:pPr>
                <a:endParaRPr lang="it-IT" sz="2400" spc="-20" dirty="0">
                  <a:solidFill>
                    <a:srgbClr val="0070C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079500" algn="l">
                  <a:spcAft>
                    <a:spcPts val="600"/>
                  </a:spcAft>
                  <a:tabLst>
                    <a:tab pos="1344613" algn="l"/>
                    <a:tab pos="1798638" algn="l"/>
                    <a:tab pos="2519363" algn="l"/>
                    <a:tab pos="2878138" algn="l"/>
                    <a:tab pos="3238500" algn="l"/>
                    <a:tab pos="3598863" algn="l"/>
                    <a:tab pos="3959225" algn="l"/>
                    <a:tab pos="4318000" algn="l"/>
                    <a:tab pos="4679950" algn="l"/>
                    <a:tab pos="5038725" algn="l"/>
                    <a:tab pos="5399088" algn="l"/>
                    <a:tab pos="5759450" algn="l"/>
                    <a:tab pos="6118225" algn="l"/>
                    <a:tab pos="6478588" algn="l"/>
                    <a:tab pos="6838950" algn="l"/>
                    <a:tab pos="7199313" algn="l"/>
                  </a:tabLst>
                </a:pPr>
                <a:endParaRPr lang="it-IT" sz="2400" spc="-20" dirty="0" smtClean="0">
                  <a:solidFill>
                    <a:srgbClr val="0070C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079500" algn="l">
                  <a:spcAft>
                    <a:spcPts val="600"/>
                  </a:spcAft>
                  <a:tabLst>
                    <a:tab pos="1344613" algn="l"/>
                    <a:tab pos="1798638" algn="l"/>
                    <a:tab pos="2519363" algn="l"/>
                    <a:tab pos="2878138" algn="l"/>
                    <a:tab pos="3238500" algn="l"/>
                    <a:tab pos="3598863" algn="l"/>
                    <a:tab pos="3959225" algn="l"/>
                    <a:tab pos="4318000" algn="l"/>
                    <a:tab pos="4679950" algn="l"/>
                    <a:tab pos="5038725" algn="l"/>
                    <a:tab pos="5399088" algn="l"/>
                    <a:tab pos="5759450" algn="l"/>
                    <a:tab pos="6118225" algn="l"/>
                    <a:tab pos="6478588" algn="l"/>
                    <a:tab pos="6838950" algn="l"/>
                    <a:tab pos="7199313" algn="l"/>
                  </a:tabLst>
                </a:pPr>
                <a:endParaRPr lang="it-IT" sz="2400" spc="-20" dirty="0">
                  <a:solidFill>
                    <a:srgbClr val="0070C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079500" algn="l">
                  <a:spcAft>
                    <a:spcPts val="600"/>
                  </a:spcAft>
                  <a:tabLst>
                    <a:tab pos="1344613" algn="l"/>
                    <a:tab pos="1798638" algn="l"/>
                    <a:tab pos="2519363" algn="l"/>
                    <a:tab pos="2878138" algn="l"/>
                    <a:tab pos="3238500" algn="l"/>
                    <a:tab pos="3598863" algn="l"/>
                    <a:tab pos="3959225" algn="l"/>
                    <a:tab pos="4318000" algn="l"/>
                    <a:tab pos="4679950" algn="l"/>
                    <a:tab pos="5038725" algn="l"/>
                    <a:tab pos="5399088" algn="l"/>
                    <a:tab pos="5759450" algn="l"/>
                    <a:tab pos="6118225" algn="l"/>
                    <a:tab pos="6478588" algn="l"/>
                    <a:tab pos="6838950" algn="l"/>
                    <a:tab pos="7199313" algn="l"/>
                  </a:tabLst>
                </a:pPr>
                <a:endParaRPr lang="it-IT" sz="2400" spc="-20" dirty="0" smtClean="0">
                  <a:solidFill>
                    <a:srgbClr val="0070C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Freccia angolare in su 5"/>
              <p:cNvSpPr>
                <a:spLocks noChangeAspect="1"/>
              </p:cNvSpPr>
              <p:nvPr/>
            </p:nvSpPr>
            <p:spPr bwMode="auto">
              <a:xfrm rot="5400000">
                <a:off x="697323" y="2070201"/>
                <a:ext cx="458672" cy="585216"/>
              </a:xfrm>
              <a:prstGeom prst="bentUpArrow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it-IT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aphicFrame>
          <p:nvGraphicFramePr>
            <p:cNvPr id="5" name="Oggetto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7931238"/>
                </p:ext>
              </p:extLst>
            </p:nvPr>
          </p:nvGraphicFramePr>
          <p:xfrm>
            <a:off x="755576" y="3914659"/>
            <a:ext cx="7296811" cy="1368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4" r:id="rId3" imgW="3810000" imgH="711200" progId="Equation.3">
                    <p:embed/>
                  </p:oleObj>
                </mc:Choice>
                <mc:Fallback>
                  <p:oleObj r:id="rId3" imgW="3810000" imgH="711200" progId="Equation.3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5576" y="3914659"/>
                          <a:ext cx="7296811" cy="136815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22511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E9937-0F26-4831-9AD2-6CF59C205007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  <p:grpSp>
        <p:nvGrpSpPr>
          <p:cNvPr id="8" name="Gruppo 7"/>
          <p:cNvGrpSpPr/>
          <p:nvPr/>
        </p:nvGrpSpPr>
        <p:grpSpPr>
          <a:xfrm>
            <a:off x="464516" y="548680"/>
            <a:ext cx="8224564" cy="5016758"/>
            <a:chOff x="479404" y="460068"/>
            <a:chExt cx="8224564" cy="5016758"/>
          </a:xfrm>
        </p:grpSpPr>
        <p:sp>
          <p:nvSpPr>
            <p:cNvPr id="4" name="Rettangolo 3"/>
            <p:cNvSpPr/>
            <p:nvPr/>
          </p:nvSpPr>
          <p:spPr>
            <a:xfrm>
              <a:off x="479404" y="460068"/>
              <a:ext cx="8224564" cy="50167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solidFill>
                    <a:srgbClr val="0070C0"/>
                  </a:solidFill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Stiamo però confrontando due medie</a:t>
              </a:r>
            </a:p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endParaRPr lang="it-IT" sz="2400" spc="-2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9500"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termine di confronto appropriato è l’indice di variabilità delle medie, cioè lo Standard </a:t>
              </a: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Error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(SE)</a:t>
              </a:r>
            </a:p>
            <a:p>
              <a:pPr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endPara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9500"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Calcoliamo quindi lo SE </a:t>
              </a:r>
              <a:r>
                <a:rPr lang="it-IT" sz="2400" i="1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pooled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marL="1079500"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endPara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9500" algn="l">
                <a:spcAft>
                  <a:spcPts val="600"/>
                </a:spcAft>
                <a:tabLst>
                  <a:tab pos="359410" algn="l"/>
                  <a:tab pos="1079500" algn="l"/>
                  <a:tab pos="1799590" algn="l"/>
                  <a:tab pos="2519680" algn="l"/>
                  <a:tab pos="2879090" algn="l"/>
                  <a:tab pos="3239770" algn="l"/>
                  <a:tab pos="3599180" algn="l"/>
                  <a:tab pos="3959860" algn="l"/>
                  <a:tab pos="4319270" algn="l"/>
                  <a:tab pos="4679950" algn="l"/>
                  <a:tab pos="5039360" algn="l"/>
                  <a:tab pos="5400040" algn="l"/>
                  <a:tab pos="5759450" algn="l"/>
                  <a:tab pos="6119495" algn="l"/>
                  <a:tab pos="6479540" algn="l"/>
                  <a:tab pos="6839585" algn="l"/>
                  <a:tab pos="7199630" algn="l"/>
                </a:tabLst>
              </a:pP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SE</a:t>
              </a:r>
              <a:r>
                <a:rPr lang="it-IT" sz="2400" i="1" spc="-20" baseline="-2500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pooled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it-IT" sz="2400" spc="-2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SD</a:t>
              </a:r>
              <a:r>
                <a:rPr lang="it-IT" sz="2400" i="1" spc="-20" baseline="-25000" dirty="0" err="1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pooled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 * </a:t>
              </a:r>
              <a:r>
                <a:rPr lang="it-IT" sz="40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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(1/n</a:t>
              </a:r>
              <a:r>
                <a:rPr lang="it-IT" sz="2400" spc="-2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1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+ 1/n</a:t>
              </a:r>
              <a:r>
                <a:rPr lang="it-IT" sz="2400" spc="-20" baseline="-2500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)</a:t>
              </a:r>
              <a:endParaRPr lang="it-IT" sz="2400" spc="-2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9500" algn="l">
                <a:spcAft>
                  <a:spcPts val="600"/>
                </a:spcAft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endParaRPr lang="it-IT" sz="2400" spc="-2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079500" algn="l">
                <a:spcAft>
                  <a:spcPts val="600"/>
                </a:spcAft>
                <a:tabLst>
                  <a:tab pos="1344613" algn="l"/>
                  <a:tab pos="1798638" algn="l"/>
                  <a:tab pos="2519363" algn="l"/>
                  <a:tab pos="2878138" algn="l"/>
                  <a:tab pos="3238500" algn="l"/>
                  <a:tab pos="3598863" algn="l"/>
                  <a:tab pos="3959225" algn="l"/>
                  <a:tab pos="4318000" algn="l"/>
                  <a:tab pos="4679950" algn="l"/>
                  <a:tab pos="5038725" algn="l"/>
                  <a:tab pos="5399088" algn="l"/>
                  <a:tab pos="5759450" algn="l"/>
                  <a:tab pos="6118225" algn="l"/>
                  <a:tab pos="6478588" algn="l"/>
                  <a:tab pos="6838950" algn="l"/>
                  <a:tab pos="7199313" algn="l"/>
                </a:tabLst>
              </a:pPr>
              <a:r>
                <a:rPr lang="it-IT" sz="2400" spc="-20" dirty="0" smtClean="0">
                  <a:latin typeface="+mn-lt"/>
                  <a:ea typeface="Times New Roman" panose="02020603050405020304" pitchFamily="18" charset="0"/>
                  <a:cs typeface="Times New Roman" panose="02020603050405020304" pitchFamily="18" charset="0"/>
                </a:rPr>
                <a:t>da usare come termine di confronto per la differenza fra le medie</a:t>
              </a:r>
            </a:p>
          </p:txBody>
        </p:sp>
        <p:sp>
          <p:nvSpPr>
            <p:cNvPr id="6" name="Freccia angolare in su 5"/>
            <p:cNvSpPr>
              <a:spLocks noChangeAspect="1"/>
            </p:cNvSpPr>
            <p:nvPr/>
          </p:nvSpPr>
          <p:spPr bwMode="auto">
            <a:xfrm rot="5400000">
              <a:off x="576900" y="1087394"/>
              <a:ext cx="687403" cy="618084"/>
            </a:xfrm>
            <a:prstGeom prst="bentUpArrow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47663" y="3392087"/>
            <a:ext cx="11406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cxnSp>
        <p:nvCxnSpPr>
          <p:cNvPr id="7" name="Connettore 1 6"/>
          <p:cNvCxnSpPr/>
          <p:nvPr/>
        </p:nvCxnSpPr>
        <p:spPr bwMode="auto">
          <a:xfrm>
            <a:off x="4542816" y="3645024"/>
            <a:ext cx="18002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9684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4410</TotalTime>
  <Words>3235</Words>
  <Application>Microsoft Office PowerPoint</Application>
  <PresentationFormat>Presentazione su schermo (4:3)</PresentationFormat>
  <Paragraphs>1355</Paragraphs>
  <Slides>54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54</vt:i4>
      </vt:variant>
    </vt:vector>
  </HeadingPairs>
  <TitlesOfParts>
    <vt:vector size="56" baseType="lpstr">
      <vt:lpstr>Struttura predefinita</vt:lpstr>
      <vt:lpstr>Microsoft Equation 3.0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chiarotti_flavia</dc:creator>
  <cp:lastModifiedBy>Gianluca Frustagli</cp:lastModifiedBy>
  <cp:revision>454</cp:revision>
  <dcterms:created xsi:type="dcterms:W3CDTF">2007-09-13T08:36:22Z</dcterms:created>
  <dcterms:modified xsi:type="dcterms:W3CDTF">2018-05-07T13:51:54Z</dcterms:modified>
</cp:coreProperties>
</file>