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8" r:id="rId2"/>
    <p:sldId id="336" r:id="rId3"/>
    <p:sldId id="339" r:id="rId4"/>
    <p:sldId id="344" r:id="rId5"/>
    <p:sldId id="337" r:id="rId6"/>
    <p:sldId id="338" r:id="rId7"/>
    <p:sldId id="342" r:id="rId8"/>
    <p:sldId id="343" r:id="rId9"/>
    <p:sldId id="303" r:id="rId10"/>
    <p:sldId id="305" r:id="rId11"/>
    <p:sldId id="277" r:id="rId12"/>
    <p:sldId id="278" r:id="rId13"/>
    <p:sldId id="274" r:id="rId14"/>
    <p:sldId id="279" r:id="rId15"/>
    <p:sldId id="267" r:id="rId16"/>
    <p:sldId id="312" r:id="rId17"/>
    <p:sldId id="264" r:id="rId18"/>
    <p:sldId id="314" r:id="rId1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9" autoAdjust="0"/>
    <p:restoredTop sz="82282" autoAdjust="0"/>
  </p:normalViewPr>
  <p:slideViewPr>
    <p:cSldViewPr>
      <p:cViewPr varScale="1">
        <p:scale>
          <a:sx n="89" d="100"/>
          <a:sy n="89" d="100"/>
        </p:scale>
        <p:origin x="76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C6F5F0A3-1AB0-42E0-80BC-4911C7F94DD9}" type="datetimeFigureOut">
              <a:rPr lang="en-US" smtClean="0"/>
              <a:t>2/20/2017</a:t>
            </a:fld>
            <a:endParaRPr lang="en-US"/>
          </a:p>
        </p:txBody>
      </p:sp>
      <p:sp>
        <p:nvSpPr>
          <p:cNvPr id="4" name="Segnaposto piè di pagina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egnaposto numero diapositiva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33DD975A-6F40-42FE-97F4-FDE3D227BC4F}" type="slidenum">
              <a:rPr lang="en-US" smtClean="0"/>
              <a:t>‹N›</a:t>
            </a:fld>
            <a:endParaRPr lang="en-US"/>
          </a:p>
        </p:txBody>
      </p:sp>
    </p:spTree>
    <p:extLst>
      <p:ext uri="{BB962C8B-B14F-4D97-AF65-F5344CB8AC3E}">
        <p14:creationId xmlns:p14="http://schemas.microsoft.com/office/powerpoint/2010/main" val="2876886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034483DD-5B4F-42D4-BAF3-79F37CB50B5D}" type="datetimeFigureOut">
              <a:rPr lang="en-US" smtClean="0"/>
              <a:t>2/20/2017</a:t>
            </a:fld>
            <a:endParaRPr lang="en-US"/>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Segnaposto note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piè di pagina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egnaposto numero diapositiva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0FE9B4F4-8DCC-408D-BF26-4F0E7FE10F5C}" type="slidenum">
              <a:rPr lang="en-US" smtClean="0"/>
              <a:t>‹N›</a:t>
            </a:fld>
            <a:endParaRPr lang="en-US"/>
          </a:p>
        </p:txBody>
      </p:sp>
    </p:spTree>
    <p:extLst>
      <p:ext uri="{BB962C8B-B14F-4D97-AF65-F5344CB8AC3E}">
        <p14:creationId xmlns:p14="http://schemas.microsoft.com/office/powerpoint/2010/main" val="3060610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595DEDA3-D5AF-4E64-9DA5-801831DF98DE}" type="slidenum">
              <a:rPr lang="it-IT" smtClean="0"/>
              <a:pPr/>
              <a:t>2</a:t>
            </a:fld>
            <a:endParaRPr lang="it-IT"/>
          </a:p>
        </p:txBody>
      </p:sp>
    </p:spTree>
    <p:extLst>
      <p:ext uri="{BB962C8B-B14F-4D97-AF65-F5344CB8AC3E}">
        <p14:creationId xmlns:p14="http://schemas.microsoft.com/office/powerpoint/2010/main" val="2250445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0FE9B4F4-8DCC-408D-BF26-4F0E7FE10F5C}" type="slidenum">
              <a:rPr lang="en-US" smtClean="0"/>
              <a:t>11</a:t>
            </a:fld>
            <a:endParaRPr lang="en-US"/>
          </a:p>
        </p:txBody>
      </p:sp>
    </p:spTree>
    <p:extLst>
      <p:ext uri="{BB962C8B-B14F-4D97-AF65-F5344CB8AC3E}">
        <p14:creationId xmlns:p14="http://schemas.microsoft.com/office/powerpoint/2010/main" val="3930108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9460"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A566B40C-971C-4A9E-ABBE-02130C783703}" type="slidenum">
              <a:rPr lang="it-IT" altLang="en-US" smtClean="0">
                <a:solidFill>
                  <a:srgbClr val="000000"/>
                </a:solidFill>
                <a:latin typeface="Times New Roman" charset="0"/>
              </a:rPr>
              <a:pPr eaLnBrk="1" hangingPunct="1">
                <a:spcBef>
                  <a:spcPct val="0"/>
                </a:spcBef>
              </a:pPr>
              <a:t>14</a:t>
            </a:fld>
            <a:endParaRPr lang="it-IT" altLang="en-US" smtClean="0">
              <a:solidFill>
                <a:srgbClr val="000000"/>
              </a:solidFill>
              <a:latin typeface="Times New Roman" charset="0"/>
            </a:endParaRPr>
          </a:p>
        </p:txBody>
      </p:sp>
    </p:spTree>
    <p:extLst>
      <p:ext uri="{BB962C8B-B14F-4D97-AF65-F5344CB8AC3E}">
        <p14:creationId xmlns:p14="http://schemas.microsoft.com/office/powerpoint/2010/main" val="2681879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en-US"/>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a:p>
        </p:txBody>
      </p:sp>
      <p:sp>
        <p:nvSpPr>
          <p:cNvPr id="4" name="Segnaposto data 3"/>
          <p:cNvSpPr>
            <a:spLocks noGrp="1"/>
          </p:cNvSpPr>
          <p:nvPr>
            <p:ph type="dt" sz="half" idx="10"/>
          </p:nvPr>
        </p:nvSpPr>
        <p:spPr/>
        <p:txBody>
          <a:bodyPr/>
          <a:lstStyle/>
          <a:p>
            <a:fld id="{7F7C706F-264C-48A2-8550-06C563D0744E}" type="datetimeFigureOut">
              <a:rPr lang="en-US" smtClean="0"/>
              <a:t>2/20/2017</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3352029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p>
            <a:fld id="{7F7C706F-264C-48A2-8550-06C563D0744E}" type="datetimeFigureOut">
              <a:rPr lang="en-US" smtClean="0"/>
              <a:t>2/20/2017</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2542543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p>
            <a:fld id="{7F7C706F-264C-48A2-8550-06C563D0744E}" type="datetimeFigureOut">
              <a:rPr lang="en-US" smtClean="0"/>
              <a:t>2/20/2017</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1317492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
            <a:ext cx="6477000" cy="533400"/>
          </a:xfrm>
          <a:prstGeom prst="rect">
            <a:avLst/>
          </a:prstGeom>
        </p:spPr>
        <p:txBody>
          <a:bodyPr/>
          <a:lstStyle>
            <a:lvl1pPr algn="l">
              <a:defRPr sz="2400" b="1">
                <a:solidFill>
                  <a:schemeClr val="bg1"/>
                </a:solidFill>
                <a:latin typeface="Palatino Linotype" pitchFamily="18" charset="0"/>
                <a:cs typeface="Palatino Linotype" pitchFamily="18" charset="0"/>
              </a:defRPr>
            </a:lvl1pPr>
          </a:lstStyle>
          <a:p>
            <a:r>
              <a:rPr lang="it-IT" dirty="0"/>
              <a:t>Click </a:t>
            </a:r>
            <a:r>
              <a:rPr lang="it-IT" dirty="0" err="1"/>
              <a:t>to</a:t>
            </a:r>
            <a:r>
              <a:rPr lang="it-IT" dirty="0"/>
              <a:t> </a:t>
            </a:r>
            <a:r>
              <a:rPr lang="it-IT" dirty="0" err="1"/>
              <a:t>edit</a:t>
            </a:r>
            <a:r>
              <a:rPr lang="it-IT" dirty="0"/>
              <a:t> Master </a:t>
            </a:r>
            <a:r>
              <a:rPr lang="it-IT" dirty="0" err="1"/>
              <a:t>title</a:t>
            </a:r>
            <a:r>
              <a:rPr lang="it-IT" dirty="0"/>
              <a:t> style</a:t>
            </a:r>
          </a:p>
        </p:txBody>
      </p:sp>
      <p:sp>
        <p:nvSpPr>
          <p:cNvPr id="3" name="Subtitle 2"/>
          <p:cNvSpPr>
            <a:spLocks noGrp="1"/>
          </p:cNvSpPr>
          <p:nvPr>
            <p:ph type="subTitle" idx="1"/>
          </p:nvPr>
        </p:nvSpPr>
        <p:spPr>
          <a:xfrm>
            <a:off x="685800" y="533400"/>
            <a:ext cx="6477000" cy="457200"/>
          </a:xfrm>
          <a:prstGeom prst="rect">
            <a:avLst/>
          </a:prstGeom>
        </p:spPr>
        <p:txBody>
          <a:bodyPr>
            <a:noAutofit/>
          </a:bodyPr>
          <a:lstStyle>
            <a:lvl1pPr marL="0" indent="0" algn="l">
              <a:buNone/>
              <a:defRPr sz="1600" b="0">
                <a:solidFill>
                  <a:schemeClr val="bg1"/>
                </a:solidFill>
                <a:latin typeface="Palatino Linotype" pitchFamily="18" charset="0"/>
                <a:cs typeface="Palatino Linotype"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Click </a:t>
            </a:r>
            <a:r>
              <a:rPr lang="it-IT" dirty="0" err="1"/>
              <a:t>to</a:t>
            </a:r>
            <a:r>
              <a:rPr lang="it-IT" dirty="0"/>
              <a:t> </a:t>
            </a:r>
            <a:r>
              <a:rPr lang="it-IT" dirty="0" err="1"/>
              <a:t>edit</a:t>
            </a:r>
            <a:r>
              <a:rPr lang="it-IT" dirty="0"/>
              <a:t> Master </a:t>
            </a:r>
            <a:r>
              <a:rPr lang="it-IT" dirty="0" err="1"/>
              <a:t>subtitle</a:t>
            </a:r>
            <a:r>
              <a:rPr lang="it-IT" dirty="0"/>
              <a:t> style</a:t>
            </a:r>
          </a:p>
        </p:txBody>
      </p:sp>
      <p:sp>
        <p:nvSpPr>
          <p:cNvPr id="9" name="Content Placeholder 8"/>
          <p:cNvSpPr>
            <a:spLocks noGrp="1"/>
          </p:cNvSpPr>
          <p:nvPr>
            <p:ph sz="quarter" idx="13"/>
          </p:nvPr>
        </p:nvSpPr>
        <p:spPr>
          <a:xfrm>
            <a:off x="533400" y="1295400"/>
            <a:ext cx="8382000" cy="4648200"/>
          </a:xfrm>
          <a:prstGeom prst="rect">
            <a:avLst/>
          </a:prstGeom>
        </p:spPr>
        <p:txBody>
          <a:bodyPr/>
          <a:lstStyle>
            <a:lvl1pPr>
              <a:defRPr>
                <a:latin typeface="Palatino Linotype" pitchFamily="18" charset="0"/>
                <a:cs typeface="Palatino Linotype" pitchFamily="18" charset="0"/>
              </a:defRPr>
            </a:lvl1pPr>
            <a:lvl2pPr>
              <a:defRPr>
                <a:latin typeface="Palatino Linotype" pitchFamily="18" charset="0"/>
                <a:cs typeface="Palatino Linotype" pitchFamily="18" charset="0"/>
              </a:defRPr>
            </a:lvl2pPr>
            <a:lvl3pPr>
              <a:defRPr>
                <a:latin typeface="Palatino Linotype" pitchFamily="18" charset="0"/>
                <a:cs typeface="Palatino Linotype" pitchFamily="18" charset="0"/>
              </a:defRPr>
            </a:lvl3pPr>
            <a:lvl4pPr>
              <a:defRPr>
                <a:latin typeface="Palatino Linotype" pitchFamily="18" charset="0"/>
                <a:cs typeface="Palatino Linotype" pitchFamily="18" charset="0"/>
              </a:defRPr>
            </a:lvl4pPr>
            <a:lvl5pPr>
              <a:defRPr>
                <a:latin typeface="Palatino Linotype" pitchFamily="18" charset="0"/>
                <a:cs typeface="Palatino Linotype" pitchFamily="18" charset="0"/>
              </a:defRPr>
            </a:lvl5pPr>
          </a:lstStyle>
          <a:p>
            <a:pPr lvl="0"/>
            <a:r>
              <a:rPr lang="it-IT" dirty="0"/>
              <a:t>Click </a:t>
            </a:r>
            <a:r>
              <a:rPr lang="it-IT" dirty="0" err="1"/>
              <a:t>to</a:t>
            </a:r>
            <a:r>
              <a:rPr lang="it-IT" dirty="0"/>
              <a:t> </a:t>
            </a:r>
            <a:r>
              <a:rPr lang="it-IT" dirty="0" err="1"/>
              <a:t>edit</a:t>
            </a:r>
            <a:r>
              <a:rPr lang="it-IT" dirty="0"/>
              <a:t> Master text </a:t>
            </a:r>
            <a:r>
              <a:rPr lang="it-IT" dirty="0" err="1"/>
              <a:t>styles</a:t>
            </a:r>
            <a:endParaRPr lang="it-IT" dirty="0"/>
          </a:p>
          <a:p>
            <a:pPr lvl="1"/>
            <a:r>
              <a:rPr lang="it-IT" dirty="0" err="1"/>
              <a:t>Second</a:t>
            </a:r>
            <a:r>
              <a:rPr lang="it-IT" dirty="0"/>
              <a:t> </a:t>
            </a:r>
            <a:r>
              <a:rPr lang="it-IT" dirty="0" err="1"/>
              <a:t>level</a:t>
            </a:r>
            <a:endParaRPr lang="it-IT" dirty="0"/>
          </a:p>
          <a:p>
            <a:pPr lvl="2"/>
            <a:r>
              <a:rPr lang="it-IT" dirty="0" err="1"/>
              <a:t>Third</a:t>
            </a:r>
            <a:r>
              <a:rPr lang="it-IT" dirty="0"/>
              <a:t> </a:t>
            </a:r>
            <a:r>
              <a:rPr lang="it-IT" dirty="0" err="1"/>
              <a:t>level</a:t>
            </a:r>
            <a:endParaRPr lang="it-IT" dirty="0"/>
          </a:p>
          <a:p>
            <a:pPr lvl="3"/>
            <a:r>
              <a:rPr lang="it-IT" dirty="0" err="1"/>
              <a:t>Fourth</a:t>
            </a:r>
            <a:r>
              <a:rPr lang="it-IT" dirty="0"/>
              <a:t> </a:t>
            </a:r>
            <a:r>
              <a:rPr lang="it-IT" dirty="0" err="1"/>
              <a:t>level</a:t>
            </a:r>
            <a:endParaRPr lang="it-IT" dirty="0"/>
          </a:p>
          <a:p>
            <a:pPr lvl="4"/>
            <a:r>
              <a:rPr lang="it-IT" dirty="0" err="1"/>
              <a:t>Fifth</a:t>
            </a:r>
            <a:r>
              <a:rPr lang="it-IT" dirty="0"/>
              <a:t> </a:t>
            </a:r>
            <a:r>
              <a:rPr lang="it-IT" dirty="0" err="1"/>
              <a:t>level</a:t>
            </a:r>
            <a:endParaRPr lang="it-IT" dirty="0"/>
          </a:p>
        </p:txBody>
      </p:sp>
      <p:sp>
        <p:nvSpPr>
          <p:cNvPr id="5" name="Footer Placeholder 4"/>
          <p:cNvSpPr>
            <a:spLocks noGrp="1"/>
          </p:cNvSpPr>
          <p:nvPr>
            <p:ph type="ftr" sz="quarter" idx="14"/>
          </p:nvPr>
        </p:nvSpPr>
        <p:spPr>
          <a:xfrm>
            <a:off x="228600" y="6340475"/>
            <a:ext cx="7848600" cy="365125"/>
          </a:xfrm>
        </p:spPr>
        <p:txBody>
          <a:bodyPr/>
          <a:lstStyle>
            <a:lvl1pPr algn="l">
              <a:defRPr sz="1000" b="1">
                <a:solidFill>
                  <a:prstClr val="black">
                    <a:lumMod val="50000"/>
                    <a:lumOff val="50000"/>
                  </a:prstClr>
                </a:solidFill>
                <a:latin typeface="Palatino Linotype" pitchFamily="18" charset="0"/>
                <a:cs typeface="Palatino Linotype" pitchFamily="18" charset="0"/>
              </a:defRPr>
            </a:lvl1pPr>
          </a:lstStyle>
          <a:p>
            <a:pPr>
              <a:defRPr/>
            </a:pPr>
            <a:r>
              <a:rPr lang="it-IT"/>
              <a:t>Natural Killer cell expansion under good manufacturing practice (GMP) conditions for clinical use in acute leukemia patients</a:t>
            </a:r>
          </a:p>
        </p:txBody>
      </p:sp>
      <p:sp>
        <p:nvSpPr>
          <p:cNvPr id="6" name="Slide Number Placeholder 5"/>
          <p:cNvSpPr>
            <a:spLocks noGrp="1"/>
          </p:cNvSpPr>
          <p:nvPr>
            <p:ph type="sldNum" sz="quarter" idx="15"/>
          </p:nvPr>
        </p:nvSpPr>
        <p:spPr>
          <a:xfrm>
            <a:off x="8077200" y="6356350"/>
            <a:ext cx="914400" cy="365125"/>
          </a:xfrm>
        </p:spPr>
        <p:txBody>
          <a:bodyPr/>
          <a:lstStyle>
            <a:lvl1pPr>
              <a:defRPr sz="1400">
                <a:solidFill>
                  <a:prstClr val="black">
                    <a:lumMod val="50000"/>
                    <a:lumOff val="50000"/>
                  </a:prstClr>
                </a:solidFill>
                <a:latin typeface="Palatino Linotype" pitchFamily="18" charset="0"/>
                <a:cs typeface="Palatino"/>
              </a:defRPr>
            </a:lvl1pPr>
          </a:lstStyle>
          <a:p>
            <a:pPr>
              <a:defRPr/>
            </a:pPr>
            <a:r>
              <a:rPr lang="it-IT"/>
              <a:t>Slide</a:t>
            </a:r>
            <a:r>
              <a:rPr lang="it-IT">
                <a:latin typeface="Palatino"/>
              </a:rPr>
              <a:t> </a:t>
            </a:r>
            <a:fld id="{8FF0AFC5-33D9-48D8-AF89-B13370CD04F8}" type="slidenum">
              <a:rPr lang="it-IT"/>
              <a:pPr>
                <a:defRPr/>
              </a:pPr>
              <a:t>‹N›</a:t>
            </a:fld>
            <a:endParaRPr lang="it-IT"/>
          </a:p>
        </p:txBody>
      </p:sp>
    </p:spTree>
    <p:extLst>
      <p:ext uri="{BB962C8B-B14F-4D97-AF65-F5344CB8AC3E}">
        <p14:creationId xmlns:p14="http://schemas.microsoft.com/office/powerpoint/2010/main" val="4012614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10"/>
          </p:nvPr>
        </p:nvSpPr>
        <p:spPr/>
        <p:txBody>
          <a:bodyPr/>
          <a:lstStyle/>
          <a:p>
            <a:fld id="{7F7C706F-264C-48A2-8550-06C563D0744E}" type="datetimeFigureOut">
              <a:rPr lang="en-US" smtClean="0"/>
              <a:t>2/20/2017</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2237303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en-US"/>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7C706F-264C-48A2-8550-06C563D0744E}" type="datetimeFigureOut">
              <a:rPr lang="en-US" smtClean="0"/>
              <a:t>2/20/2017</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1051158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4"/>
          <p:cNvSpPr>
            <a:spLocks noGrp="1"/>
          </p:cNvSpPr>
          <p:nvPr>
            <p:ph type="dt" sz="half" idx="10"/>
          </p:nvPr>
        </p:nvSpPr>
        <p:spPr/>
        <p:txBody>
          <a:bodyPr/>
          <a:lstStyle/>
          <a:p>
            <a:fld id="{7F7C706F-264C-48A2-8550-06C563D0744E}" type="datetimeFigureOut">
              <a:rPr lang="en-US" smtClean="0"/>
              <a:t>2/20/2017</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695687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6"/>
          <p:cNvSpPr>
            <a:spLocks noGrp="1"/>
          </p:cNvSpPr>
          <p:nvPr>
            <p:ph type="dt" sz="half" idx="10"/>
          </p:nvPr>
        </p:nvSpPr>
        <p:spPr/>
        <p:txBody>
          <a:bodyPr/>
          <a:lstStyle/>
          <a:p>
            <a:fld id="{7F7C706F-264C-48A2-8550-06C563D0744E}" type="datetimeFigureOut">
              <a:rPr lang="en-US" smtClean="0"/>
              <a:t>2/20/2017</a:t>
            </a:fld>
            <a:endParaRPr lang="en-US"/>
          </a:p>
        </p:txBody>
      </p:sp>
      <p:sp>
        <p:nvSpPr>
          <p:cNvPr id="8" name="Segnaposto piè di pagina 7"/>
          <p:cNvSpPr>
            <a:spLocks noGrp="1"/>
          </p:cNvSpPr>
          <p:nvPr>
            <p:ph type="ftr" sz="quarter" idx="11"/>
          </p:nvPr>
        </p:nvSpPr>
        <p:spPr/>
        <p:txBody>
          <a:bodyPr/>
          <a:lstStyle/>
          <a:p>
            <a:endParaRPr lang="en-US"/>
          </a:p>
        </p:txBody>
      </p:sp>
      <p:sp>
        <p:nvSpPr>
          <p:cNvPr id="9" name="Segnaposto numero diapositiva 8"/>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1737257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data 2"/>
          <p:cNvSpPr>
            <a:spLocks noGrp="1"/>
          </p:cNvSpPr>
          <p:nvPr>
            <p:ph type="dt" sz="half" idx="10"/>
          </p:nvPr>
        </p:nvSpPr>
        <p:spPr/>
        <p:txBody>
          <a:bodyPr/>
          <a:lstStyle/>
          <a:p>
            <a:fld id="{7F7C706F-264C-48A2-8550-06C563D0744E}" type="datetimeFigureOut">
              <a:rPr lang="en-US" smtClean="0"/>
              <a:t>2/20/2017</a:t>
            </a:fld>
            <a:endParaRPr lang="en-US"/>
          </a:p>
        </p:txBody>
      </p:sp>
      <p:sp>
        <p:nvSpPr>
          <p:cNvPr id="4" name="Segnaposto piè di pagina 3"/>
          <p:cNvSpPr>
            <a:spLocks noGrp="1"/>
          </p:cNvSpPr>
          <p:nvPr>
            <p:ph type="ftr" sz="quarter" idx="11"/>
          </p:nvPr>
        </p:nvSpPr>
        <p:spPr/>
        <p:txBody>
          <a:bodyPr/>
          <a:lstStyle/>
          <a:p>
            <a:endParaRPr lang="en-US"/>
          </a:p>
        </p:txBody>
      </p:sp>
      <p:sp>
        <p:nvSpPr>
          <p:cNvPr id="5" name="Segnaposto numero diapositiva 4"/>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3573754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7C706F-264C-48A2-8550-06C563D0744E}" type="datetimeFigureOut">
              <a:rPr lang="en-US" smtClean="0"/>
              <a:t>2/20/2017</a:t>
            </a:fld>
            <a:endParaRPr lang="en-US"/>
          </a:p>
        </p:txBody>
      </p:sp>
      <p:sp>
        <p:nvSpPr>
          <p:cNvPr id="3" name="Segnaposto piè di pagina 2"/>
          <p:cNvSpPr>
            <a:spLocks noGrp="1"/>
          </p:cNvSpPr>
          <p:nvPr>
            <p:ph type="ftr" sz="quarter" idx="11"/>
          </p:nvPr>
        </p:nvSpPr>
        <p:spPr/>
        <p:txBody>
          <a:bodyPr/>
          <a:lstStyle/>
          <a:p>
            <a:endParaRPr lang="en-US"/>
          </a:p>
        </p:txBody>
      </p:sp>
      <p:sp>
        <p:nvSpPr>
          <p:cNvPr id="4" name="Segnaposto numero diapositiva 3"/>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1261838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en-US"/>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7C706F-264C-48A2-8550-06C563D0744E}" type="datetimeFigureOut">
              <a:rPr lang="en-US" smtClean="0"/>
              <a:t>2/20/2017</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111474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en-US"/>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7C706F-264C-48A2-8550-06C563D0744E}" type="datetimeFigureOut">
              <a:rPr lang="en-US" smtClean="0"/>
              <a:t>2/20/2017</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CA89A56C-2A5B-4077-A859-E97FA918000F}" type="slidenum">
              <a:rPr lang="en-US" smtClean="0"/>
              <a:t>‹N›</a:t>
            </a:fld>
            <a:endParaRPr lang="en-US"/>
          </a:p>
        </p:txBody>
      </p:sp>
    </p:spTree>
    <p:extLst>
      <p:ext uri="{BB962C8B-B14F-4D97-AF65-F5344CB8AC3E}">
        <p14:creationId xmlns:p14="http://schemas.microsoft.com/office/powerpoint/2010/main" val="107375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en-US"/>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7C706F-264C-48A2-8550-06C563D0744E}" type="datetimeFigureOut">
              <a:rPr lang="en-US" smtClean="0"/>
              <a:t>2/20/2017</a:t>
            </a:fld>
            <a:endParaRPr lang="en-US"/>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89A56C-2A5B-4077-A859-E97FA918000F}" type="slidenum">
              <a:rPr lang="en-US" smtClean="0"/>
              <a:t>‹N›</a:t>
            </a:fld>
            <a:endParaRPr lang="en-US"/>
          </a:p>
        </p:txBody>
      </p:sp>
    </p:spTree>
    <p:extLst>
      <p:ext uri="{BB962C8B-B14F-4D97-AF65-F5344CB8AC3E}">
        <p14:creationId xmlns:p14="http://schemas.microsoft.com/office/powerpoint/2010/main" val="40436883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4.png"/><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0.jpeg"/><Relationship Id="rId5" Type="http://schemas.openxmlformats.org/officeDocument/2006/relationships/image" Target="../media/image2.jpe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3.xml"/><Relationship Id="rId7"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image" Target="../media/image1.png"/><Relationship Id="rId11" Type="http://schemas.openxmlformats.org/officeDocument/2006/relationships/image" Target="../media/image32.gif"/><Relationship Id="rId5" Type="http://schemas.openxmlformats.org/officeDocument/2006/relationships/oleObject" Target="../embeddings/oleObject8.bin"/><Relationship Id="rId10" Type="http://schemas.openxmlformats.org/officeDocument/2006/relationships/image" Target="../media/image31.png"/><Relationship Id="rId4" Type="http://schemas.openxmlformats.org/officeDocument/2006/relationships/image" Target="../media/image28.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jpeg"/><Relationship Id="rId7" Type="http://schemas.openxmlformats.org/officeDocument/2006/relationships/image" Target="../media/image33.jpe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png"/><Relationship Id="rId5" Type="http://schemas.openxmlformats.org/officeDocument/2006/relationships/oleObject" Target="../embeddings/oleObject9.bin"/><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png"/><Relationship Id="rId2" Type="http://schemas.openxmlformats.org/officeDocument/2006/relationships/image" Target="../media/image19.wmf"/><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1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png"/><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6.jpeg"/><Relationship Id="rId7"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5.png"/><Relationship Id="rId5" Type="http://schemas.openxmlformats.org/officeDocument/2006/relationships/oleObject" Target="../embeddings/oleObject4.bin"/><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jpeg"/><Relationship Id="rId5" Type="http://schemas.openxmlformats.org/officeDocument/2006/relationships/image" Target="../media/image1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wmf"/><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7" descr="logo_ISS"/>
          <p:cNvPicPr>
            <a:picLocks noChangeAspect="1" noChangeArrowheads="1"/>
          </p:cNvPicPr>
          <p:nvPr/>
        </p:nvPicPr>
        <p:blipFill>
          <a:blip r:embed="rId3" cstate="print"/>
          <a:srcRect/>
          <a:stretch>
            <a:fillRect/>
          </a:stretch>
        </p:blipFill>
        <p:spPr bwMode="auto">
          <a:xfrm>
            <a:off x="226169" y="5802313"/>
            <a:ext cx="1033463" cy="1033462"/>
          </a:xfrm>
          <a:prstGeom prst="rect">
            <a:avLst/>
          </a:prstGeom>
          <a:noFill/>
          <a:ln w="9525">
            <a:noFill/>
            <a:miter lim="800000"/>
            <a:headEnd/>
            <a:tailEnd/>
          </a:ln>
        </p:spPr>
      </p:pic>
      <p:graphicFrame>
        <p:nvGraphicFramePr>
          <p:cNvPr id="1026" name="Object 2"/>
          <p:cNvGraphicFramePr>
            <a:graphicFrameLocks noChangeAspect="1"/>
          </p:cNvGraphicFramePr>
          <p:nvPr/>
        </p:nvGraphicFramePr>
        <p:xfrm>
          <a:off x="7850188" y="5915025"/>
          <a:ext cx="1066800" cy="828675"/>
        </p:xfrm>
        <a:graphic>
          <a:graphicData uri="http://schemas.openxmlformats.org/presentationml/2006/ole">
            <mc:AlternateContent xmlns:mc="http://schemas.openxmlformats.org/markup-compatibility/2006">
              <mc:Choice xmlns:v="urn:schemas-microsoft-com:vml" Requires="v">
                <p:oleObj spid="_x0000_s1240" name="Fotografia di Photo Editor" r:id="rId4" imgW="3801006" imgH="2952381" progId="">
                  <p:embed/>
                </p:oleObj>
              </mc:Choice>
              <mc:Fallback>
                <p:oleObj name="Fotografia di Photo Editor" r:id="rId4" imgW="3801006" imgH="2952381"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0188" y="5915025"/>
                        <a:ext cx="1066800"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9951" y="5877272"/>
            <a:ext cx="914647" cy="9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uppo 2"/>
          <p:cNvGrpSpPr/>
          <p:nvPr/>
        </p:nvGrpSpPr>
        <p:grpSpPr>
          <a:xfrm>
            <a:off x="853588" y="300713"/>
            <a:ext cx="7444861" cy="4928487"/>
            <a:chOff x="853588" y="116633"/>
            <a:chExt cx="7444861" cy="4928487"/>
          </a:xfrm>
        </p:grpSpPr>
        <p:sp>
          <p:nvSpPr>
            <p:cNvPr id="7" name="Rettangolo arrotondato 6"/>
            <p:cNvSpPr/>
            <p:nvPr/>
          </p:nvSpPr>
          <p:spPr bwMode="auto">
            <a:xfrm>
              <a:off x="853588" y="116633"/>
              <a:ext cx="7444861" cy="936104"/>
            </a:xfrm>
            <a:prstGeom prst="roundRect">
              <a:avLst/>
            </a:prstGeom>
            <a:solidFill>
              <a:schemeClr val="bg1">
                <a:alpha val="69000"/>
              </a:schemeClr>
            </a:solidFill>
            <a:ln>
              <a:solidFill>
                <a:schemeClr val="accent1">
                  <a:lumMod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r>
                <a:rPr lang="it-IT" sz="2400" b="1" i="1" dirty="0" err="1" smtClean="0">
                  <a:solidFill>
                    <a:schemeClr val="accent6">
                      <a:lumMod val="75000"/>
                    </a:schemeClr>
                  </a:solidFill>
                  <a:latin typeface="+mj-lt"/>
                </a:rPr>
                <a:t>Fa</a:t>
              </a:r>
              <a:r>
                <a:rPr lang="it-IT" sz="2400" b="1" i="1" dirty="0" err="1" smtClean="0">
                  <a:solidFill>
                    <a:srgbClr val="002060"/>
                  </a:solidFill>
                  <a:latin typeface="+mj-lt"/>
                </a:rPr>
                <a:t>BioCell</a:t>
              </a:r>
              <a:r>
                <a:rPr lang="it-IT" sz="2400" b="1" i="1" dirty="0" smtClean="0">
                  <a:solidFill>
                    <a:srgbClr val="002060"/>
                  </a:solidFill>
                  <a:latin typeface="+mj-lt"/>
                </a:rPr>
                <a:t> </a:t>
              </a:r>
            </a:p>
            <a:p>
              <a:pPr algn="ctr" fontAlgn="base">
                <a:spcBef>
                  <a:spcPct val="0"/>
                </a:spcBef>
                <a:spcAft>
                  <a:spcPct val="0"/>
                </a:spcAft>
              </a:pPr>
              <a:r>
                <a:rPr lang="it-IT" sz="2000" b="1" i="1" dirty="0" smtClean="0">
                  <a:solidFill>
                    <a:srgbClr val="002060"/>
                  </a:solidFill>
                  <a:latin typeface="+mj-lt"/>
                </a:rPr>
                <a:t>Istituto Superiore di Sanità – 21 febbraio 2017</a:t>
              </a:r>
            </a:p>
          </p:txBody>
        </p:sp>
        <p:grpSp>
          <p:nvGrpSpPr>
            <p:cNvPr id="2" name="Gruppo 1"/>
            <p:cNvGrpSpPr/>
            <p:nvPr/>
          </p:nvGrpSpPr>
          <p:grpSpPr>
            <a:xfrm>
              <a:off x="853588" y="1628800"/>
              <a:ext cx="7390308" cy="3416320"/>
              <a:chOff x="853588" y="1628800"/>
              <a:chExt cx="7390308" cy="3416320"/>
            </a:xfrm>
          </p:grpSpPr>
          <p:sp>
            <p:nvSpPr>
              <p:cNvPr id="4" name="CasellaDiTesto 3"/>
              <p:cNvSpPr txBox="1"/>
              <p:nvPr/>
            </p:nvSpPr>
            <p:spPr>
              <a:xfrm>
                <a:off x="853588" y="1628800"/>
                <a:ext cx="2637069" cy="3416320"/>
              </a:xfrm>
              <a:prstGeom prst="rect">
                <a:avLst/>
              </a:prstGeom>
              <a:noFill/>
            </p:spPr>
            <p:txBody>
              <a:bodyPr wrap="none" rtlCol="0">
                <a:spAutoFit/>
              </a:bodyPr>
              <a:lstStyle/>
              <a:p>
                <a:pPr>
                  <a:lnSpc>
                    <a:spcPct val="150000"/>
                  </a:lnSpc>
                </a:pPr>
                <a:r>
                  <a:rPr lang="it-IT" b="1" i="1" dirty="0" smtClean="0">
                    <a:solidFill>
                      <a:srgbClr val="002060"/>
                    </a:solidFill>
                  </a:rPr>
                  <a:t>Carmela Rozera</a:t>
                </a:r>
              </a:p>
              <a:p>
                <a:pPr>
                  <a:lnSpc>
                    <a:spcPct val="150000"/>
                  </a:lnSpc>
                </a:pPr>
                <a:r>
                  <a:rPr lang="it-IT" b="1" i="1" dirty="0" smtClean="0">
                    <a:solidFill>
                      <a:srgbClr val="002060"/>
                    </a:solidFill>
                  </a:rPr>
                  <a:t>Giuseppina D’Agostino</a:t>
                </a:r>
              </a:p>
              <a:p>
                <a:pPr>
                  <a:lnSpc>
                    <a:spcPct val="150000"/>
                  </a:lnSpc>
                </a:pPr>
                <a:r>
                  <a:rPr lang="it-IT" b="1" i="1" dirty="0" smtClean="0">
                    <a:solidFill>
                      <a:srgbClr val="002060"/>
                    </a:solidFill>
                  </a:rPr>
                  <a:t>Laura Santodonato</a:t>
                </a:r>
              </a:p>
              <a:p>
                <a:pPr>
                  <a:lnSpc>
                    <a:spcPct val="150000"/>
                  </a:lnSpc>
                </a:pPr>
                <a:r>
                  <a:rPr lang="it-IT" b="1" i="1" dirty="0" smtClean="0">
                    <a:solidFill>
                      <a:srgbClr val="002060"/>
                    </a:solidFill>
                  </a:rPr>
                  <a:t>Eleonora </a:t>
                </a:r>
                <a:r>
                  <a:rPr lang="it-IT" b="1" i="1" dirty="0" err="1" smtClean="0">
                    <a:solidFill>
                      <a:srgbClr val="002060"/>
                    </a:solidFill>
                  </a:rPr>
                  <a:t>Aricò</a:t>
                </a:r>
                <a:endParaRPr lang="it-IT" b="1" i="1" dirty="0" smtClean="0">
                  <a:solidFill>
                    <a:srgbClr val="002060"/>
                  </a:solidFill>
                </a:endParaRPr>
              </a:p>
              <a:p>
                <a:pPr>
                  <a:lnSpc>
                    <a:spcPct val="150000"/>
                  </a:lnSpc>
                </a:pPr>
                <a:r>
                  <a:rPr lang="it-IT" b="1" i="1" dirty="0" smtClean="0">
                    <a:solidFill>
                      <a:srgbClr val="002060"/>
                    </a:solidFill>
                  </a:rPr>
                  <a:t>Enrica Montefiore </a:t>
                </a:r>
              </a:p>
              <a:p>
                <a:pPr>
                  <a:lnSpc>
                    <a:spcPct val="150000"/>
                  </a:lnSpc>
                </a:pPr>
                <a:r>
                  <a:rPr lang="it-IT" b="1" i="1" dirty="0" smtClean="0">
                    <a:solidFill>
                      <a:srgbClr val="002060"/>
                    </a:solidFill>
                  </a:rPr>
                  <a:t>Davide Carlei</a:t>
                </a:r>
              </a:p>
              <a:p>
                <a:pPr>
                  <a:lnSpc>
                    <a:spcPct val="150000"/>
                  </a:lnSpc>
                </a:pPr>
                <a:r>
                  <a:rPr lang="it-IT" b="1" i="1" dirty="0" smtClean="0">
                    <a:solidFill>
                      <a:srgbClr val="002060"/>
                    </a:solidFill>
                  </a:rPr>
                  <a:t>Domenica Maria Monque</a:t>
                </a:r>
              </a:p>
              <a:p>
                <a:pPr>
                  <a:lnSpc>
                    <a:spcPct val="150000"/>
                  </a:lnSpc>
                </a:pPr>
                <a:r>
                  <a:rPr lang="it-IT" b="1" i="1" dirty="0" smtClean="0">
                    <a:solidFill>
                      <a:srgbClr val="002060"/>
                    </a:solidFill>
                  </a:rPr>
                  <a:t>Fabiola Diamanti</a:t>
                </a:r>
              </a:p>
            </p:txBody>
          </p:sp>
          <p:pic>
            <p:nvPicPr>
              <p:cNvPr id="8" name="Picture 2" descr="C:\Users\santodonato_laura\AppData\Local\Microsoft\Windows\Temporary Internet Files\Content.Outlook\2J8E4H8J\DSC_346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35896" y="1628800"/>
                <a:ext cx="4608000" cy="3403441"/>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5067058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8"/>
          <p:cNvPicPr>
            <a:picLocks noChangeAspect="1" noChangeArrowheads="1"/>
          </p:cNvPicPr>
          <p:nvPr/>
        </p:nvPicPr>
        <p:blipFill>
          <a:blip r:embed="rId2" cstate="print"/>
          <a:srcRect/>
          <a:stretch>
            <a:fillRect/>
          </a:stretch>
        </p:blipFill>
        <p:spPr bwMode="auto">
          <a:xfrm>
            <a:off x="4576788" y="22621"/>
            <a:ext cx="4567212" cy="6862763"/>
          </a:xfrm>
          <a:prstGeom prst="rect">
            <a:avLst/>
          </a:prstGeom>
          <a:noFill/>
          <a:ln w="9525">
            <a:noFill/>
            <a:miter lim="800000"/>
            <a:headEnd/>
            <a:tailEnd/>
          </a:ln>
        </p:spPr>
      </p:pic>
      <p:pic>
        <p:nvPicPr>
          <p:cNvPr id="8195" name="Picture 7" descr="logo_ISS"/>
          <p:cNvPicPr>
            <a:picLocks noChangeAspect="1" noChangeArrowheads="1"/>
          </p:cNvPicPr>
          <p:nvPr/>
        </p:nvPicPr>
        <p:blipFill>
          <a:blip r:embed="rId3" cstate="print"/>
          <a:srcRect/>
          <a:stretch>
            <a:fillRect/>
          </a:stretch>
        </p:blipFill>
        <p:spPr bwMode="auto">
          <a:xfrm>
            <a:off x="0" y="5824538"/>
            <a:ext cx="1033463" cy="1033462"/>
          </a:xfrm>
          <a:prstGeom prst="rect">
            <a:avLst/>
          </a:prstGeom>
          <a:noFill/>
          <a:ln w="9525">
            <a:noFill/>
            <a:miter lim="800000"/>
            <a:headEnd/>
            <a:tailEnd/>
          </a:ln>
        </p:spPr>
      </p:pic>
      <p:grpSp>
        <p:nvGrpSpPr>
          <p:cNvPr id="2" name="Gruppo 7"/>
          <p:cNvGrpSpPr>
            <a:grpSpLocks/>
          </p:cNvGrpSpPr>
          <p:nvPr/>
        </p:nvGrpSpPr>
        <p:grpSpPr bwMode="auto">
          <a:xfrm>
            <a:off x="107504" y="476672"/>
            <a:ext cx="9036496" cy="1409700"/>
            <a:chOff x="763557" y="666750"/>
            <a:chExt cx="7540812" cy="1409476"/>
          </a:xfrm>
        </p:grpSpPr>
        <p:sp>
          <p:nvSpPr>
            <p:cNvPr id="7" name="Rettangolo arrotondato 6"/>
            <p:cNvSpPr/>
            <p:nvPr/>
          </p:nvSpPr>
          <p:spPr bwMode="auto">
            <a:xfrm>
              <a:off x="763557" y="666750"/>
              <a:ext cx="7540812" cy="1409476"/>
            </a:xfrm>
            <a:prstGeom prst="roundRect">
              <a:avLst/>
            </a:prstGeom>
            <a:solidFill>
              <a:schemeClr val="tx2">
                <a:lumMod val="40000"/>
                <a:lumOff val="60000"/>
                <a:alpha val="69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8200" name="Text Box 4"/>
            <p:cNvSpPr txBox="1">
              <a:spLocks noChangeArrowheads="1"/>
            </p:cNvSpPr>
            <p:nvPr/>
          </p:nvSpPr>
          <p:spPr bwMode="auto">
            <a:xfrm>
              <a:off x="1021976" y="779464"/>
              <a:ext cx="6949440" cy="830865"/>
            </a:xfrm>
            <a:prstGeom prst="rect">
              <a:avLst/>
            </a:prstGeom>
            <a:noFill/>
            <a:ln w="9525">
              <a:noFill/>
              <a:miter lim="800000"/>
              <a:headEnd/>
              <a:tailEnd/>
            </a:ln>
          </p:spPr>
          <p:txBody>
            <a:bodyPr>
              <a:spAutoFit/>
            </a:bodyPr>
            <a:lstStyle/>
            <a:p>
              <a:pPr algn="ctr"/>
              <a:r>
                <a:rPr lang="it-IT" sz="2400" b="1" dirty="0">
                  <a:solidFill>
                    <a:schemeClr val="bg1"/>
                  </a:solidFill>
                </a:rPr>
                <a:t>L’uso delle </a:t>
              </a:r>
              <a:r>
                <a:rPr lang="it-IT" sz="2400" b="1" dirty="0" smtClean="0">
                  <a:solidFill>
                    <a:schemeClr val="bg1"/>
                  </a:solidFill>
                </a:rPr>
                <a:t>IFN-DC nell</a:t>
              </a:r>
              <a:r>
                <a:rPr lang="it-IT" sz="2400" b="1" dirty="0">
                  <a:solidFill>
                    <a:schemeClr val="bg1"/>
                  </a:solidFill>
                </a:rPr>
                <a:t>’ immunoterapia dei tumori:</a:t>
              </a:r>
            </a:p>
            <a:p>
              <a:pPr algn="ctr"/>
              <a:r>
                <a:rPr lang="it-IT" sz="2400" b="1" dirty="0">
                  <a:solidFill>
                    <a:schemeClr val="bg1"/>
                  </a:solidFill>
                </a:rPr>
                <a:t>le sperimentazioni promosse dall’ISS</a:t>
              </a:r>
            </a:p>
          </p:txBody>
        </p:sp>
      </p:grpSp>
      <p:grpSp>
        <p:nvGrpSpPr>
          <p:cNvPr id="9" name="Gruppo 8"/>
          <p:cNvGrpSpPr/>
          <p:nvPr/>
        </p:nvGrpSpPr>
        <p:grpSpPr>
          <a:xfrm>
            <a:off x="417180" y="2187097"/>
            <a:ext cx="4010804" cy="3781527"/>
            <a:chOff x="1367646" y="765175"/>
            <a:chExt cx="6629401" cy="5746750"/>
          </a:xfrm>
        </p:grpSpPr>
        <p:sp>
          <p:nvSpPr>
            <p:cNvPr id="10" name="AutoShape 3"/>
            <p:cNvSpPr>
              <a:spLocks noChangeAspect="1" noChangeArrowheads="1"/>
            </p:cNvSpPr>
            <p:nvPr/>
          </p:nvSpPr>
          <p:spPr bwMode="auto">
            <a:xfrm>
              <a:off x="1367646" y="765175"/>
              <a:ext cx="6629401" cy="5746750"/>
            </a:xfrm>
            <a:prstGeom prst="roundRect">
              <a:avLst>
                <a:gd name="adj" fmla="val 16667"/>
              </a:avLst>
            </a:prstGeom>
            <a:noFill/>
            <a:ln w="101600">
              <a:solidFill>
                <a:srgbClr val="BC8090"/>
              </a:solidFill>
              <a:miter lim="800000"/>
              <a:headEnd/>
              <a:tailEnd/>
            </a:ln>
            <a:effectLst/>
            <a:extLst>
              <a:ext uri="{909E8E84-426E-40DD-AFC4-6F175D3DCCD1}">
                <a14:hiddenFill xmlns:a14="http://schemas.microsoft.com/office/drawing/2010/main">
                  <a:solidFill>
                    <a:srgbClr val="DFA4F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endParaRPr lang="en-US" altLang="en-US" sz="2600"/>
            </a:p>
          </p:txBody>
        </p:sp>
        <p:sp>
          <p:nvSpPr>
            <p:cNvPr id="11" name="Rectangle 10"/>
            <p:cNvSpPr>
              <a:spLocks noChangeArrowheads="1"/>
            </p:cNvSpPr>
            <p:nvPr/>
          </p:nvSpPr>
          <p:spPr bwMode="auto">
            <a:xfrm>
              <a:off x="6275256" y="2276872"/>
              <a:ext cx="1721791" cy="561270"/>
            </a:xfrm>
            <a:prstGeom prst="rect">
              <a:avLst/>
            </a:prstGeom>
            <a:noFill/>
            <a:ln w="9525">
              <a:noFill/>
              <a:miter lim="800000"/>
              <a:headEnd/>
              <a:tailEnd/>
            </a:ln>
          </p:spPr>
          <p:txBody>
            <a:bodyPr wrap="square" lIns="0" tIns="0" rIns="0" bIns="0">
              <a:spAutoFit/>
            </a:bodyPr>
            <a:lstStyle/>
            <a:p>
              <a:pPr algn="ctr"/>
              <a:r>
                <a:rPr lang="it-IT" sz="1200" b="1" dirty="0" smtClean="0">
                  <a:solidFill>
                    <a:schemeClr val="accent2"/>
                  </a:solidFill>
                </a:rPr>
                <a:t>Selezione </a:t>
              </a:r>
            </a:p>
            <a:p>
              <a:pPr algn="ctr"/>
              <a:r>
                <a:rPr lang="it-IT" sz="1200" b="1" dirty="0" smtClean="0">
                  <a:solidFill>
                    <a:schemeClr val="accent2"/>
                  </a:solidFill>
                </a:rPr>
                <a:t>Monociti </a:t>
              </a:r>
              <a:endParaRPr lang="it-IT" sz="1200" b="1" dirty="0">
                <a:solidFill>
                  <a:schemeClr val="accent2"/>
                </a:solidFill>
              </a:endParaRPr>
            </a:p>
          </p:txBody>
        </p:sp>
        <p:pic>
          <p:nvPicPr>
            <p:cNvPr id="1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5368" y="1636594"/>
              <a:ext cx="3342617" cy="359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7"/>
            <p:cNvSpPr>
              <a:spLocks noChangeAspect="1" noChangeArrowheads="1"/>
            </p:cNvSpPr>
            <p:nvPr/>
          </p:nvSpPr>
          <p:spPr bwMode="auto">
            <a:xfrm>
              <a:off x="5444588" y="4750779"/>
              <a:ext cx="2288177" cy="56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it-IT" altLang="en-US" sz="1200" b="1" dirty="0" smtClean="0">
                  <a:solidFill>
                    <a:schemeClr val="accent2"/>
                  </a:solidFill>
                  <a:latin typeface="+mn-lt"/>
                </a:rPr>
                <a:t>Coltura in presenza di</a:t>
              </a:r>
            </a:p>
            <a:p>
              <a:pPr algn="ctr" eaLnBrk="1" hangingPunct="1">
                <a:spcBef>
                  <a:spcPct val="0"/>
                </a:spcBef>
                <a:buFontTx/>
                <a:buNone/>
              </a:pPr>
              <a:r>
                <a:rPr lang="it-IT" altLang="en-US" sz="1200" b="1" dirty="0" smtClean="0">
                  <a:solidFill>
                    <a:schemeClr val="accent2"/>
                  </a:solidFill>
                  <a:latin typeface="+mn-lt"/>
                </a:rPr>
                <a:t>IFN-</a:t>
              </a:r>
              <a:r>
                <a:rPr lang="el-GR" altLang="en-US" sz="1200" b="1" dirty="0" smtClean="0">
                  <a:solidFill>
                    <a:schemeClr val="accent2"/>
                  </a:solidFill>
                  <a:latin typeface="+mn-lt"/>
                </a:rPr>
                <a:t>α</a:t>
              </a:r>
              <a:r>
                <a:rPr lang="it-IT" altLang="en-US" sz="1200" b="1" dirty="0" smtClean="0">
                  <a:solidFill>
                    <a:schemeClr val="accent2"/>
                  </a:solidFill>
                  <a:latin typeface="+mn-lt"/>
                </a:rPr>
                <a:t> e GM-CSF </a:t>
              </a:r>
              <a:endParaRPr lang="it-IT" altLang="en-US" sz="1200" b="1" dirty="0">
                <a:solidFill>
                  <a:schemeClr val="accent2"/>
                </a:solidFill>
                <a:latin typeface="+mn-lt"/>
              </a:endParaRPr>
            </a:p>
          </p:txBody>
        </p:sp>
        <p:sp>
          <p:nvSpPr>
            <p:cNvPr id="14" name="Rectangle 8"/>
            <p:cNvSpPr>
              <a:spLocks noChangeAspect="1" noChangeArrowheads="1"/>
            </p:cNvSpPr>
            <p:nvPr/>
          </p:nvSpPr>
          <p:spPr bwMode="auto">
            <a:xfrm>
              <a:off x="2559008" y="4973900"/>
              <a:ext cx="5850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it-IT" altLang="en-US" sz="1600" b="1" dirty="0" smtClean="0">
                  <a:solidFill>
                    <a:schemeClr val="accent2"/>
                  </a:solidFill>
                  <a:latin typeface="+mn-lt"/>
                </a:rPr>
                <a:t>IFN-DC</a:t>
              </a:r>
              <a:endParaRPr lang="it-IT" altLang="en-US" sz="1600" b="1" dirty="0">
                <a:solidFill>
                  <a:schemeClr val="accent2"/>
                </a:solidFill>
                <a:latin typeface="+mn-lt"/>
              </a:endParaRPr>
            </a:p>
          </p:txBody>
        </p:sp>
        <p:grpSp>
          <p:nvGrpSpPr>
            <p:cNvPr id="15" name="Group 14"/>
            <p:cNvGrpSpPr>
              <a:grpSpLocks noChangeAspect="1"/>
            </p:cNvGrpSpPr>
            <p:nvPr/>
          </p:nvGrpSpPr>
          <p:grpSpPr bwMode="auto">
            <a:xfrm>
              <a:off x="2231519" y="3941280"/>
              <a:ext cx="1278276" cy="1008130"/>
              <a:chOff x="11681" y="19196"/>
              <a:chExt cx="870" cy="741"/>
            </a:xfrm>
          </p:grpSpPr>
          <p:pic>
            <p:nvPicPr>
              <p:cNvPr id="34" name="Picture 1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681" y="19196"/>
                <a:ext cx="870" cy="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16"/>
              <p:cNvSpPr>
                <a:spLocks noChangeAspect="1" noChangeArrowheads="1"/>
              </p:cNvSpPr>
              <p:nvPr/>
            </p:nvSpPr>
            <p:spPr bwMode="auto">
              <a:xfrm>
                <a:off x="11768" y="19361"/>
                <a:ext cx="657" cy="560"/>
              </a:xfrm>
              <a:prstGeom prst="rect">
                <a:avLst/>
              </a:prstGeom>
              <a:noFill/>
              <a:ln w="6350" cap="rnd">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endParaRPr lang="en-US" altLang="en-US" sz="2600"/>
              </a:p>
            </p:txBody>
          </p:sp>
        </p:grpSp>
        <p:sp>
          <p:nvSpPr>
            <p:cNvPr id="16" name="Freeform 20"/>
            <p:cNvSpPr>
              <a:spLocks noChangeAspect="1" noEditPoints="1"/>
            </p:cNvSpPr>
            <p:nvPr/>
          </p:nvSpPr>
          <p:spPr bwMode="auto">
            <a:xfrm rot="5354613">
              <a:off x="2417560" y="3461519"/>
              <a:ext cx="684331" cy="243901"/>
            </a:xfrm>
            <a:custGeom>
              <a:avLst/>
              <a:gdLst>
                <a:gd name="T0" fmla="*/ 2 w 2004"/>
                <a:gd name="T1" fmla="*/ 6 h 821"/>
                <a:gd name="T2" fmla="*/ 2 w 2004"/>
                <a:gd name="T3" fmla="*/ 6 h 821"/>
                <a:gd name="T4" fmla="*/ 2 w 2004"/>
                <a:gd name="T5" fmla="*/ 6 h 821"/>
                <a:gd name="T6" fmla="*/ 2 w 2004"/>
                <a:gd name="T7" fmla="*/ 5 h 821"/>
                <a:gd name="T8" fmla="*/ 2 w 2004"/>
                <a:gd name="T9" fmla="*/ 5 h 821"/>
                <a:gd name="T10" fmla="*/ 1 w 2004"/>
                <a:gd name="T11" fmla="*/ 5 h 821"/>
                <a:gd name="T12" fmla="*/ 1 w 2004"/>
                <a:gd name="T13" fmla="*/ 5 h 821"/>
                <a:gd name="T14" fmla="*/ 1 w 2004"/>
                <a:gd name="T15" fmla="*/ 4 h 821"/>
                <a:gd name="T16" fmla="*/ 1 w 2004"/>
                <a:gd name="T17" fmla="*/ 4 h 821"/>
                <a:gd name="T18" fmla="*/ 1 w 2004"/>
                <a:gd name="T19" fmla="*/ 4 h 821"/>
                <a:gd name="T20" fmla="*/ 1 w 2004"/>
                <a:gd name="T21" fmla="*/ 3 h 821"/>
                <a:gd name="T22" fmla="*/ 1 w 2004"/>
                <a:gd name="T23" fmla="*/ 3 h 821"/>
                <a:gd name="T24" fmla="*/ 0 w 2004"/>
                <a:gd name="T25" fmla="*/ 2 h 821"/>
                <a:gd name="T26" fmla="*/ 0 w 2004"/>
                <a:gd name="T27" fmla="*/ 2 h 821"/>
                <a:gd name="T28" fmla="*/ 0 w 2004"/>
                <a:gd name="T29" fmla="*/ 2 h 821"/>
                <a:gd name="T30" fmla="*/ 0 w 2004"/>
                <a:gd name="T31" fmla="*/ 1 h 821"/>
                <a:gd name="T32" fmla="*/ 0 w 2004"/>
                <a:gd name="T33" fmla="*/ 1 h 821"/>
                <a:gd name="T34" fmla="*/ 0 w 2004"/>
                <a:gd name="T35" fmla="*/ 1 h 821"/>
                <a:gd name="T36" fmla="*/ 0 w 2004"/>
                <a:gd name="T37" fmla="*/ 1 h 821"/>
                <a:gd name="T38" fmla="*/ 0 w 2004"/>
                <a:gd name="T39" fmla="*/ 1 h 821"/>
                <a:gd name="T40" fmla="*/ 0 w 2004"/>
                <a:gd name="T41" fmla="*/ 1 h 821"/>
                <a:gd name="T42" fmla="*/ 0 w 2004"/>
                <a:gd name="T43" fmla="*/ 2 h 821"/>
                <a:gd name="T44" fmla="*/ 0 w 2004"/>
                <a:gd name="T45" fmla="*/ 2 h 821"/>
                <a:gd name="T46" fmla="*/ 1 w 2004"/>
                <a:gd name="T47" fmla="*/ 3 h 821"/>
                <a:gd name="T48" fmla="*/ 1 w 2004"/>
                <a:gd name="T49" fmla="*/ 3 h 821"/>
                <a:gd name="T50" fmla="*/ 1 w 2004"/>
                <a:gd name="T51" fmla="*/ 3 h 821"/>
                <a:gd name="T52" fmla="*/ 1 w 2004"/>
                <a:gd name="T53" fmla="*/ 4 h 821"/>
                <a:gd name="T54" fmla="*/ 1 w 2004"/>
                <a:gd name="T55" fmla="*/ 4 h 821"/>
                <a:gd name="T56" fmla="*/ 1 w 2004"/>
                <a:gd name="T57" fmla="*/ 4 h 821"/>
                <a:gd name="T58" fmla="*/ 1 w 2004"/>
                <a:gd name="T59" fmla="*/ 4 h 821"/>
                <a:gd name="T60" fmla="*/ 2 w 2004"/>
                <a:gd name="T61" fmla="*/ 5 h 821"/>
                <a:gd name="T62" fmla="*/ 2 w 2004"/>
                <a:gd name="T63" fmla="*/ 5 h 821"/>
                <a:gd name="T64" fmla="*/ 2 w 2004"/>
                <a:gd name="T65" fmla="*/ 5 h 821"/>
                <a:gd name="T66" fmla="*/ 2 w 2004"/>
                <a:gd name="T67" fmla="*/ 5 h 821"/>
                <a:gd name="T68" fmla="*/ 2 w 2004"/>
                <a:gd name="T69" fmla="*/ 5 h 821"/>
                <a:gd name="T70" fmla="*/ 2 w 2004"/>
                <a:gd name="T71" fmla="*/ 5 h 821"/>
                <a:gd name="T72" fmla="*/ 2 w 2004"/>
                <a:gd name="T73" fmla="*/ 6 h 821"/>
                <a:gd name="T74" fmla="*/ 0 w 2004"/>
                <a:gd name="T75" fmla="*/ 2 h 821"/>
                <a:gd name="T76" fmla="*/ 0 w 2004"/>
                <a:gd name="T77" fmla="*/ 0 h 821"/>
                <a:gd name="T78" fmla="*/ 0 w 2004"/>
                <a:gd name="T79" fmla="*/ 1 h 821"/>
                <a:gd name="T80" fmla="*/ 0 w 2004"/>
                <a:gd name="T81" fmla="*/ 2 h 8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4" h="821">
                  <a:moveTo>
                    <a:pt x="1965" y="820"/>
                  </a:moveTo>
                  <a:lnTo>
                    <a:pt x="1789" y="816"/>
                  </a:lnTo>
                  <a:lnTo>
                    <a:pt x="1615" y="803"/>
                  </a:lnTo>
                  <a:lnTo>
                    <a:pt x="1446" y="784"/>
                  </a:lnTo>
                  <a:lnTo>
                    <a:pt x="1282" y="759"/>
                  </a:lnTo>
                  <a:lnTo>
                    <a:pt x="1124" y="727"/>
                  </a:lnTo>
                  <a:lnTo>
                    <a:pt x="973" y="688"/>
                  </a:lnTo>
                  <a:lnTo>
                    <a:pt x="828" y="644"/>
                  </a:lnTo>
                  <a:lnTo>
                    <a:pt x="692" y="594"/>
                  </a:lnTo>
                  <a:lnTo>
                    <a:pt x="564" y="539"/>
                  </a:lnTo>
                  <a:lnTo>
                    <a:pt x="446" y="478"/>
                  </a:lnTo>
                  <a:lnTo>
                    <a:pt x="337" y="413"/>
                  </a:lnTo>
                  <a:lnTo>
                    <a:pt x="239" y="343"/>
                  </a:lnTo>
                  <a:lnTo>
                    <a:pt x="193" y="306"/>
                  </a:lnTo>
                  <a:lnTo>
                    <a:pt x="151" y="267"/>
                  </a:lnTo>
                  <a:lnTo>
                    <a:pt x="113" y="228"/>
                  </a:lnTo>
                  <a:lnTo>
                    <a:pt x="74" y="177"/>
                  </a:lnTo>
                  <a:cubicBezTo>
                    <a:pt x="61" y="160"/>
                    <a:pt x="65" y="137"/>
                    <a:pt x="81" y="125"/>
                  </a:cubicBezTo>
                  <a:cubicBezTo>
                    <a:pt x="98" y="112"/>
                    <a:pt x="121" y="116"/>
                    <a:pt x="133" y="132"/>
                  </a:cubicBezTo>
                  <a:lnTo>
                    <a:pt x="165" y="176"/>
                  </a:lnTo>
                  <a:lnTo>
                    <a:pt x="201" y="213"/>
                  </a:lnTo>
                  <a:lnTo>
                    <a:pt x="241" y="248"/>
                  </a:lnTo>
                  <a:lnTo>
                    <a:pt x="282" y="283"/>
                  </a:lnTo>
                  <a:lnTo>
                    <a:pt x="375" y="350"/>
                  </a:lnTo>
                  <a:lnTo>
                    <a:pt x="479" y="412"/>
                  </a:lnTo>
                  <a:lnTo>
                    <a:pt x="593" y="471"/>
                  </a:lnTo>
                  <a:lnTo>
                    <a:pt x="717" y="525"/>
                  </a:lnTo>
                  <a:lnTo>
                    <a:pt x="850" y="573"/>
                  </a:lnTo>
                  <a:lnTo>
                    <a:pt x="991" y="617"/>
                  </a:lnTo>
                  <a:lnTo>
                    <a:pt x="1139" y="654"/>
                  </a:lnTo>
                  <a:lnTo>
                    <a:pt x="1294" y="686"/>
                  </a:lnTo>
                  <a:lnTo>
                    <a:pt x="1455" y="711"/>
                  </a:lnTo>
                  <a:lnTo>
                    <a:pt x="1621" y="729"/>
                  </a:lnTo>
                  <a:lnTo>
                    <a:pt x="1791" y="741"/>
                  </a:lnTo>
                  <a:lnTo>
                    <a:pt x="1967" y="746"/>
                  </a:lnTo>
                  <a:cubicBezTo>
                    <a:pt x="1987" y="746"/>
                    <a:pt x="2004" y="763"/>
                    <a:pt x="2003" y="784"/>
                  </a:cubicBezTo>
                  <a:cubicBezTo>
                    <a:pt x="2003" y="804"/>
                    <a:pt x="1986" y="821"/>
                    <a:pt x="1965" y="820"/>
                  </a:cubicBezTo>
                  <a:close/>
                  <a:moveTo>
                    <a:pt x="31" y="247"/>
                  </a:moveTo>
                  <a:lnTo>
                    <a:pt x="0" y="0"/>
                  </a:lnTo>
                  <a:lnTo>
                    <a:pt x="217" y="123"/>
                  </a:lnTo>
                  <a:lnTo>
                    <a:pt x="31" y="247"/>
                  </a:lnTo>
                  <a:close/>
                </a:path>
              </a:pathLst>
            </a:custGeom>
            <a:solidFill>
              <a:srgbClr val="00FFFF"/>
            </a:solidFill>
            <a:ln w="1651" cap="flat">
              <a:solidFill>
                <a:srgbClr val="00FFFF"/>
              </a:solidFill>
              <a:prstDash val="solid"/>
              <a:bevel/>
              <a:headEnd/>
              <a:tailEnd/>
            </a:ln>
          </p:spPr>
          <p:txBody>
            <a:bodyPr/>
            <a:lstStyle/>
            <a:p>
              <a:endParaRPr lang="en-US"/>
            </a:p>
          </p:txBody>
        </p:sp>
        <p:grpSp>
          <p:nvGrpSpPr>
            <p:cNvPr id="17" name="Group 25"/>
            <p:cNvGrpSpPr>
              <a:grpSpLocks noChangeAspect="1"/>
            </p:cNvGrpSpPr>
            <p:nvPr/>
          </p:nvGrpSpPr>
          <p:grpSpPr bwMode="auto">
            <a:xfrm>
              <a:off x="2980853" y="5210627"/>
              <a:ext cx="3217728" cy="678889"/>
              <a:chOff x="11855" y="19889"/>
              <a:chExt cx="2190" cy="499"/>
            </a:xfrm>
          </p:grpSpPr>
          <p:sp>
            <p:nvSpPr>
              <p:cNvPr id="32" name="Arc 26"/>
              <p:cNvSpPr>
                <a:spLocks noChangeAspect="1"/>
              </p:cNvSpPr>
              <p:nvPr/>
            </p:nvSpPr>
            <p:spPr bwMode="auto">
              <a:xfrm rot="21536499" flipV="1">
                <a:off x="11911" y="19889"/>
                <a:ext cx="2134" cy="499"/>
              </a:xfrm>
              <a:custGeom>
                <a:avLst/>
                <a:gdLst>
                  <a:gd name="T0" fmla="*/ 0 w 42531"/>
                  <a:gd name="T1" fmla="*/ 0 h 21600"/>
                  <a:gd name="T2" fmla="*/ 0 w 42531"/>
                  <a:gd name="T3" fmla="*/ 0 h 21600"/>
                  <a:gd name="T4" fmla="*/ 0 w 42531"/>
                  <a:gd name="T5" fmla="*/ 0 h 21600"/>
                  <a:gd name="T6" fmla="*/ 0 60000 65536"/>
                  <a:gd name="T7" fmla="*/ 0 60000 65536"/>
                  <a:gd name="T8" fmla="*/ 0 60000 65536"/>
                </a:gdLst>
                <a:ahLst/>
                <a:cxnLst>
                  <a:cxn ang="T6">
                    <a:pos x="T0" y="T1"/>
                  </a:cxn>
                  <a:cxn ang="T7">
                    <a:pos x="T2" y="T3"/>
                  </a:cxn>
                  <a:cxn ang="T8">
                    <a:pos x="T4" y="T5"/>
                  </a:cxn>
                </a:cxnLst>
                <a:rect l="0" t="0" r="r" b="b"/>
                <a:pathLst>
                  <a:path w="42531" h="21600" fill="none" extrusionOk="0">
                    <a:moveTo>
                      <a:pt x="-1" y="17199"/>
                    </a:moveTo>
                    <a:cubicBezTo>
                      <a:pt x="2084" y="7181"/>
                      <a:pt x="10913" y="-1"/>
                      <a:pt x="21147" y="0"/>
                    </a:cubicBezTo>
                    <a:cubicBezTo>
                      <a:pt x="31899" y="0"/>
                      <a:pt x="41014" y="7908"/>
                      <a:pt x="42531" y="18552"/>
                    </a:cubicBezTo>
                  </a:path>
                  <a:path w="42531" h="21600" stroke="0" extrusionOk="0">
                    <a:moveTo>
                      <a:pt x="-1" y="17199"/>
                    </a:moveTo>
                    <a:cubicBezTo>
                      <a:pt x="2084" y="7181"/>
                      <a:pt x="10913" y="-1"/>
                      <a:pt x="21147" y="0"/>
                    </a:cubicBezTo>
                    <a:cubicBezTo>
                      <a:pt x="31899" y="0"/>
                      <a:pt x="41014" y="7908"/>
                      <a:pt x="42531" y="18552"/>
                    </a:cubicBezTo>
                    <a:lnTo>
                      <a:pt x="21147" y="21600"/>
                    </a:lnTo>
                    <a:lnTo>
                      <a:pt x="-1" y="17199"/>
                    </a:lnTo>
                    <a:close/>
                  </a:path>
                </a:pathLst>
              </a:custGeom>
              <a:noFill/>
              <a:ln w="47625">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Freeform 27"/>
              <p:cNvSpPr>
                <a:spLocks noChangeAspect="1" noEditPoints="1"/>
              </p:cNvSpPr>
              <p:nvPr/>
            </p:nvSpPr>
            <p:spPr bwMode="auto">
              <a:xfrm rot="9070626" flipH="1">
                <a:off x="11855" y="19907"/>
                <a:ext cx="67" cy="149"/>
              </a:xfrm>
              <a:custGeom>
                <a:avLst/>
                <a:gdLst>
                  <a:gd name="T0" fmla="*/ 90 w 56"/>
                  <a:gd name="T1" fmla="*/ 0 h 169"/>
                  <a:gd name="T2" fmla="*/ 90 w 56"/>
                  <a:gd name="T3" fmla="*/ 64 h 169"/>
                  <a:gd name="T4" fmla="*/ 44 w 56"/>
                  <a:gd name="T5" fmla="*/ 64 h 169"/>
                  <a:gd name="T6" fmla="*/ 44 w 56"/>
                  <a:gd name="T7" fmla="*/ 0 h 169"/>
                  <a:gd name="T8" fmla="*/ 90 w 56"/>
                  <a:gd name="T9" fmla="*/ 0 h 169"/>
                  <a:gd name="T10" fmla="*/ 138 w 56"/>
                  <a:gd name="T11" fmla="*/ 59 h 169"/>
                  <a:gd name="T12" fmla="*/ 71 w 56"/>
                  <a:gd name="T13" fmla="*/ 89 h 169"/>
                  <a:gd name="T14" fmla="*/ 0 w 56"/>
                  <a:gd name="T15" fmla="*/ 59 h 169"/>
                  <a:gd name="T16" fmla="*/ 138 w 56"/>
                  <a:gd name="T17" fmla="*/ 59 h 1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169">
                    <a:moveTo>
                      <a:pt x="37" y="0"/>
                    </a:moveTo>
                    <a:lnTo>
                      <a:pt x="37" y="121"/>
                    </a:lnTo>
                    <a:lnTo>
                      <a:pt x="18" y="121"/>
                    </a:lnTo>
                    <a:lnTo>
                      <a:pt x="18" y="0"/>
                    </a:lnTo>
                    <a:lnTo>
                      <a:pt x="37" y="0"/>
                    </a:lnTo>
                    <a:close/>
                    <a:moveTo>
                      <a:pt x="56" y="111"/>
                    </a:moveTo>
                    <a:lnTo>
                      <a:pt x="28" y="169"/>
                    </a:lnTo>
                    <a:lnTo>
                      <a:pt x="0" y="111"/>
                    </a:lnTo>
                    <a:lnTo>
                      <a:pt x="56" y="111"/>
                    </a:lnTo>
                    <a:close/>
                  </a:path>
                </a:pathLst>
              </a:custGeom>
              <a:solidFill>
                <a:srgbClr val="00FFFF"/>
              </a:solidFill>
              <a:ln w="1588" cap="flat">
                <a:solidFill>
                  <a:srgbClr val="00FFFF"/>
                </a:solidFill>
                <a:prstDash val="solid"/>
                <a:bevel/>
                <a:headEnd/>
                <a:tailEnd/>
              </a:ln>
            </p:spPr>
            <p:txBody>
              <a:bodyPr/>
              <a:lstStyle/>
              <a:p>
                <a:endParaRPr lang="en-US"/>
              </a:p>
            </p:txBody>
          </p:sp>
        </p:grpSp>
        <p:grpSp>
          <p:nvGrpSpPr>
            <p:cNvPr id="18" name="Group 28"/>
            <p:cNvGrpSpPr>
              <a:grpSpLocks noChangeAspect="1"/>
            </p:cNvGrpSpPr>
            <p:nvPr/>
          </p:nvGrpSpPr>
          <p:grpSpPr bwMode="auto">
            <a:xfrm>
              <a:off x="1808572" y="2708646"/>
              <a:ext cx="2301278" cy="484337"/>
              <a:chOff x="11595" y="18290"/>
              <a:chExt cx="1336" cy="356"/>
            </a:xfrm>
          </p:grpSpPr>
          <p:sp>
            <p:nvSpPr>
              <p:cNvPr id="30" name="AutoShape 29"/>
              <p:cNvSpPr>
                <a:spLocks noChangeAspect="1" noChangeArrowheads="1"/>
              </p:cNvSpPr>
              <p:nvPr/>
            </p:nvSpPr>
            <p:spPr bwMode="auto">
              <a:xfrm>
                <a:off x="11629" y="18290"/>
                <a:ext cx="1302" cy="356"/>
              </a:xfrm>
              <a:prstGeom prst="flowChartTerminator">
                <a:avLst/>
              </a:prstGeom>
              <a:solidFill>
                <a:srgbClr val="00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endParaRPr lang="en-US" altLang="en-US" sz="2600"/>
              </a:p>
            </p:txBody>
          </p:sp>
          <p:sp>
            <p:nvSpPr>
              <p:cNvPr id="31" name="Rectangle 30"/>
              <p:cNvSpPr>
                <a:spLocks noChangeAspect="1" noChangeArrowheads="1"/>
              </p:cNvSpPr>
              <p:nvPr/>
            </p:nvSpPr>
            <p:spPr bwMode="auto">
              <a:xfrm>
                <a:off x="11595" y="18329"/>
                <a:ext cx="1324"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r>
                  <a:rPr lang="it-IT" sz="1200" b="1" dirty="0">
                    <a:solidFill>
                      <a:schemeClr val="accent1">
                        <a:lumMod val="75000"/>
                      </a:schemeClr>
                    </a:solidFill>
                    <a:ea typeface="MS PGothic" pitchFamily="34" charset="-128"/>
                  </a:rPr>
                  <a:t>Farmaco cellulare</a:t>
                </a:r>
                <a:endParaRPr lang="it-IT" altLang="en-US" sz="1200" b="1" dirty="0">
                  <a:solidFill>
                    <a:srgbClr val="000066"/>
                  </a:solidFill>
                  <a:latin typeface="Verdana" pitchFamily="34" charset="0"/>
                </a:endParaRPr>
              </a:p>
            </p:txBody>
          </p:sp>
        </p:grpSp>
        <p:pic>
          <p:nvPicPr>
            <p:cNvPr id="19"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6720" y="3881418"/>
              <a:ext cx="1222443" cy="8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2"/>
            <p:cNvPicPr>
              <a:picLocks noChangeAspect="1" noChangeArrowheads="1"/>
            </p:cNvPicPr>
            <p:nvPr/>
          </p:nvPicPr>
          <p:blipFill>
            <a:blip r:embed="rId7" cstate="print"/>
            <a:srcRect/>
            <a:stretch>
              <a:fillRect/>
            </a:stretch>
          </p:blipFill>
          <p:spPr bwMode="auto">
            <a:xfrm>
              <a:off x="6712631" y="2881351"/>
              <a:ext cx="927353" cy="756000"/>
            </a:xfrm>
            <a:prstGeom prst="rect">
              <a:avLst/>
            </a:prstGeom>
            <a:noFill/>
            <a:ln w="9525">
              <a:noFill/>
              <a:miter lim="800000"/>
              <a:headEnd/>
              <a:tailEnd/>
            </a:ln>
          </p:spPr>
        </p:pic>
        <p:sp>
          <p:nvSpPr>
            <p:cNvPr id="21" name="Rectangle 28"/>
            <p:cNvSpPr>
              <a:spLocks noChangeArrowheads="1"/>
            </p:cNvSpPr>
            <p:nvPr/>
          </p:nvSpPr>
          <p:spPr bwMode="auto">
            <a:xfrm>
              <a:off x="2387151" y="1229895"/>
              <a:ext cx="1206119" cy="467726"/>
            </a:xfrm>
            <a:prstGeom prst="rect">
              <a:avLst/>
            </a:prstGeom>
            <a:noFill/>
            <a:ln w="9525">
              <a:noFill/>
              <a:miter lim="800000"/>
              <a:headEnd/>
              <a:tailEnd/>
            </a:ln>
          </p:spPr>
          <p:txBody>
            <a:bodyPr wrap="square" lIns="0" tIns="0" rIns="0" bIns="0">
              <a:spAutoFit/>
            </a:bodyPr>
            <a:lstStyle/>
            <a:p>
              <a:pPr>
                <a:buFont typeface="Wingdings" pitchFamily="2" charset="2"/>
                <a:buNone/>
              </a:pPr>
              <a:r>
                <a:rPr lang="it-IT" sz="1000" b="1" dirty="0">
                  <a:solidFill>
                    <a:schemeClr val="accent2"/>
                  </a:solidFill>
                </a:rPr>
                <a:t>Induzione</a:t>
              </a:r>
              <a:r>
                <a:rPr lang="it-IT" sz="1000" b="1" dirty="0" smtClean="0">
                  <a:solidFill>
                    <a:schemeClr val="accent1">
                      <a:lumMod val="50000"/>
                    </a:schemeClr>
                  </a:solidFill>
                  <a:ea typeface="MS PGothic" pitchFamily="34" charset="-128"/>
                </a:rPr>
                <a:t> </a:t>
              </a:r>
              <a:r>
                <a:rPr lang="it-IT" sz="1000" b="1" dirty="0">
                  <a:solidFill>
                    <a:schemeClr val="accent2"/>
                  </a:solidFill>
                </a:rPr>
                <a:t>di apoptosi</a:t>
              </a:r>
            </a:p>
          </p:txBody>
        </p:sp>
        <p:grpSp>
          <p:nvGrpSpPr>
            <p:cNvPr id="22" name="Gruppo 21"/>
            <p:cNvGrpSpPr/>
            <p:nvPr/>
          </p:nvGrpSpPr>
          <p:grpSpPr>
            <a:xfrm rot="20248889">
              <a:off x="3578324" y="1387584"/>
              <a:ext cx="594222" cy="1264210"/>
              <a:chOff x="3773751" y="2126542"/>
              <a:chExt cx="645386" cy="1441811"/>
            </a:xfrm>
          </p:grpSpPr>
          <p:sp>
            <p:nvSpPr>
              <p:cNvPr id="28" name="Arc 37"/>
              <p:cNvSpPr>
                <a:spLocks/>
              </p:cNvSpPr>
              <p:nvPr/>
            </p:nvSpPr>
            <p:spPr bwMode="auto">
              <a:xfrm rot="362063">
                <a:off x="3773751" y="2126542"/>
                <a:ext cx="645386" cy="12841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47625">
                <a:solidFill>
                  <a:schemeClr val="accent1">
                    <a:lumMod val="75000"/>
                  </a:schemeClr>
                </a:solidFill>
                <a:round/>
                <a:headEnd/>
                <a:tailEnd/>
              </a:ln>
            </p:spPr>
            <p:txBody>
              <a:bodyPr wrap="none" anchor="ctr"/>
              <a:lstStyle/>
              <a:p>
                <a:endParaRPr lang="it-IT">
                  <a:ln w="3175">
                    <a:solidFill>
                      <a:schemeClr val="tx1"/>
                    </a:solidFill>
                    <a:prstDash val="sysDot"/>
                  </a:ln>
                </a:endParaRPr>
              </a:p>
            </p:txBody>
          </p:sp>
          <p:sp>
            <p:nvSpPr>
              <p:cNvPr id="29" name="Freeform 38"/>
              <p:cNvSpPr>
                <a:spLocks noEditPoints="1"/>
              </p:cNvSpPr>
              <p:nvPr/>
            </p:nvSpPr>
            <p:spPr bwMode="auto">
              <a:xfrm rot="362063" flipH="1">
                <a:off x="4313622" y="3266933"/>
                <a:ext cx="72000" cy="301420"/>
              </a:xfrm>
              <a:custGeom>
                <a:avLst/>
                <a:gdLst>
                  <a:gd name="T0" fmla="*/ 37 w 56"/>
                  <a:gd name="T1" fmla="*/ 0 h 169"/>
                  <a:gd name="T2" fmla="*/ 37 w 56"/>
                  <a:gd name="T3" fmla="*/ 121 h 169"/>
                  <a:gd name="T4" fmla="*/ 18 w 56"/>
                  <a:gd name="T5" fmla="*/ 121 h 169"/>
                  <a:gd name="T6" fmla="*/ 18 w 56"/>
                  <a:gd name="T7" fmla="*/ 0 h 169"/>
                  <a:gd name="T8" fmla="*/ 37 w 56"/>
                  <a:gd name="T9" fmla="*/ 0 h 169"/>
                  <a:gd name="T10" fmla="*/ 56 w 56"/>
                  <a:gd name="T11" fmla="*/ 111 h 169"/>
                  <a:gd name="T12" fmla="*/ 28 w 56"/>
                  <a:gd name="T13" fmla="*/ 169 h 169"/>
                  <a:gd name="T14" fmla="*/ 0 w 56"/>
                  <a:gd name="T15" fmla="*/ 111 h 169"/>
                  <a:gd name="T16" fmla="*/ 56 w 56"/>
                  <a:gd name="T17" fmla="*/ 111 h 1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169"/>
                  <a:gd name="T29" fmla="*/ 56 w 56"/>
                  <a:gd name="T30" fmla="*/ 169 h 1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169">
                    <a:moveTo>
                      <a:pt x="37" y="0"/>
                    </a:moveTo>
                    <a:lnTo>
                      <a:pt x="37" y="121"/>
                    </a:lnTo>
                    <a:lnTo>
                      <a:pt x="18" y="121"/>
                    </a:lnTo>
                    <a:lnTo>
                      <a:pt x="18" y="0"/>
                    </a:lnTo>
                    <a:lnTo>
                      <a:pt x="37" y="0"/>
                    </a:lnTo>
                    <a:close/>
                    <a:moveTo>
                      <a:pt x="56" y="111"/>
                    </a:moveTo>
                    <a:lnTo>
                      <a:pt x="28" y="169"/>
                    </a:lnTo>
                    <a:lnTo>
                      <a:pt x="0" y="111"/>
                    </a:lnTo>
                    <a:lnTo>
                      <a:pt x="56" y="111"/>
                    </a:lnTo>
                    <a:close/>
                  </a:path>
                </a:pathLst>
              </a:custGeom>
              <a:solidFill>
                <a:schemeClr val="tx2">
                  <a:lumMod val="75000"/>
                </a:schemeClr>
              </a:solidFill>
              <a:ln w="1588" cap="flat">
                <a:solidFill>
                  <a:schemeClr val="accent1">
                    <a:lumMod val="75000"/>
                  </a:schemeClr>
                </a:solidFill>
                <a:prstDash val="solid"/>
                <a:bevel/>
                <a:headEnd/>
                <a:tailEnd/>
              </a:ln>
            </p:spPr>
            <p:txBody>
              <a:bodyPr/>
              <a:lstStyle/>
              <a:p>
                <a:endParaRPr lang="it-IT"/>
              </a:p>
            </p:txBody>
          </p:sp>
        </p:grpSp>
        <p:grpSp>
          <p:nvGrpSpPr>
            <p:cNvPr id="23" name="Gruppo 22"/>
            <p:cNvGrpSpPr/>
            <p:nvPr/>
          </p:nvGrpSpPr>
          <p:grpSpPr>
            <a:xfrm rot="16803244">
              <a:off x="3276584" y="1932188"/>
              <a:ext cx="594222" cy="1264210"/>
              <a:chOff x="3773751" y="2126542"/>
              <a:chExt cx="645386" cy="1441811"/>
            </a:xfrm>
          </p:grpSpPr>
          <p:sp>
            <p:nvSpPr>
              <p:cNvPr id="26" name="Arc 37"/>
              <p:cNvSpPr>
                <a:spLocks/>
              </p:cNvSpPr>
              <p:nvPr/>
            </p:nvSpPr>
            <p:spPr bwMode="auto">
              <a:xfrm rot="362063">
                <a:off x="3773751" y="2126542"/>
                <a:ext cx="645386" cy="12841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47625">
                <a:solidFill>
                  <a:schemeClr val="accent1">
                    <a:lumMod val="75000"/>
                  </a:schemeClr>
                </a:solidFill>
                <a:round/>
                <a:headEnd/>
                <a:tailEnd/>
              </a:ln>
            </p:spPr>
            <p:txBody>
              <a:bodyPr wrap="none" anchor="ctr"/>
              <a:lstStyle/>
              <a:p>
                <a:endParaRPr lang="it-IT"/>
              </a:p>
            </p:txBody>
          </p:sp>
          <p:sp>
            <p:nvSpPr>
              <p:cNvPr id="27" name="Freeform 38"/>
              <p:cNvSpPr>
                <a:spLocks noEditPoints="1"/>
              </p:cNvSpPr>
              <p:nvPr/>
            </p:nvSpPr>
            <p:spPr bwMode="auto">
              <a:xfrm rot="362063" flipH="1">
                <a:off x="4313622" y="3266933"/>
                <a:ext cx="72000" cy="301420"/>
              </a:xfrm>
              <a:custGeom>
                <a:avLst/>
                <a:gdLst>
                  <a:gd name="T0" fmla="*/ 37 w 56"/>
                  <a:gd name="T1" fmla="*/ 0 h 169"/>
                  <a:gd name="T2" fmla="*/ 37 w 56"/>
                  <a:gd name="T3" fmla="*/ 121 h 169"/>
                  <a:gd name="T4" fmla="*/ 18 w 56"/>
                  <a:gd name="T5" fmla="*/ 121 h 169"/>
                  <a:gd name="T6" fmla="*/ 18 w 56"/>
                  <a:gd name="T7" fmla="*/ 0 h 169"/>
                  <a:gd name="T8" fmla="*/ 37 w 56"/>
                  <a:gd name="T9" fmla="*/ 0 h 169"/>
                  <a:gd name="T10" fmla="*/ 56 w 56"/>
                  <a:gd name="T11" fmla="*/ 111 h 169"/>
                  <a:gd name="T12" fmla="*/ 28 w 56"/>
                  <a:gd name="T13" fmla="*/ 169 h 169"/>
                  <a:gd name="T14" fmla="*/ 0 w 56"/>
                  <a:gd name="T15" fmla="*/ 111 h 169"/>
                  <a:gd name="T16" fmla="*/ 56 w 56"/>
                  <a:gd name="T17" fmla="*/ 111 h 1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169"/>
                  <a:gd name="T29" fmla="*/ 56 w 56"/>
                  <a:gd name="T30" fmla="*/ 169 h 1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169">
                    <a:moveTo>
                      <a:pt x="37" y="0"/>
                    </a:moveTo>
                    <a:lnTo>
                      <a:pt x="37" y="121"/>
                    </a:lnTo>
                    <a:lnTo>
                      <a:pt x="18" y="121"/>
                    </a:lnTo>
                    <a:lnTo>
                      <a:pt x="18" y="0"/>
                    </a:lnTo>
                    <a:lnTo>
                      <a:pt x="37" y="0"/>
                    </a:lnTo>
                    <a:close/>
                    <a:moveTo>
                      <a:pt x="56" y="111"/>
                    </a:moveTo>
                    <a:lnTo>
                      <a:pt x="28" y="169"/>
                    </a:lnTo>
                    <a:lnTo>
                      <a:pt x="0" y="111"/>
                    </a:lnTo>
                    <a:lnTo>
                      <a:pt x="56" y="111"/>
                    </a:lnTo>
                    <a:close/>
                  </a:path>
                </a:pathLst>
              </a:custGeom>
              <a:solidFill>
                <a:schemeClr val="tx2">
                  <a:lumMod val="75000"/>
                </a:schemeClr>
              </a:solidFill>
              <a:ln w="1588" cap="flat">
                <a:solidFill>
                  <a:schemeClr val="accent1">
                    <a:lumMod val="75000"/>
                  </a:schemeClr>
                </a:solidFill>
                <a:prstDash val="solid"/>
                <a:bevel/>
                <a:headEnd/>
                <a:tailEnd/>
              </a:ln>
            </p:spPr>
            <p:txBody>
              <a:bodyPr/>
              <a:lstStyle/>
              <a:p>
                <a:endParaRPr lang="it-IT"/>
              </a:p>
            </p:txBody>
          </p:sp>
        </p:grpSp>
        <p:sp>
          <p:nvSpPr>
            <p:cNvPr id="24" name="Freeform 20"/>
            <p:cNvSpPr>
              <a:spLocks noChangeAspect="1" noEditPoints="1"/>
            </p:cNvSpPr>
            <p:nvPr/>
          </p:nvSpPr>
          <p:spPr bwMode="auto">
            <a:xfrm rot="16245387">
              <a:off x="7202939" y="3756899"/>
              <a:ext cx="598931" cy="324000"/>
            </a:xfrm>
            <a:custGeom>
              <a:avLst/>
              <a:gdLst>
                <a:gd name="T0" fmla="*/ 2 w 2004"/>
                <a:gd name="T1" fmla="*/ 6 h 821"/>
                <a:gd name="T2" fmla="*/ 2 w 2004"/>
                <a:gd name="T3" fmla="*/ 6 h 821"/>
                <a:gd name="T4" fmla="*/ 2 w 2004"/>
                <a:gd name="T5" fmla="*/ 6 h 821"/>
                <a:gd name="T6" fmla="*/ 2 w 2004"/>
                <a:gd name="T7" fmla="*/ 5 h 821"/>
                <a:gd name="T8" fmla="*/ 2 w 2004"/>
                <a:gd name="T9" fmla="*/ 5 h 821"/>
                <a:gd name="T10" fmla="*/ 1 w 2004"/>
                <a:gd name="T11" fmla="*/ 5 h 821"/>
                <a:gd name="T12" fmla="*/ 1 w 2004"/>
                <a:gd name="T13" fmla="*/ 5 h 821"/>
                <a:gd name="T14" fmla="*/ 1 w 2004"/>
                <a:gd name="T15" fmla="*/ 4 h 821"/>
                <a:gd name="T16" fmla="*/ 1 w 2004"/>
                <a:gd name="T17" fmla="*/ 4 h 821"/>
                <a:gd name="T18" fmla="*/ 1 w 2004"/>
                <a:gd name="T19" fmla="*/ 4 h 821"/>
                <a:gd name="T20" fmla="*/ 1 w 2004"/>
                <a:gd name="T21" fmla="*/ 3 h 821"/>
                <a:gd name="T22" fmla="*/ 1 w 2004"/>
                <a:gd name="T23" fmla="*/ 3 h 821"/>
                <a:gd name="T24" fmla="*/ 0 w 2004"/>
                <a:gd name="T25" fmla="*/ 2 h 821"/>
                <a:gd name="T26" fmla="*/ 0 w 2004"/>
                <a:gd name="T27" fmla="*/ 2 h 821"/>
                <a:gd name="T28" fmla="*/ 0 w 2004"/>
                <a:gd name="T29" fmla="*/ 2 h 821"/>
                <a:gd name="T30" fmla="*/ 0 w 2004"/>
                <a:gd name="T31" fmla="*/ 1 h 821"/>
                <a:gd name="T32" fmla="*/ 0 w 2004"/>
                <a:gd name="T33" fmla="*/ 1 h 821"/>
                <a:gd name="T34" fmla="*/ 0 w 2004"/>
                <a:gd name="T35" fmla="*/ 1 h 821"/>
                <a:gd name="T36" fmla="*/ 0 w 2004"/>
                <a:gd name="T37" fmla="*/ 1 h 821"/>
                <a:gd name="T38" fmla="*/ 0 w 2004"/>
                <a:gd name="T39" fmla="*/ 1 h 821"/>
                <a:gd name="T40" fmla="*/ 0 w 2004"/>
                <a:gd name="T41" fmla="*/ 1 h 821"/>
                <a:gd name="T42" fmla="*/ 0 w 2004"/>
                <a:gd name="T43" fmla="*/ 2 h 821"/>
                <a:gd name="T44" fmla="*/ 0 w 2004"/>
                <a:gd name="T45" fmla="*/ 2 h 821"/>
                <a:gd name="T46" fmla="*/ 1 w 2004"/>
                <a:gd name="T47" fmla="*/ 3 h 821"/>
                <a:gd name="T48" fmla="*/ 1 w 2004"/>
                <a:gd name="T49" fmla="*/ 3 h 821"/>
                <a:gd name="T50" fmla="*/ 1 w 2004"/>
                <a:gd name="T51" fmla="*/ 3 h 821"/>
                <a:gd name="T52" fmla="*/ 1 w 2004"/>
                <a:gd name="T53" fmla="*/ 4 h 821"/>
                <a:gd name="T54" fmla="*/ 1 w 2004"/>
                <a:gd name="T55" fmla="*/ 4 h 821"/>
                <a:gd name="T56" fmla="*/ 1 w 2004"/>
                <a:gd name="T57" fmla="*/ 4 h 821"/>
                <a:gd name="T58" fmla="*/ 1 w 2004"/>
                <a:gd name="T59" fmla="*/ 4 h 821"/>
                <a:gd name="T60" fmla="*/ 2 w 2004"/>
                <a:gd name="T61" fmla="*/ 5 h 821"/>
                <a:gd name="T62" fmla="*/ 2 w 2004"/>
                <a:gd name="T63" fmla="*/ 5 h 821"/>
                <a:gd name="T64" fmla="*/ 2 w 2004"/>
                <a:gd name="T65" fmla="*/ 5 h 821"/>
                <a:gd name="T66" fmla="*/ 2 w 2004"/>
                <a:gd name="T67" fmla="*/ 5 h 821"/>
                <a:gd name="T68" fmla="*/ 2 w 2004"/>
                <a:gd name="T69" fmla="*/ 5 h 821"/>
                <a:gd name="T70" fmla="*/ 2 w 2004"/>
                <a:gd name="T71" fmla="*/ 5 h 821"/>
                <a:gd name="T72" fmla="*/ 2 w 2004"/>
                <a:gd name="T73" fmla="*/ 6 h 821"/>
                <a:gd name="T74" fmla="*/ 0 w 2004"/>
                <a:gd name="T75" fmla="*/ 2 h 821"/>
                <a:gd name="T76" fmla="*/ 0 w 2004"/>
                <a:gd name="T77" fmla="*/ 0 h 821"/>
                <a:gd name="T78" fmla="*/ 0 w 2004"/>
                <a:gd name="T79" fmla="*/ 1 h 821"/>
                <a:gd name="T80" fmla="*/ 0 w 2004"/>
                <a:gd name="T81" fmla="*/ 2 h 8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4" h="821">
                  <a:moveTo>
                    <a:pt x="1965" y="820"/>
                  </a:moveTo>
                  <a:lnTo>
                    <a:pt x="1789" y="816"/>
                  </a:lnTo>
                  <a:lnTo>
                    <a:pt x="1615" y="803"/>
                  </a:lnTo>
                  <a:lnTo>
                    <a:pt x="1446" y="784"/>
                  </a:lnTo>
                  <a:lnTo>
                    <a:pt x="1282" y="759"/>
                  </a:lnTo>
                  <a:lnTo>
                    <a:pt x="1124" y="727"/>
                  </a:lnTo>
                  <a:lnTo>
                    <a:pt x="973" y="688"/>
                  </a:lnTo>
                  <a:lnTo>
                    <a:pt x="828" y="644"/>
                  </a:lnTo>
                  <a:lnTo>
                    <a:pt x="692" y="594"/>
                  </a:lnTo>
                  <a:lnTo>
                    <a:pt x="564" y="539"/>
                  </a:lnTo>
                  <a:lnTo>
                    <a:pt x="446" y="478"/>
                  </a:lnTo>
                  <a:lnTo>
                    <a:pt x="337" y="413"/>
                  </a:lnTo>
                  <a:lnTo>
                    <a:pt x="239" y="343"/>
                  </a:lnTo>
                  <a:lnTo>
                    <a:pt x="193" y="306"/>
                  </a:lnTo>
                  <a:lnTo>
                    <a:pt x="151" y="267"/>
                  </a:lnTo>
                  <a:lnTo>
                    <a:pt x="113" y="228"/>
                  </a:lnTo>
                  <a:lnTo>
                    <a:pt x="74" y="177"/>
                  </a:lnTo>
                  <a:cubicBezTo>
                    <a:pt x="61" y="160"/>
                    <a:pt x="65" y="137"/>
                    <a:pt x="81" y="125"/>
                  </a:cubicBezTo>
                  <a:cubicBezTo>
                    <a:pt x="98" y="112"/>
                    <a:pt x="121" y="116"/>
                    <a:pt x="133" y="132"/>
                  </a:cubicBezTo>
                  <a:lnTo>
                    <a:pt x="165" y="176"/>
                  </a:lnTo>
                  <a:lnTo>
                    <a:pt x="201" y="213"/>
                  </a:lnTo>
                  <a:lnTo>
                    <a:pt x="241" y="248"/>
                  </a:lnTo>
                  <a:lnTo>
                    <a:pt x="282" y="283"/>
                  </a:lnTo>
                  <a:lnTo>
                    <a:pt x="375" y="350"/>
                  </a:lnTo>
                  <a:lnTo>
                    <a:pt x="479" y="412"/>
                  </a:lnTo>
                  <a:lnTo>
                    <a:pt x="593" y="471"/>
                  </a:lnTo>
                  <a:lnTo>
                    <a:pt x="717" y="525"/>
                  </a:lnTo>
                  <a:lnTo>
                    <a:pt x="850" y="573"/>
                  </a:lnTo>
                  <a:lnTo>
                    <a:pt x="991" y="617"/>
                  </a:lnTo>
                  <a:lnTo>
                    <a:pt x="1139" y="654"/>
                  </a:lnTo>
                  <a:lnTo>
                    <a:pt x="1294" y="686"/>
                  </a:lnTo>
                  <a:lnTo>
                    <a:pt x="1455" y="711"/>
                  </a:lnTo>
                  <a:lnTo>
                    <a:pt x="1621" y="729"/>
                  </a:lnTo>
                  <a:lnTo>
                    <a:pt x="1791" y="741"/>
                  </a:lnTo>
                  <a:lnTo>
                    <a:pt x="1967" y="746"/>
                  </a:lnTo>
                  <a:cubicBezTo>
                    <a:pt x="1987" y="746"/>
                    <a:pt x="2004" y="763"/>
                    <a:pt x="2003" y="784"/>
                  </a:cubicBezTo>
                  <a:cubicBezTo>
                    <a:pt x="2003" y="804"/>
                    <a:pt x="1986" y="821"/>
                    <a:pt x="1965" y="820"/>
                  </a:cubicBezTo>
                  <a:close/>
                  <a:moveTo>
                    <a:pt x="31" y="247"/>
                  </a:moveTo>
                  <a:lnTo>
                    <a:pt x="0" y="0"/>
                  </a:lnTo>
                  <a:lnTo>
                    <a:pt x="217" y="123"/>
                  </a:lnTo>
                  <a:lnTo>
                    <a:pt x="31" y="247"/>
                  </a:lnTo>
                  <a:close/>
                </a:path>
              </a:pathLst>
            </a:custGeom>
            <a:solidFill>
              <a:srgbClr val="00FFFF"/>
            </a:solidFill>
            <a:ln w="1651" cap="flat">
              <a:solidFill>
                <a:srgbClr val="00FFFF"/>
              </a:solidFill>
              <a:prstDash val="solid"/>
              <a:bevel/>
              <a:headEnd/>
              <a:tailEnd/>
            </a:ln>
          </p:spPr>
          <p:txBody>
            <a:bodyPr/>
            <a:lstStyle/>
            <a:p>
              <a:endParaRPr lang="en-US"/>
            </a:p>
          </p:txBody>
        </p:sp>
        <p:sp>
          <p:nvSpPr>
            <p:cNvPr id="25" name="Freeform 20"/>
            <p:cNvSpPr>
              <a:spLocks noChangeAspect="1" noEditPoints="1"/>
            </p:cNvSpPr>
            <p:nvPr/>
          </p:nvSpPr>
          <p:spPr bwMode="auto">
            <a:xfrm rot="10422286">
              <a:off x="5766200" y="1943147"/>
              <a:ext cx="1313101" cy="334750"/>
            </a:xfrm>
            <a:custGeom>
              <a:avLst/>
              <a:gdLst>
                <a:gd name="T0" fmla="*/ 2 w 2004"/>
                <a:gd name="T1" fmla="*/ 6 h 821"/>
                <a:gd name="T2" fmla="*/ 2 w 2004"/>
                <a:gd name="T3" fmla="*/ 6 h 821"/>
                <a:gd name="T4" fmla="*/ 2 w 2004"/>
                <a:gd name="T5" fmla="*/ 6 h 821"/>
                <a:gd name="T6" fmla="*/ 2 w 2004"/>
                <a:gd name="T7" fmla="*/ 5 h 821"/>
                <a:gd name="T8" fmla="*/ 2 w 2004"/>
                <a:gd name="T9" fmla="*/ 5 h 821"/>
                <a:gd name="T10" fmla="*/ 1 w 2004"/>
                <a:gd name="T11" fmla="*/ 5 h 821"/>
                <a:gd name="T12" fmla="*/ 1 w 2004"/>
                <a:gd name="T13" fmla="*/ 5 h 821"/>
                <a:gd name="T14" fmla="*/ 1 w 2004"/>
                <a:gd name="T15" fmla="*/ 4 h 821"/>
                <a:gd name="T16" fmla="*/ 1 w 2004"/>
                <a:gd name="T17" fmla="*/ 4 h 821"/>
                <a:gd name="T18" fmla="*/ 1 w 2004"/>
                <a:gd name="T19" fmla="*/ 4 h 821"/>
                <a:gd name="T20" fmla="*/ 1 w 2004"/>
                <a:gd name="T21" fmla="*/ 3 h 821"/>
                <a:gd name="T22" fmla="*/ 1 w 2004"/>
                <a:gd name="T23" fmla="*/ 3 h 821"/>
                <a:gd name="T24" fmla="*/ 0 w 2004"/>
                <a:gd name="T25" fmla="*/ 2 h 821"/>
                <a:gd name="T26" fmla="*/ 0 w 2004"/>
                <a:gd name="T27" fmla="*/ 2 h 821"/>
                <a:gd name="T28" fmla="*/ 0 w 2004"/>
                <a:gd name="T29" fmla="*/ 2 h 821"/>
                <a:gd name="T30" fmla="*/ 0 w 2004"/>
                <a:gd name="T31" fmla="*/ 1 h 821"/>
                <a:gd name="T32" fmla="*/ 0 w 2004"/>
                <a:gd name="T33" fmla="*/ 1 h 821"/>
                <a:gd name="T34" fmla="*/ 0 w 2004"/>
                <a:gd name="T35" fmla="*/ 1 h 821"/>
                <a:gd name="T36" fmla="*/ 0 w 2004"/>
                <a:gd name="T37" fmla="*/ 1 h 821"/>
                <a:gd name="T38" fmla="*/ 0 w 2004"/>
                <a:gd name="T39" fmla="*/ 1 h 821"/>
                <a:gd name="T40" fmla="*/ 0 w 2004"/>
                <a:gd name="T41" fmla="*/ 1 h 821"/>
                <a:gd name="T42" fmla="*/ 0 w 2004"/>
                <a:gd name="T43" fmla="*/ 2 h 821"/>
                <a:gd name="T44" fmla="*/ 0 w 2004"/>
                <a:gd name="T45" fmla="*/ 2 h 821"/>
                <a:gd name="T46" fmla="*/ 1 w 2004"/>
                <a:gd name="T47" fmla="*/ 3 h 821"/>
                <a:gd name="T48" fmla="*/ 1 w 2004"/>
                <a:gd name="T49" fmla="*/ 3 h 821"/>
                <a:gd name="T50" fmla="*/ 1 w 2004"/>
                <a:gd name="T51" fmla="*/ 3 h 821"/>
                <a:gd name="T52" fmla="*/ 1 w 2004"/>
                <a:gd name="T53" fmla="*/ 4 h 821"/>
                <a:gd name="T54" fmla="*/ 1 w 2004"/>
                <a:gd name="T55" fmla="*/ 4 h 821"/>
                <a:gd name="T56" fmla="*/ 1 w 2004"/>
                <a:gd name="T57" fmla="*/ 4 h 821"/>
                <a:gd name="T58" fmla="*/ 1 w 2004"/>
                <a:gd name="T59" fmla="*/ 4 h 821"/>
                <a:gd name="T60" fmla="*/ 2 w 2004"/>
                <a:gd name="T61" fmla="*/ 5 h 821"/>
                <a:gd name="T62" fmla="*/ 2 w 2004"/>
                <a:gd name="T63" fmla="*/ 5 h 821"/>
                <a:gd name="T64" fmla="*/ 2 w 2004"/>
                <a:gd name="T65" fmla="*/ 5 h 821"/>
                <a:gd name="T66" fmla="*/ 2 w 2004"/>
                <a:gd name="T67" fmla="*/ 5 h 821"/>
                <a:gd name="T68" fmla="*/ 2 w 2004"/>
                <a:gd name="T69" fmla="*/ 5 h 821"/>
                <a:gd name="T70" fmla="*/ 2 w 2004"/>
                <a:gd name="T71" fmla="*/ 5 h 821"/>
                <a:gd name="T72" fmla="*/ 2 w 2004"/>
                <a:gd name="T73" fmla="*/ 6 h 821"/>
                <a:gd name="T74" fmla="*/ 0 w 2004"/>
                <a:gd name="T75" fmla="*/ 2 h 821"/>
                <a:gd name="T76" fmla="*/ 0 w 2004"/>
                <a:gd name="T77" fmla="*/ 0 h 821"/>
                <a:gd name="T78" fmla="*/ 0 w 2004"/>
                <a:gd name="T79" fmla="*/ 1 h 821"/>
                <a:gd name="T80" fmla="*/ 0 w 2004"/>
                <a:gd name="T81" fmla="*/ 2 h 8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4" h="821">
                  <a:moveTo>
                    <a:pt x="1965" y="820"/>
                  </a:moveTo>
                  <a:lnTo>
                    <a:pt x="1789" y="816"/>
                  </a:lnTo>
                  <a:lnTo>
                    <a:pt x="1615" y="803"/>
                  </a:lnTo>
                  <a:lnTo>
                    <a:pt x="1446" y="784"/>
                  </a:lnTo>
                  <a:lnTo>
                    <a:pt x="1282" y="759"/>
                  </a:lnTo>
                  <a:lnTo>
                    <a:pt x="1124" y="727"/>
                  </a:lnTo>
                  <a:lnTo>
                    <a:pt x="973" y="688"/>
                  </a:lnTo>
                  <a:lnTo>
                    <a:pt x="828" y="644"/>
                  </a:lnTo>
                  <a:lnTo>
                    <a:pt x="692" y="594"/>
                  </a:lnTo>
                  <a:lnTo>
                    <a:pt x="564" y="539"/>
                  </a:lnTo>
                  <a:lnTo>
                    <a:pt x="446" y="478"/>
                  </a:lnTo>
                  <a:lnTo>
                    <a:pt x="337" y="413"/>
                  </a:lnTo>
                  <a:lnTo>
                    <a:pt x="239" y="343"/>
                  </a:lnTo>
                  <a:lnTo>
                    <a:pt x="193" y="306"/>
                  </a:lnTo>
                  <a:lnTo>
                    <a:pt x="151" y="267"/>
                  </a:lnTo>
                  <a:lnTo>
                    <a:pt x="113" y="228"/>
                  </a:lnTo>
                  <a:lnTo>
                    <a:pt x="74" y="177"/>
                  </a:lnTo>
                  <a:cubicBezTo>
                    <a:pt x="61" y="160"/>
                    <a:pt x="65" y="137"/>
                    <a:pt x="81" y="125"/>
                  </a:cubicBezTo>
                  <a:cubicBezTo>
                    <a:pt x="98" y="112"/>
                    <a:pt x="121" y="116"/>
                    <a:pt x="133" y="132"/>
                  </a:cubicBezTo>
                  <a:lnTo>
                    <a:pt x="165" y="176"/>
                  </a:lnTo>
                  <a:lnTo>
                    <a:pt x="201" y="213"/>
                  </a:lnTo>
                  <a:lnTo>
                    <a:pt x="241" y="248"/>
                  </a:lnTo>
                  <a:lnTo>
                    <a:pt x="282" y="283"/>
                  </a:lnTo>
                  <a:lnTo>
                    <a:pt x="375" y="350"/>
                  </a:lnTo>
                  <a:lnTo>
                    <a:pt x="479" y="412"/>
                  </a:lnTo>
                  <a:lnTo>
                    <a:pt x="593" y="471"/>
                  </a:lnTo>
                  <a:lnTo>
                    <a:pt x="717" y="525"/>
                  </a:lnTo>
                  <a:lnTo>
                    <a:pt x="850" y="573"/>
                  </a:lnTo>
                  <a:lnTo>
                    <a:pt x="991" y="617"/>
                  </a:lnTo>
                  <a:lnTo>
                    <a:pt x="1139" y="654"/>
                  </a:lnTo>
                  <a:lnTo>
                    <a:pt x="1294" y="686"/>
                  </a:lnTo>
                  <a:lnTo>
                    <a:pt x="1455" y="711"/>
                  </a:lnTo>
                  <a:lnTo>
                    <a:pt x="1621" y="729"/>
                  </a:lnTo>
                  <a:lnTo>
                    <a:pt x="1791" y="741"/>
                  </a:lnTo>
                  <a:lnTo>
                    <a:pt x="1967" y="746"/>
                  </a:lnTo>
                  <a:cubicBezTo>
                    <a:pt x="1987" y="746"/>
                    <a:pt x="2004" y="763"/>
                    <a:pt x="2003" y="784"/>
                  </a:cubicBezTo>
                  <a:cubicBezTo>
                    <a:pt x="2003" y="804"/>
                    <a:pt x="1986" y="821"/>
                    <a:pt x="1965" y="820"/>
                  </a:cubicBezTo>
                  <a:close/>
                  <a:moveTo>
                    <a:pt x="31" y="247"/>
                  </a:moveTo>
                  <a:lnTo>
                    <a:pt x="0" y="0"/>
                  </a:lnTo>
                  <a:lnTo>
                    <a:pt x="217" y="123"/>
                  </a:lnTo>
                  <a:lnTo>
                    <a:pt x="31" y="247"/>
                  </a:lnTo>
                  <a:close/>
                </a:path>
              </a:pathLst>
            </a:custGeom>
            <a:solidFill>
              <a:srgbClr val="00FFFF"/>
            </a:solidFill>
            <a:ln w="1651" cap="flat">
              <a:solidFill>
                <a:srgbClr val="00FFFF"/>
              </a:solidFill>
              <a:prstDash val="solid"/>
              <a:bevel/>
              <a:headEnd/>
              <a:tailEnd/>
            </a:ln>
          </p:spPr>
          <p:txBody>
            <a:bodyPr/>
            <a:lstStyle/>
            <a:p>
              <a:endParaRPr lang="en-US"/>
            </a:p>
          </p:txBody>
        </p:sp>
      </p:grpSp>
    </p:spTree>
    <p:extLst>
      <p:ext uri="{BB962C8B-B14F-4D97-AF65-F5344CB8AC3E}">
        <p14:creationId xmlns:p14="http://schemas.microsoft.com/office/powerpoint/2010/main" val="3184145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950" y="-212725"/>
            <a:ext cx="9391650" cy="70691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5369" name="Gruppo 8"/>
          <p:cNvGrpSpPr>
            <a:grpSpLocks/>
          </p:cNvGrpSpPr>
          <p:nvPr/>
        </p:nvGrpSpPr>
        <p:grpSpPr bwMode="auto">
          <a:xfrm>
            <a:off x="-180528" y="-187325"/>
            <a:ext cx="9251950" cy="1600102"/>
            <a:chOff x="-1928156" y="1191203"/>
            <a:chExt cx="9252763" cy="1727502"/>
          </a:xfrm>
        </p:grpSpPr>
        <p:sp>
          <p:nvSpPr>
            <p:cNvPr id="6" name="Rettangolo arrotondato 5"/>
            <p:cNvSpPr/>
            <p:nvPr/>
          </p:nvSpPr>
          <p:spPr bwMode="auto">
            <a:xfrm>
              <a:off x="-1928156" y="1191203"/>
              <a:ext cx="9252763" cy="1727502"/>
            </a:xfrm>
            <a:prstGeom prst="roundRect">
              <a:avLst/>
            </a:prstGeom>
            <a:solidFill>
              <a:schemeClr val="accent1"/>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FFFF"/>
                  </a:solidFill>
                </a:rPr>
                <a:t> </a:t>
              </a:r>
            </a:p>
          </p:txBody>
        </p:sp>
        <p:sp>
          <p:nvSpPr>
            <p:cNvPr id="15374" name="Rettangolo 1"/>
            <p:cNvSpPr>
              <a:spLocks noChangeArrowheads="1"/>
            </p:cNvSpPr>
            <p:nvPr/>
          </p:nvSpPr>
          <p:spPr bwMode="auto">
            <a:xfrm>
              <a:off x="-1712113" y="1333593"/>
              <a:ext cx="8877598" cy="137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a:buNone/>
              </a:pPr>
              <a:r>
                <a:rPr lang="it-IT" sz="2400" b="1" dirty="0" smtClean="0">
                  <a:solidFill>
                    <a:schemeClr val="bg1"/>
                  </a:solidFill>
                </a:rPr>
                <a:t>IFN-DC </a:t>
              </a:r>
              <a:r>
                <a:rPr lang="it-IT" sz="2400" b="1" dirty="0" err="1">
                  <a:solidFill>
                    <a:schemeClr val="bg1"/>
                  </a:solidFill>
                </a:rPr>
                <a:t>b</a:t>
              </a:r>
              <a:r>
                <a:rPr lang="it-IT" sz="2400" b="1" dirty="0" err="1" smtClean="0">
                  <a:solidFill>
                    <a:schemeClr val="bg1"/>
                  </a:solidFill>
                </a:rPr>
                <a:t>ased</a:t>
              </a:r>
              <a:r>
                <a:rPr lang="it-IT" sz="2400" b="1" dirty="0" smtClean="0">
                  <a:solidFill>
                    <a:schemeClr val="bg1"/>
                  </a:solidFill>
                </a:rPr>
                <a:t> </a:t>
              </a:r>
              <a:r>
                <a:rPr lang="it-IT" sz="2400" b="1" dirty="0" err="1">
                  <a:solidFill>
                    <a:schemeClr val="bg1"/>
                  </a:solidFill>
                </a:rPr>
                <a:t>i</a:t>
              </a:r>
              <a:r>
                <a:rPr lang="it-IT" sz="2400" b="1" dirty="0" err="1" smtClean="0">
                  <a:solidFill>
                    <a:schemeClr val="bg1"/>
                  </a:solidFill>
                </a:rPr>
                <a:t>mmunotherapy</a:t>
              </a:r>
              <a:r>
                <a:rPr lang="it-IT" sz="2400" b="1" dirty="0" smtClean="0">
                  <a:solidFill>
                    <a:schemeClr val="bg1"/>
                  </a:solidFill>
                </a:rPr>
                <a:t> in </a:t>
              </a:r>
              <a:r>
                <a:rPr lang="it-IT" sz="2400" b="1" dirty="0" err="1" smtClean="0">
                  <a:solidFill>
                    <a:schemeClr val="bg1"/>
                  </a:solidFill>
                </a:rPr>
                <a:t>association</a:t>
              </a:r>
              <a:r>
                <a:rPr lang="it-IT" sz="2400" b="1" dirty="0" smtClean="0">
                  <a:solidFill>
                    <a:schemeClr val="bg1"/>
                  </a:solidFill>
                </a:rPr>
                <a:t> with </a:t>
              </a:r>
              <a:r>
                <a:rPr lang="it-IT" sz="2400" b="1" dirty="0" err="1" smtClean="0">
                  <a:solidFill>
                    <a:schemeClr val="bg1"/>
                  </a:solidFill>
                </a:rPr>
                <a:t>chemotherapy</a:t>
              </a:r>
              <a:r>
                <a:rPr lang="it-IT" sz="2400" b="1" dirty="0" smtClean="0">
                  <a:solidFill>
                    <a:schemeClr val="bg1"/>
                  </a:solidFill>
                </a:rPr>
                <a:t> </a:t>
              </a:r>
              <a:r>
                <a:rPr lang="it-IT" sz="2400" b="1" dirty="0">
                  <a:solidFill>
                    <a:schemeClr val="bg1"/>
                  </a:solidFill>
                </a:rPr>
                <a:t>in </a:t>
              </a:r>
              <a:r>
                <a:rPr lang="it-IT" sz="2400" b="1" dirty="0" err="1" smtClean="0">
                  <a:solidFill>
                    <a:schemeClr val="bg1"/>
                  </a:solidFill>
                </a:rPr>
                <a:t>advanced</a:t>
              </a:r>
              <a:r>
                <a:rPr lang="it-IT" sz="2400" b="1" dirty="0" smtClean="0">
                  <a:solidFill>
                    <a:schemeClr val="bg1"/>
                  </a:solidFill>
                </a:rPr>
                <a:t> </a:t>
              </a:r>
              <a:r>
                <a:rPr lang="it-IT" sz="2400" b="1" dirty="0" err="1" smtClean="0">
                  <a:solidFill>
                    <a:schemeClr val="bg1"/>
                  </a:solidFill>
                </a:rPr>
                <a:t>cancer</a:t>
              </a:r>
              <a:r>
                <a:rPr lang="it-IT" sz="2400" b="1" dirty="0" smtClean="0">
                  <a:solidFill>
                    <a:schemeClr val="bg1"/>
                  </a:solidFill>
                </a:rPr>
                <a:t> </a:t>
              </a:r>
              <a:r>
                <a:rPr lang="it-IT" sz="2400" b="1" dirty="0" err="1" smtClean="0">
                  <a:solidFill>
                    <a:schemeClr val="bg1"/>
                  </a:solidFill>
                </a:rPr>
                <a:t>patients</a:t>
              </a:r>
              <a:r>
                <a:rPr lang="it-IT" sz="2400" b="1" dirty="0" smtClean="0">
                  <a:solidFill>
                    <a:schemeClr val="bg1"/>
                  </a:solidFill>
                </a:rPr>
                <a:t>: a </a:t>
              </a:r>
              <a:r>
                <a:rPr lang="it-IT" sz="2400" b="1" dirty="0" err="1" smtClean="0">
                  <a:solidFill>
                    <a:schemeClr val="bg1"/>
                  </a:solidFill>
                </a:rPr>
                <a:t>phase</a:t>
              </a:r>
              <a:r>
                <a:rPr lang="it-IT" sz="2400" b="1" dirty="0" smtClean="0">
                  <a:solidFill>
                    <a:schemeClr val="bg1"/>
                  </a:solidFill>
                </a:rPr>
                <a:t> I </a:t>
              </a:r>
              <a:r>
                <a:rPr lang="it-IT" sz="2400" b="1" dirty="0" err="1" smtClean="0">
                  <a:solidFill>
                    <a:schemeClr val="bg1"/>
                  </a:solidFill>
                </a:rPr>
                <a:t>clinical</a:t>
              </a:r>
              <a:r>
                <a:rPr lang="it-IT" sz="2400" b="1" dirty="0" smtClean="0">
                  <a:solidFill>
                    <a:schemeClr val="bg1"/>
                  </a:solidFill>
                </a:rPr>
                <a:t> </a:t>
              </a:r>
              <a:r>
                <a:rPr lang="it-IT" sz="2400" b="1" dirty="0" err="1" smtClean="0">
                  <a:solidFill>
                    <a:schemeClr val="bg1"/>
                  </a:solidFill>
                </a:rPr>
                <a:t>study</a:t>
              </a:r>
              <a:r>
                <a:rPr lang="it-IT" sz="2400" b="1" dirty="0" smtClean="0">
                  <a:solidFill>
                    <a:schemeClr val="bg1"/>
                  </a:solidFill>
                </a:rPr>
                <a:t> </a:t>
              </a:r>
              <a:r>
                <a:rPr lang="it-IT" sz="2400" b="1" dirty="0">
                  <a:solidFill>
                    <a:schemeClr val="bg1"/>
                  </a:solidFill>
                </a:rPr>
                <a:t>(</a:t>
              </a:r>
              <a:r>
                <a:rPr lang="it-IT" sz="2400" b="1" dirty="0" smtClean="0">
                  <a:solidFill>
                    <a:schemeClr val="bg1"/>
                  </a:solidFill>
                </a:rPr>
                <a:t>melanoma)</a:t>
              </a:r>
            </a:p>
            <a:p>
              <a:pPr algn="ctr">
                <a:buNone/>
                <a:tabLst>
                  <a:tab pos="1371600" algn="l"/>
                </a:tabLst>
              </a:pPr>
              <a:r>
                <a:rPr lang="it-IT" sz="2000" b="1" dirty="0" smtClean="0">
                  <a:solidFill>
                    <a:schemeClr val="bg1"/>
                  </a:solidFill>
                  <a:cs typeface="Times New Roman" pitchFamily="18" charset="0"/>
                </a:rPr>
                <a:t>CENTRO CLINICO</a:t>
              </a:r>
              <a:r>
                <a:rPr lang="it-IT" sz="2000" b="1" dirty="0" smtClean="0">
                  <a:solidFill>
                    <a:schemeClr val="bg1"/>
                  </a:solidFill>
                </a:rPr>
                <a:t> </a:t>
              </a:r>
              <a:r>
                <a:rPr lang="it-IT" sz="2000" b="1" dirty="0" smtClean="0">
                  <a:solidFill>
                    <a:schemeClr val="bg1"/>
                  </a:solidFill>
                  <a:cs typeface="Times New Roman" pitchFamily="18" charset="0"/>
                </a:rPr>
                <a:t>Istituto Dermopatico dell’Immacolata , </a:t>
              </a:r>
              <a:r>
                <a:rPr lang="it-IT" sz="2000" b="1" dirty="0">
                  <a:solidFill>
                    <a:schemeClr val="bg1"/>
                  </a:solidFill>
                  <a:cs typeface="Times New Roman" pitchFamily="18" charset="0"/>
                </a:rPr>
                <a:t>Roma, Italia</a:t>
              </a:r>
              <a:r>
                <a:rPr lang="it-IT" sz="2400" b="1" dirty="0" smtClean="0">
                  <a:solidFill>
                    <a:schemeClr val="bg1"/>
                  </a:solidFill>
                  <a:cs typeface="Times New Roman" pitchFamily="18" charset="0"/>
                </a:rPr>
                <a:t>.</a:t>
              </a:r>
              <a:endParaRPr lang="it-IT" sz="2400" b="1" dirty="0">
                <a:solidFill>
                  <a:schemeClr val="bg1"/>
                </a:solidFill>
              </a:endParaRPr>
            </a:p>
          </p:txBody>
        </p:sp>
      </p:grpSp>
      <p:sp>
        <p:nvSpPr>
          <p:cNvPr id="12" name="Rettangolo 11"/>
          <p:cNvSpPr/>
          <p:nvPr/>
        </p:nvSpPr>
        <p:spPr>
          <a:xfrm>
            <a:off x="0" y="1628800"/>
            <a:ext cx="2934072" cy="427809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t-IT" sz="1600" b="1" dirty="0" smtClean="0">
                <a:solidFill>
                  <a:srgbClr val="1B416F"/>
                </a:solidFill>
              </a:rPr>
              <a:t>Trattamento</a:t>
            </a:r>
          </a:p>
          <a:p>
            <a:pPr marL="285750" indent="-285750">
              <a:buFont typeface="Arial" panose="020B0604020202020204" pitchFamily="34" charset="0"/>
              <a:buChar char="•"/>
            </a:pPr>
            <a:r>
              <a:rPr lang="it-IT" sz="1600" dirty="0" smtClean="0">
                <a:solidFill>
                  <a:srgbClr val="1B416F"/>
                </a:solidFill>
              </a:rPr>
              <a:t>Trattamento chemioterapico</a:t>
            </a:r>
          </a:p>
          <a:p>
            <a:pPr marL="285750" indent="-285750">
              <a:buFont typeface="Arial" panose="020B0604020202020204" pitchFamily="34" charset="0"/>
              <a:buChar char="•"/>
            </a:pPr>
            <a:r>
              <a:rPr lang="it-IT" sz="1600" dirty="0" smtClean="0">
                <a:solidFill>
                  <a:srgbClr val="1B416F"/>
                </a:solidFill>
              </a:rPr>
              <a:t>Trattamento </a:t>
            </a:r>
            <a:r>
              <a:rPr lang="it-IT" sz="1600" dirty="0" err="1" smtClean="0">
                <a:solidFill>
                  <a:srgbClr val="1B416F"/>
                </a:solidFill>
              </a:rPr>
              <a:t>intratumore</a:t>
            </a:r>
            <a:r>
              <a:rPr lang="it-IT" sz="1600" dirty="0" smtClean="0">
                <a:solidFill>
                  <a:srgbClr val="1B416F"/>
                </a:solidFill>
              </a:rPr>
              <a:t> con IFN-DC autologhe</a:t>
            </a:r>
          </a:p>
          <a:p>
            <a:pPr algn="ctr"/>
            <a:endParaRPr lang="it-IT" sz="1600" b="1" dirty="0" smtClean="0">
              <a:solidFill>
                <a:srgbClr val="1B416F"/>
              </a:solidFill>
            </a:endParaRPr>
          </a:p>
          <a:p>
            <a:pPr algn="ctr"/>
            <a:r>
              <a:rPr lang="it-IT" sz="1600" b="1" dirty="0">
                <a:solidFill>
                  <a:srgbClr val="1B416F"/>
                </a:solidFill>
              </a:rPr>
              <a:t>Razionale</a:t>
            </a:r>
          </a:p>
          <a:p>
            <a:pPr marL="285750" indent="-285750">
              <a:spcBef>
                <a:spcPct val="0"/>
              </a:spcBef>
              <a:buFont typeface="Arial" panose="020B0604020202020204" pitchFamily="34" charset="0"/>
              <a:buChar char="•"/>
            </a:pPr>
            <a:r>
              <a:rPr lang="en-US" altLang="it-IT" sz="1600" dirty="0" err="1" smtClean="0">
                <a:solidFill>
                  <a:srgbClr val="1B416F"/>
                </a:solidFill>
              </a:rPr>
              <a:t>Cattura</a:t>
            </a:r>
            <a:r>
              <a:rPr lang="en-US" altLang="it-IT" sz="1600" dirty="0" smtClean="0">
                <a:solidFill>
                  <a:srgbClr val="1B416F"/>
                </a:solidFill>
              </a:rPr>
              <a:t> </a:t>
            </a:r>
            <a:r>
              <a:rPr lang="en-US" altLang="it-IT" sz="1600" dirty="0" err="1" smtClean="0">
                <a:solidFill>
                  <a:srgbClr val="1B416F"/>
                </a:solidFill>
              </a:rPr>
              <a:t>dei</a:t>
            </a:r>
            <a:r>
              <a:rPr lang="en-US" altLang="it-IT" sz="1600" dirty="0" smtClean="0">
                <a:solidFill>
                  <a:srgbClr val="1B416F"/>
                </a:solidFill>
              </a:rPr>
              <a:t> </a:t>
            </a:r>
            <a:r>
              <a:rPr lang="en-US" altLang="it-IT" sz="1600" dirty="0" err="1" smtClean="0">
                <a:solidFill>
                  <a:srgbClr val="1B416F"/>
                </a:solidFill>
              </a:rPr>
              <a:t>corpi</a:t>
            </a:r>
            <a:r>
              <a:rPr lang="en-US" altLang="it-IT" sz="1600" dirty="0" smtClean="0">
                <a:solidFill>
                  <a:srgbClr val="1B416F"/>
                </a:solidFill>
              </a:rPr>
              <a:t> </a:t>
            </a:r>
            <a:r>
              <a:rPr lang="en-US" altLang="it-IT" sz="1600" dirty="0" err="1" smtClean="0">
                <a:solidFill>
                  <a:srgbClr val="1B416F"/>
                </a:solidFill>
              </a:rPr>
              <a:t>apoptotici</a:t>
            </a:r>
            <a:r>
              <a:rPr lang="en-US" altLang="it-IT" sz="1600" dirty="0" smtClean="0">
                <a:solidFill>
                  <a:srgbClr val="1B416F"/>
                </a:solidFill>
              </a:rPr>
              <a:t> da parte </a:t>
            </a:r>
            <a:r>
              <a:rPr lang="en-US" altLang="it-IT" sz="1600" dirty="0" err="1" smtClean="0">
                <a:solidFill>
                  <a:srgbClr val="1B416F"/>
                </a:solidFill>
              </a:rPr>
              <a:t>delle</a:t>
            </a:r>
            <a:r>
              <a:rPr lang="en-US" altLang="it-IT" sz="1600" dirty="0" smtClean="0">
                <a:solidFill>
                  <a:srgbClr val="1B416F"/>
                </a:solidFill>
              </a:rPr>
              <a:t> IFN-DC e </a:t>
            </a:r>
            <a:r>
              <a:rPr lang="en-US" altLang="it-IT" sz="1600" dirty="0" err="1" smtClean="0">
                <a:solidFill>
                  <a:srgbClr val="1B416F"/>
                </a:solidFill>
              </a:rPr>
              <a:t>processamento</a:t>
            </a:r>
            <a:r>
              <a:rPr lang="en-US" altLang="it-IT" sz="1600" dirty="0" smtClean="0">
                <a:solidFill>
                  <a:srgbClr val="1B416F"/>
                </a:solidFill>
              </a:rPr>
              <a:t> </a:t>
            </a:r>
            <a:r>
              <a:rPr lang="en-US" altLang="it-IT" sz="1600" dirty="0" err="1" smtClean="0">
                <a:solidFill>
                  <a:srgbClr val="1B416F"/>
                </a:solidFill>
              </a:rPr>
              <a:t>dell’antigene</a:t>
            </a:r>
            <a:endParaRPr lang="en-US" altLang="it-IT" sz="1600" dirty="0" smtClean="0">
              <a:solidFill>
                <a:srgbClr val="1B416F"/>
              </a:solidFill>
            </a:endParaRPr>
          </a:p>
          <a:p>
            <a:pPr marL="285750" indent="-285750">
              <a:spcBef>
                <a:spcPct val="0"/>
              </a:spcBef>
              <a:buFont typeface="Arial" panose="020B0604020202020204" pitchFamily="34" charset="0"/>
              <a:buChar char="•"/>
            </a:pPr>
            <a:endParaRPr lang="en-US" altLang="it-IT" sz="800" dirty="0">
              <a:solidFill>
                <a:srgbClr val="1B416F"/>
              </a:solidFill>
            </a:endParaRPr>
          </a:p>
          <a:p>
            <a:pPr marL="285750" indent="-285750">
              <a:spcBef>
                <a:spcPct val="0"/>
              </a:spcBef>
              <a:buFont typeface="Arial" panose="020B0604020202020204" pitchFamily="34" charset="0"/>
              <a:buChar char="•"/>
            </a:pPr>
            <a:r>
              <a:rPr lang="en-US" altLang="it-IT" sz="1600" dirty="0" err="1" smtClean="0">
                <a:solidFill>
                  <a:srgbClr val="1B416F"/>
                </a:solidFill>
              </a:rPr>
              <a:t>Presentazione</a:t>
            </a:r>
            <a:r>
              <a:rPr lang="en-US" altLang="it-IT" sz="1600" dirty="0" smtClean="0">
                <a:solidFill>
                  <a:srgbClr val="1B416F"/>
                </a:solidFill>
              </a:rPr>
              <a:t> </a:t>
            </a:r>
            <a:r>
              <a:rPr lang="en-US" altLang="it-IT" sz="1600" dirty="0" err="1" smtClean="0">
                <a:solidFill>
                  <a:srgbClr val="1B416F"/>
                </a:solidFill>
              </a:rPr>
              <a:t>dell’antigene</a:t>
            </a:r>
            <a:r>
              <a:rPr lang="en-US" altLang="it-IT" sz="1600" dirty="0" smtClean="0">
                <a:solidFill>
                  <a:srgbClr val="1B416F"/>
                </a:solidFill>
              </a:rPr>
              <a:t> e </a:t>
            </a:r>
            <a:r>
              <a:rPr lang="en-US" altLang="it-IT" sz="1600" dirty="0" err="1" smtClean="0">
                <a:solidFill>
                  <a:srgbClr val="1B416F"/>
                </a:solidFill>
              </a:rPr>
              <a:t>attivazione</a:t>
            </a:r>
            <a:r>
              <a:rPr lang="en-US" altLang="it-IT" sz="1600" dirty="0" smtClean="0">
                <a:solidFill>
                  <a:srgbClr val="1B416F"/>
                </a:solidFill>
              </a:rPr>
              <a:t> </a:t>
            </a:r>
            <a:r>
              <a:rPr lang="en-US" altLang="it-IT" sz="1600" dirty="0" err="1" smtClean="0">
                <a:solidFill>
                  <a:srgbClr val="1B416F"/>
                </a:solidFill>
              </a:rPr>
              <a:t>dei</a:t>
            </a:r>
            <a:r>
              <a:rPr lang="en-US" altLang="it-IT" sz="1600" dirty="0" smtClean="0">
                <a:solidFill>
                  <a:srgbClr val="1B416F"/>
                </a:solidFill>
              </a:rPr>
              <a:t> </a:t>
            </a:r>
            <a:r>
              <a:rPr lang="en-US" altLang="it-IT" sz="1600" dirty="0" err="1" smtClean="0">
                <a:solidFill>
                  <a:srgbClr val="1B416F"/>
                </a:solidFill>
              </a:rPr>
              <a:t>linfociti</a:t>
            </a:r>
            <a:r>
              <a:rPr lang="en-US" altLang="it-IT" sz="1600" dirty="0" smtClean="0">
                <a:solidFill>
                  <a:srgbClr val="1B416F"/>
                </a:solidFill>
              </a:rPr>
              <a:t> T</a:t>
            </a:r>
          </a:p>
          <a:p>
            <a:pPr marL="285750" indent="-285750">
              <a:spcBef>
                <a:spcPct val="0"/>
              </a:spcBef>
              <a:buFont typeface="Arial" panose="020B0604020202020204" pitchFamily="34" charset="0"/>
              <a:buChar char="•"/>
            </a:pPr>
            <a:endParaRPr lang="en-US" altLang="it-IT" sz="800" dirty="0">
              <a:solidFill>
                <a:srgbClr val="1B416F"/>
              </a:solidFill>
            </a:endParaRPr>
          </a:p>
          <a:p>
            <a:pPr marL="285750" indent="-285750">
              <a:spcBef>
                <a:spcPct val="0"/>
              </a:spcBef>
              <a:buFont typeface="Arial" panose="020B0604020202020204" pitchFamily="34" charset="0"/>
              <a:buChar char="•"/>
            </a:pPr>
            <a:r>
              <a:rPr lang="en-US" altLang="it-IT" sz="1600" dirty="0">
                <a:solidFill>
                  <a:srgbClr val="1B416F"/>
                </a:solidFill>
              </a:rPr>
              <a:t> </a:t>
            </a:r>
            <a:r>
              <a:rPr lang="en-US" altLang="it-IT" sz="1600" dirty="0" err="1" smtClean="0">
                <a:solidFill>
                  <a:srgbClr val="1B416F"/>
                </a:solidFill>
              </a:rPr>
              <a:t>Risposta</a:t>
            </a:r>
            <a:r>
              <a:rPr lang="en-US" altLang="it-IT" sz="1600" dirty="0" smtClean="0">
                <a:solidFill>
                  <a:srgbClr val="1B416F"/>
                </a:solidFill>
              </a:rPr>
              <a:t> immune </a:t>
            </a:r>
          </a:p>
          <a:p>
            <a:pPr algn="ctr"/>
            <a:endParaRPr lang="it-IT" sz="1600" b="1" dirty="0" smtClean="0">
              <a:solidFill>
                <a:srgbClr val="1B416F"/>
              </a:solidFill>
            </a:endParaRPr>
          </a:p>
          <a:p>
            <a:pPr algn="ctr"/>
            <a:r>
              <a:rPr lang="it-IT" sz="1600" b="1" dirty="0" err="1" smtClean="0">
                <a:solidFill>
                  <a:srgbClr val="1B416F"/>
                </a:solidFill>
              </a:rPr>
              <a:t>Primary</a:t>
            </a:r>
            <a:r>
              <a:rPr lang="it-IT" sz="1600" b="1" dirty="0" smtClean="0">
                <a:solidFill>
                  <a:srgbClr val="1B416F"/>
                </a:solidFill>
              </a:rPr>
              <a:t> </a:t>
            </a:r>
            <a:r>
              <a:rPr lang="it-IT" sz="1600" b="1" dirty="0">
                <a:solidFill>
                  <a:srgbClr val="1B416F"/>
                </a:solidFill>
              </a:rPr>
              <a:t>end </a:t>
            </a:r>
            <a:r>
              <a:rPr lang="it-IT" sz="1600" b="1" dirty="0" err="1" smtClean="0">
                <a:solidFill>
                  <a:srgbClr val="1B416F"/>
                </a:solidFill>
              </a:rPr>
              <a:t>point</a:t>
            </a:r>
            <a:endParaRPr lang="it-IT" sz="1600" b="1" dirty="0" smtClean="0">
              <a:solidFill>
                <a:srgbClr val="1B416F"/>
              </a:solidFill>
            </a:endParaRPr>
          </a:p>
          <a:p>
            <a:pPr algn="ctr"/>
            <a:endParaRPr lang="it-IT" sz="800" b="1" dirty="0">
              <a:solidFill>
                <a:srgbClr val="1B416F"/>
              </a:solidFill>
            </a:endParaRPr>
          </a:p>
          <a:p>
            <a:pPr marL="285750" indent="-285750">
              <a:spcBef>
                <a:spcPct val="0"/>
              </a:spcBef>
              <a:buFont typeface="Arial" panose="020B0604020202020204" pitchFamily="34" charset="0"/>
              <a:buChar char="•"/>
            </a:pPr>
            <a:r>
              <a:rPr lang="it-IT" sz="1600" dirty="0" err="1" smtClean="0">
                <a:solidFill>
                  <a:srgbClr val="1B416F"/>
                </a:solidFill>
              </a:rPr>
              <a:t>Safety</a:t>
            </a:r>
            <a:endParaRPr lang="it-IT" sz="1600" dirty="0">
              <a:solidFill>
                <a:srgbClr val="1B416F"/>
              </a:solidFill>
            </a:endParaRPr>
          </a:p>
        </p:txBody>
      </p:sp>
      <p:sp>
        <p:nvSpPr>
          <p:cNvPr id="17" name="Rettangolo 16"/>
          <p:cNvSpPr/>
          <p:nvPr/>
        </p:nvSpPr>
        <p:spPr>
          <a:xfrm>
            <a:off x="3937424" y="5748706"/>
            <a:ext cx="5219276" cy="112338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spcAft>
                <a:spcPts val="600"/>
              </a:spcAft>
              <a:buClr>
                <a:schemeClr val="tx2">
                  <a:lumMod val="75000"/>
                </a:schemeClr>
              </a:buClr>
            </a:pPr>
            <a:r>
              <a:rPr lang="it-IT" sz="1600" dirty="0" err="1">
                <a:solidFill>
                  <a:schemeClr val="accent1">
                    <a:lumMod val="75000"/>
                  </a:schemeClr>
                </a:solidFill>
              </a:rPr>
              <a:t>Intratumoral</a:t>
            </a:r>
            <a:r>
              <a:rPr lang="it-IT" sz="1600" dirty="0">
                <a:solidFill>
                  <a:schemeClr val="accent1">
                    <a:lumMod val="75000"/>
                  </a:schemeClr>
                </a:solidFill>
              </a:rPr>
              <a:t> </a:t>
            </a:r>
            <a:r>
              <a:rPr lang="it-IT" sz="1600" dirty="0" err="1" smtClean="0">
                <a:solidFill>
                  <a:schemeClr val="accent1">
                    <a:lumMod val="75000"/>
                  </a:schemeClr>
                </a:solidFill>
              </a:rPr>
              <a:t>injection</a:t>
            </a:r>
            <a:r>
              <a:rPr lang="it-IT" sz="1600" dirty="0" smtClean="0">
                <a:solidFill>
                  <a:schemeClr val="accent1">
                    <a:lumMod val="75000"/>
                  </a:schemeClr>
                </a:solidFill>
              </a:rPr>
              <a:t> </a:t>
            </a:r>
            <a:r>
              <a:rPr lang="it-IT" sz="1600" dirty="0">
                <a:solidFill>
                  <a:schemeClr val="accent1">
                    <a:lumMod val="75000"/>
                  </a:schemeClr>
                </a:solidFill>
              </a:rPr>
              <a:t>of IFN-</a:t>
            </a:r>
            <a:r>
              <a:rPr lang="it-IT" sz="1600" dirty="0" err="1">
                <a:solidFill>
                  <a:schemeClr val="accent1">
                    <a:lumMod val="75000"/>
                  </a:schemeClr>
                </a:solidFill>
              </a:rPr>
              <a:t>alpha</a:t>
            </a:r>
            <a:r>
              <a:rPr lang="it-IT" sz="1600" dirty="0">
                <a:solidFill>
                  <a:schemeClr val="accent1">
                    <a:lumMod val="75000"/>
                  </a:schemeClr>
                </a:solidFill>
              </a:rPr>
              <a:t> </a:t>
            </a:r>
            <a:r>
              <a:rPr lang="it-IT" sz="1600" dirty="0" err="1">
                <a:solidFill>
                  <a:schemeClr val="accent1">
                    <a:lumMod val="75000"/>
                  </a:schemeClr>
                </a:solidFill>
              </a:rPr>
              <a:t>dendritic</a:t>
            </a:r>
            <a:r>
              <a:rPr lang="it-IT" sz="1600" dirty="0">
                <a:solidFill>
                  <a:schemeClr val="accent1">
                    <a:lumMod val="75000"/>
                  </a:schemeClr>
                </a:solidFill>
              </a:rPr>
              <a:t> </a:t>
            </a:r>
            <a:r>
              <a:rPr lang="it-IT" sz="1600" dirty="0" err="1">
                <a:solidFill>
                  <a:schemeClr val="accent1">
                    <a:lumMod val="75000"/>
                  </a:schemeClr>
                </a:solidFill>
              </a:rPr>
              <a:t>cells</a:t>
            </a:r>
            <a:r>
              <a:rPr lang="it-IT" sz="1600" dirty="0">
                <a:solidFill>
                  <a:schemeClr val="accent1">
                    <a:lumMod val="75000"/>
                  </a:schemeClr>
                </a:solidFill>
              </a:rPr>
              <a:t> </a:t>
            </a:r>
            <a:r>
              <a:rPr lang="it-IT" sz="1600" dirty="0" err="1" smtClean="0">
                <a:solidFill>
                  <a:schemeClr val="accent1">
                    <a:lumMod val="75000"/>
                  </a:schemeClr>
                </a:solidFill>
              </a:rPr>
              <a:t>after</a:t>
            </a:r>
            <a:r>
              <a:rPr lang="it-IT" sz="1600" dirty="0" smtClean="0">
                <a:solidFill>
                  <a:schemeClr val="accent1">
                    <a:lumMod val="75000"/>
                  </a:schemeClr>
                </a:solidFill>
              </a:rPr>
              <a:t> </a:t>
            </a:r>
            <a:r>
              <a:rPr lang="it-IT" sz="1600" dirty="0" err="1">
                <a:solidFill>
                  <a:schemeClr val="accent1">
                    <a:lumMod val="75000"/>
                  </a:schemeClr>
                </a:solidFill>
              </a:rPr>
              <a:t>dacarbazine</a:t>
            </a:r>
            <a:r>
              <a:rPr lang="it-IT" sz="1600" dirty="0">
                <a:solidFill>
                  <a:schemeClr val="accent1">
                    <a:lumMod val="75000"/>
                  </a:schemeClr>
                </a:solidFill>
              </a:rPr>
              <a:t> </a:t>
            </a:r>
            <a:r>
              <a:rPr lang="it-IT" sz="1600" dirty="0" err="1">
                <a:solidFill>
                  <a:schemeClr val="accent1">
                    <a:lumMod val="75000"/>
                  </a:schemeClr>
                </a:solidFill>
              </a:rPr>
              <a:t>activates</a:t>
            </a:r>
            <a:r>
              <a:rPr lang="it-IT" sz="1600" dirty="0">
                <a:solidFill>
                  <a:schemeClr val="accent1">
                    <a:lumMod val="75000"/>
                  </a:schemeClr>
                </a:solidFill>
              </a:rPr>
              <a:t> anti-</a:t>
            </a:r>
            <a:r>
              <a:rPr lang="it-IT" sz="1600" dirty="0" err="1">
                <a:solidFill>
                  <a:schemeClr val="accent1">
                    <a:lumMod val="75000"/>
                  </a:schemeClr>
                </a:solidFill>
              </a:rPr>
              <a:t>tumor</a:t>
            </a:r>
            <a:r>
              <a:rPr lang="it-IT" sz="1600" dirty="0">
                <a:solidFill>
                  <a:schemeClr val="accent1">
                    <a:lumMod val="75000"/>
                  </a:schemeClr>
                </a:solidFill>
              </a:rPr>
              <a:t> </a:t>
            </a:r>
            <a:r>
              <a:rPr lang="it-IT" sz="1600" dirty="0" err="1">
                <a:solidFill>
                  <a:schemeClr val="accent1">
                    <a:lumMod val="75000"/>
                  </a:schemeClr>
                </a:solidFill>
              </a:rPr>
              <a:t>immunity</a:t>
            </a:r>
            <a:r>
              <a:rPr lang="it-IT" sz="1600" dirty="0">
                <a:solidFill>
                  <a:schemeClr val="accent1">
                    <a:lumMod val="75000"/>
                  </a:schemeClr>
                </a:solidFill>
              </a:rPr>
              <a:t>: </a:t>
            </a:r>
            <a:r>
              <a:rPr lang="it-IT" sz="1600" dirty="0" err="1">
                <a:solidFill>
                  <a:schemeClr val="accent1">
                    <a:lumMod val="75000"/>
                  </a:schemeClr>
                </a:solidFill>
              </a:rPr>
              <a:t>results</a:t>
            </a:r>
            <a:r>
              <a:rPr lang="it-IT" sz="1600" dirty="0">
                <a:solidFill>
                  <a:schemeClr val="accent1">
                    <a:lumMod val="75000"/>
                  </a:schemeClr>
                </a:solidFill>
              </a:rPr>
              <a:t> from a </a:t>
            </a:r>
            <a:r>
              <a:rPr lang="it-IT" sz="1600" dirty="0" err="1">
                <a:solidFill>
                  <a:schemeClr val="accent1">
                    <a:lumMod val="75000"/>
                  </a:schemeClr>
                </a:solidFill>
              </a:rPr>
              <a:t>phase</a:t>
            </a:r>
            <a:r>
              <a:rPr lang="it-IT" sz="1600" dirty="0">
                <a:solidFill>
                  <a:schemeClr val="accent1">
                    <a:lumMod val="75000"/>
                  </a:schemeClr>
                </a:solidFill>
              </a:rPr>
              <a:t> I trial in </a:t>
            </a:r>
            <a:r>
              <a:rPr lang="it-IT" sz="1600" dirty="0" err="1">
                <a:solidFill>
                  <a:schemeClr val="accent1">
                    <a:lumMod val="75000"/>
                  </a:schemeClr>
                </a:solidFill>
              </a:rPr>
              <a:t>advanced</a:t>
            </a:r>
            <a:r>
              <a:rPr lang="it-IT" sz="1600" dirty="0">
                <a:solidFill>
                  <a:schemeClr val="accent1">
                    <a:lumMod val="75000"/>
                  </a:schemeClr>
                </a:solidFill>
              </a:rPr>
              <a:t> </a:t>
            </a:r>
            <a:r>
              <a:rPr lang="it-IT" sz="1600" dirty="0" smtClean="0">
                <a:solidFill>
                  <a:schemeClr val="accent1">
                    <a:lumMod val="75000"/>
                  </a:schemeClr>
                </a:solidFill>
              </a:rPr>
              <a:t>melanoma. </a:t>
            </a:r>
          </a:p>
          <a:p>
            <a:pPr algn="just">
              <a:spcAft>
                <a:spcPts val="600"/>
              </a:spcAft>
              <a:buClr>
                <a:schemeClr val="tx2">
                  <a:lumMod val="75000"/>
                </a:schemeClr>
              </a:buClr>
            </a:pPr>
            <a:r>
              <a:rPr lang="it-IT" sz="1400" i="1" dirty="0" smtClean="0">
                <a:solidFill>
                  <a:schemeClr val="accent1">
                    <a:lumMod val="75000"/>
                  </a:schemeClr>
                </a:solidFill>
              </a:rPr>
              <a:t>Rozera et al. Journal of </a:t>
            </a:r>
            <a:r>
              <a:rPr lang="it-IT" sz="1400" i="1" dirty="0" err="1">
                <a:solidFill>
                  <a:schemeClr val="accent1">
                    <a:lumMod val="75000"/>
                  </a:schemeClr>
                </a:solidFill>
              </a:rPr>
              <a:t>T</a:t>
            </a:r>
            <a:r>
              <a:rPr lang="it-IT" sz="1400" i="1" dirty="0" err="1" smtClean="0">
                <a:solidFill>
                  <a:schemeClr val="accent1">
                    <a:lumMod val="75000"/>
                  </a:schemeClr>
                </a:solidFill>
              </a:rPr>
              <a:t>ranslational</a:t>
            </a:r>
            <a:r>
              <a:rPr lang="it-IT" sz="1400" i="1" dirty="0" smtClean="0">
                <a:solidFill>
                  <a:schemeClr val="accent1">
                    <a:lumMod val="75000"/>
                  </a:schemeClr>
                </a:solidFill>
              </a:rPr>
              <a:t> Medicine (2015) 13:139</a:t>
            </a:r>
            <a:endParaRPr lang="it-IT" sz="1400" i="1" dirty="0">
              <a:solidFill>
                <a:schemeClr val="accent1">
                  <a:lumMod val="75000"/>
                </a:schemeClr>
              </a:solidFill>
            </a:endParaRPr>
          </a:p>
        </p:txBody>
      </p:sp>
      <p:sp>
        <p:nvSpPr>
          <p:cNvPr id="8" name="Rettangolo 7"/>
          <p:cNvSpPr/>
          <p:nvPr/>
        </p:nvSpPr>
        <p:spPr>
          <a:xfrm>
            <a:off x="19584" y="6076561"/>
            <a:ext cx="1600087"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it-IT" sz="1600" b="1" dirty="0" smtClean="0">
                <a:solidFill>
                  <a:srgbClr val="1B416F"/>
                </a:solidFill>
              </a:rPr>
              <a:t>Sponsor:  ISS</a:t>
            </a:r>
          </a:p>
          <a:p>
            <a:r>
              <a:rPr lang="it-IT" sz="1600" b="1" dirty="0" smtClean="0">
                <a:solidFill>
                  <a:srgbClr val="1B416F"/>
                </a:solidFill>
              </a:rPr>
              <a:t>PI: P. Marchetti</a:t>
            </a:r>
            <a:endParaRPr lang="it-IT" sz="1600" dirty="0" smtClean="0">
              <a:solidFill>
                <a:srgbClr val="1B416F"/>
              </a:solidFill>
            </a:endParaRPr>
          </a:p>
        </p:txBody>
      </p:sp>
    </p:spTree>
    <p:extLst>
      <p:ext uri="{BB962C8B-B14F-4D97-AF65-F5344CB8AC3E}">
        <p14:creationId xmlns:p14="http://schemas.microsoft.com/office/powerpoint/2010/main" val="9359391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4" descr="http://4.bp.blogspot.com/-hymgdbCSJNA/Tt-o0bvtoeI/AAAAAAAABNE/WqcNFn-BZeM/s1600/NOSTRA%2BTECNIC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0"/>
            <a:ext cx="3175335" cy="6956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2" descr="http://www.ecoet.it/gallery/linfonodo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322" y="1268760"/>
            <a:ext cx="5968677" cy="568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ttangolo arrotondato 21"/>
          <p:cNvSpPr/>
          <p:nvPr/>
        </p:nvSpPr>
        <p:spPr bwMode="auto">
          <a:xfrm>
            <a:off x="570" y="-27384"/>
            <a:ext cx="9143430" cy="1440160"/>
          </a:xfrm>
          <a:prstGeom prst="roundRect">
            <a:avLst/>
          </a:prstGeom>
          <a:solidFill>
            <a:schemeClr val="accent1"/>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srgbClr val="FFFFFF"/>
                </a:solidFill>
              </a:rPr>
              <a:t> </a:t>
            </a:r>
          </a:p>
        </p:txBody>
      </p:sp>
      <p:sp>
        <p:nvSpPr>
          <p:cNvPr id="23" name="Rettangolo 1"/>
          <p:cNvSpPr>
            <a:spLocks noChangeArrowheads="1"/>
          </p:cNvSpPr>
          <p:nvPr/>
        </p:nvSpPr>
        <p:spPr bwMode="auto">
          <a:xfrm>
            <a:off x="144586" y="30946"/>
            <a:ext cx="8876818"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a:buNone/>
            </a:pPr>
            <a:r>
              <a:rPr lang="it-IT" sz="2400" b="1" dirty="0" smtClean="0">
                <a:solidFill>
                  <a:schemeClr val="bg1"/>
                </a:solidFill>
              </a:rPr>
              <a:t>IFN-DC-</a:t>
            </a:r>
            <a:r>
              <a:rPr lang="it-IT" sz="2400" b="1" dirty="0" err="1" smtClean="0">
                <a:solidFill>
                  <a:schemeClr val="bg1"/>
                </a:solidFill>
              </a:rPr>
              <a:t>based</a:t>
            </a:r>
            <a:r>
              <a:rPr lang="it-IT" sz="2400" b="1" dirty="0" smtClean="0">
                <a:solidFill>
                  <a:schemeClr val="bg1"/>
                </a:solidFill>
              </a:rPr>
              <a:t> </a:t>
            </a:r>
            <a:r>
              <a:rPr lang="it-IT" sz="2400" b="1" dirty="0" err="1" smtClean="0">
                <a:solidFill>
                  <a:schemeClr val="bg1"/>
                </a:solidFill>
              </a:rPr>
              <a:t>immunotherapy</a:t>
            </a:r>
            <a:r>
              <a:rPr lang="it-IT" sz="2400" b="1" dirty="0" smtClean="0">
                <a:solidFill>
                  <a:schemeClr val="bg1"/>
                </a:solidFill>
              </a:rPr>
              <a:t> in </a:t>
            </a:r>
            <a:r>
              <a:rPr lang="it-IT" sz="2400" b="1" dirty="0" err="1" smtClean="0">
                <a:solidFill>
                  <a:schemeClr val="bg1"/>
                </a:solidFill>
              </a:rPr>
              <a:t>combination</a:t>
            </a:r>
            <a:r>
              <a:rPr lang="it-IT" sz="2400" b="1" dirty="0" smtClean="0">
                <a:solidFill>
                  <a:schemeClr val="bg1"/>
                </a:solidFill>
              </a:rPr>
              <a:t> with </a:t>
            </a:r>
            <a:r>
              <a:rPr lang="it-IT" sz="2400" b="1" dirty="0" err="1" smtClean="0">
                <a:solidFill>
                  <a:schemeClr val="bg1"/>
                </a:solidFill>
              </a:rPr>
              <a:t>Rituximab</a:t>
            </a:r>
            <a:r>
              <a:rPr lang="it-IT" sz="2400" b="1" dirty="0" smtClean="0">
                <a:solidFill>
                  <a:schemeClr val="bg1"/>
                </a:solidFill>
              </a:rPr>
              <a:t> in </a:t>
            </a:r>
            <a:r>
              <a:rPr lang="it-IT" sz="2400" b="1" dirty="0" err="1" smtClean="0">
                <a:solidFill>
                  <a:schemeClr val="bg1"/>
                </a:solidFill>
              </a:rPr>
              <a:t>indolent</a:t>
            </a:r>
            <a:r>
              <a:rPr lang="it-IT" sz="2400" b="1" dirty="0" smtClean="0">
                <a:solidFill>
                  <a:schemeClr val="bg1"/>
                </a:solidFill>
              </a:rPr>
              <a:t> non-</a:t>
            </a:r>
            <a:r>
              <a:rPr lang="it-IT" sz="2400" b="1" dirty="0" err="1" smtClean="0">
                <a:solidFill>
                  <a:schemeClr val="bg1"/>
                </a:solidFill>
              </a:rPr>
              <a:t>Hodgkin</a:t>
            </a:r>
            <a:r>
              <a:rPr lang="it-IT" sz="2400" b="1" dirty="0" smtClean="0">
                <a:solidFill>
                  <a:schemeClr val="bg1"/>
                </a:solidFill>
              </a:rPr>
              <a:t> </a:t>
            </a:r>
            <a:r>
              <a:rPr lang="it-IT" sz="2400" b="1" dirty="0" err="1" smtClean="0">
                <a:solidFill>
                  <a:schemeClr val="bg1"/>
                </a:solidFill>
              </a:rPr>
              <a:t>lymphoma</a:t>
            </a:r>
            <a:r>
              <a:rPr lang="it-IT" sz="2400" b="1" dirty="0" smtClean="0">
                <a:solidFill>
                  <a:schemeClr val="bg1"/>
                </a:solidFill>
              </a:rPr>
              <a:t> </a:t>
            </a:r>
            <a:r>
              <a:rPr lang="it-IT" sz="2400" b="1" dirty="0" err="1" smtClean="0">
                <a:solidFill>
                  <a:schemeClr val="bg1"/>
                </a:solidFill>
              </a:rPr>
              <a:t>patients</a:t>
            </a:r>
            <a:r>
              <a:rPr lang="it-IT" sz="2400" b="1" dirty="0" smtClean="0">
                <a:solidFill>
                  <a:schemeClr val="bg1"/>
                </a:solidFill>
              </a:rPr>
              <a:t>: a </a:t>
            </a:r>
            <a:r>
              <a:rPr lang="it-IT" sz="2400" b="1" dirty="0" err="1" smtClean="0">
                <a:solidFill>
                  <a:schemeClr val="bg1"/>
                </a:solidFill>
              </a:rPr>
              <a:t>phase</a:t>
            </a:r>
            <a:r>
              <a:rPr lang="it-IT" sz="2400" b="1" dirty="0" smtClean="0">
                <a:solidFill>
                  <a:schemeClr val="bg1"/>
                </a:solidFill>
              </a:rPr>
              <a:t> I </a:t>
            </a:r>
            <a:r>
              <a:rPr lang="it-IT" sz="2400" b="1" dirty="0" err="1" smtClean="0">
                <a:solidFill>
                  <a:schemeClr val="bg1"/>
                </a:solidFill>
              </a:rPr>
              <a:t>clinical</a:t>
            </a:r>
            <a:r>
              <a:rPr lang="it-IT" sz="2400" b="1" dirty="0" smtClean="0">
                <a:solidFill>
                  <a:schemeClr val="bg1"/>
                </a:solidFill>
              </a:rPr>
              <a:t> </a:t>
            </a:r>
            <a:r>
              <a:rPr lang="it-IT" sz="2400" b="1" dirty="0" err="1" smtClean="0">
                <a:solidFill>
                  <a:schemeClr val="bg1"/>
                </a:solidFill>
              </a:rPr>
              <a:t>study</a:t>
            </a:r>
            <a:endParaRPr lang="it-IT" sz="2400" b="1" dirty="0" smtClean="0">
              <a:solidFill>
                <a:schemeClr val="bg1"/>
              </a:solidFill>
            </a:endParaRPr>
          </a:p>
          <a:p>
            <a:pPr algn="ctr">
              <a:buNone/>
            </a:pPr>
            <a:endParaRPr lang="it-IT" sz="1200" b="1" dirty="0" smtClean="0">
              <a:solidFill>
                <a:schemeClr val="bg1"/>
              </a:solidFill>
            </a:endParaRPr>
          </a:p>
          <a:p>
            <a:pPr algn="ctr">
              <a:buNone/>
              <a:tabLst>
                <a:tab pos="1371600" algn="l"/>
              </a:tabLst>
            </a:pPr>
            <a:r>
              <a:rPr lang="it-IT" sz="2000" b="1" dirty="0">
                <a:solidFill>
                  <a:schemeClr val="bg1"/>
                </a:solidFill>
                <a:cs typeface="Times New Roman" pitchFamily="18" charset="0"/>
              </a:rPr>
              <a:t>CENTRO </a:t>
            </a:r>
            <a:r>
              <a:rPr lang="it-IT" sz="2000" b="1" dirty="0" smtClean="0">
                <a:solidFill>
                  <a:schemeClr val="bg1"/>
                </a:solidFill>
                <a:cs typeface="Times New Roman" pitchFamily="18" charset="0"/>
              </a:rPr>
              <a:t>CLINICO</a:t>
            </a:r>
            <a:r>
              <a:rPr lang="it-IT" sz="2000" b="1" dirty="0" smtClean="0">
                <a:solidFill>
                  <a:schemeClr val="bg1"/>
                </a:solidFill>
              </a:rPr>
              <a:t> Ospedale Sant’Andrea</a:t>
            </a:r>
            <a:r>
              <a:rPr lang="it-IT" sz="2000" b="1" dirty="0" smtClean="0">
                <a:solidFill>
                  <a:schemeClr val="bg1"/>
                </a:solidFill>
                <a:cs typeface="Times New Roman" pitchFamily="18" charset="0"/>
              </a:rPr>
              <a:t>, </a:t>
            </a:r>
            <a:r>
              <a:rPr lang="it-IT" sz="2000" b="1" dirty="0">
                <a:solidFill>
                  <a:schemeClr val="bg1"/>
                </a:solidFill>
                <a:cs typeface="Times New Roman" pitchFamily="18" charset="0"/>
              </a:rPr>
              <a:t>Roma, Italia</a:t>
            </a:r>
            <a:r>
              <a:rPr lang="it-IT" sz="2000" b="1" dirty="0" smtClean="0">
                <a:solidFill>
                  <a:schemeClr val="bg1"/>
                </a:solidFill>
                <a:cs typeface="Times New Roman" pitchFamily="18" charset="0"/>
              </a:rPr>
              <a:t>.</a:t>
            </a:r>
            <a:endParaRPr lang="it-IT" sz="2000" b="1" dirty="0">
              <a:solidFill>
                <a:schemeClr val="bg1"/>
              </a:solidFill>
            </a:endParaRPr>
          </a:p>
        </p:txBody>
      </p:sp>
      <p:sp>
        <p:nvSpPr>
          <p:cNvPr id="24" name="Rettangolo 23"/>
          <p:cNvSpPr/>
          <p:nvPr/>
        </p:nvSpPr>
        <p:spPr>
          <a:xfrm>
            <a:off x="5232574" y="4697849"/>
            <a:ext cx="1937468"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spcAft>
                <a:spcPts val="600"/>
              </a:spcAft>
              <a:buClr>
                <a:schemeClr val="tx2">
                  <a:lumMod val="75000"/>
                </a:schemeClr>
              </a:buClr>
            </a:pPr>
            <a:r>
              <a:rPr lang="it-IT" b="1" dirty="0">
                <a:solidFill>
                  <a:srgbClr val="1B416F"/>
                </a:solidFill>
              </a:rPr>
              <a:t>Studio in </a:t>
            </a:r>
            <a:r>
              <a:rPr lang="it-IT" b="1" dirty="0" smtClean="0">
                <a:solidFill>
                  <a:srgbClr val="1B416F"/>
                </a:solidFill>
              </a:rPr>
              <a:t>corso</a:t>
            </a:r>
          </a:p>
        </p:txBody>
      </p:sp>
      <p:sp>
        <p:nvSpPr>
          <p:cNvPr id="15" name="Rettangolo 14"/>
          <p:cNvSpPr/>
          <p:nvPr/>
        </p:nvSpPr>
        <p:spPr>
          <a:xfrm>
            <a:off x="4734272" y="5345921"/>
            <a:ext cx="2934072" cy="13234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t-IT" sz="1600" b="1" dirty="0" smtClean="0">
                <a:solidFill>
                  <a:srgbClr val="1B416F"/>
                </a:solidFill>
              </a:rPr>
              <a:t>Trattamento</a:t>
            </a:r>
          </a:p>
          <a:p>
            <a:pPr marL="285750" indent="-285750">
              <a:buFont typeface="Arial" panose="020B0604020202020204" pitchFamily="34" charset="0"/>
              <a:buChar char="•"/>
            </a:pPr>
            <a:r>
              <a:rPr lang="it-IT" sz="1600" dirty="0" smtClean="0">
                <a:solidFill>
                  <a:srgbClr val="1B416F"/>
                </a:solidFill>
              </a:rPr>
              <a:t>Trattamento </a:t>
            </a:r>
            <a:r>
              <a:rPr lang="it-IT" sz="1600" dirty="0" err="1" smtClean="0">
                <a:solidFill>
                  <a:srgbClr val="1B416F"/>
                </a:solidFill>
              </a:rPr>
              <a:t>intratumore</a:t>
            </a:r>
            <a:r>
              <a:rPr lang="it-IT" sz="1600" dirty="0" smtClean="0">
                <a:solidFill>
                  <a:srgbClr val="1B416F"/>
                </a:solidFill>
              </a:rPr>
              <a:t> con </a:t>
            </a:r>
            <a:r>
              <a:rPr lang="it-IT" sz="1600" dirty="0" err="1" smtClean="0">
                <a:solidFill>
                  <a:srgbClr val="1B416F"/>
                </a:solidFill>
              </a:rPr>
              <a:t>Rituximab</a:t>
            </a:r>
            <a:r>
              <a:rPr lang="it-IT" sz="1600" dirty="0" smtClean="0">
                <a:solidFill>
                  <a:srgbClr val="1B416F"/>
                </a:solidFill>
              </a:rPr>
              <a:t> a basse dosi</a:t>
            </a:r>
          </a:p>
          <a:p>
            <a:pPr marL="285750" indent="-285750">
              <a:buFont typeface="Arial" panose="020B0604020202020204" pitchFamily="34" charset="0"/>
              <a:buChar char="•"/>
            </a:pPr>
            <a:r>
              <a:rPr lang="it-IT" sz="1600" dirty="0" smtClean="0">
                <a:solidFill>
                  <a:srgbClr val="1B416F"/>
                </a:solidFill>
              </a:rPr>
              <a:t>Trattamento </a:t>
            </a:r>
            <a:r>
              <a:rPr lang="it-IT" sz="1600" dirty="0" err="1" smtClean="0">
                <a:solidFill>
                  <a:srgbClr val="1B416F"/>
                </a:solidFill>
              </a:rPr>
              <a:t>intratumore</a:t>
            </a:r>
            <a:r>
              <a:rPr lang="it-IT" sz="1600" dirty="0" smtClean="0">
                <a:solidFill>
                  <a:srgbClr val="1B416F"/>
                </a:solidFill>
              </a:rPr>
              <a:t> con IFN-DC autologhe</a:t>
            </a:r>
          </a:p>
        </p:txBody>
      </p:sp>
      <p:sp>
        <p:nvSpPr>
          <p:cNvPr id="9" name="Rettangolo 8"/>
          <p:cNvSpPr/>
          <p:nvPr/>
        </p:nvSpPr>
        <p:spPr>
          <a:xfrm>
            <a:off x="144586" y="6084585"/>
            <a:ext cx="1467036"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it-IT" sz="1600" b="1" dirty="0" smtClean="0">
                <a:solidFill>
                  <a:srgbClr val="1B416F"/>
                </a:solidFill>
              </a:rPr>
              <a:t>Sponsor:  ISS</a:t>
            </a:r>
          </a:p>
          <a:p>
            <a:r>
              <a:rPr lang="it-IT" sz="1600" b="1" dirty="0" smtClean="0">
                <a:solidFill>
                  <a:srgbClr val="1B416F"/>
                </a:solidFill>
              </a:rPr>
              <a:t>PI: C. Cox</a:t>
            </a:r>
            <a:endParaRPr lang="it-IT" sz="1600" dirty="0" smtClean="0">
              <a:solidFill>
                <a:srgbClr val="1B416F"/>
              </a:solidFill>
            </a:endParaRPr>
          </a:p>
        </p:txBody>
      </p:sp>
    </p:spTree>
    <p:extLst>
      <p:ext uri="{BB962C8B-B14F-4D97-AF65-F5344CB8AC3E}">
        <p14:creationId xmlns:p14="http://schemas.microsoft.com/office/powerpoint/2010/main" val="1181972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a:xfrm>
            <a:off x="6156176" y="6356350"/>
            <a:ext cx="2530624" cy="365125"/>
          </a:xfrm>
        </p:spPr>
        <p:txBody>
          <a:bodyPr/>
          <a:lstStyle/>
          <a:p>
            <a:pPr algn="l">
              <a:defRPr/>
            </a:pPr>
            <a:r>
              <a:rPr lang="de-DE" dirty="0" smtClean="0"/>
              <a:t>Istituto </a:t>
            </a:r>
            <a:r>
              <a:rPr lang="de-DE" dirty="0" err="1" smtClean="0"/>
              <a:t>Superiore</a:t>
            </a:r>
            <a:r>
              <a:rPr lang="de-DE" dirty="0" smtClean="0"/>
              <a:t> di </a:t>
            </a:r>
            <a:r>
              <a:rPr lang="de-DE" dirty="0" err="1" smtClean="0"/>
              <a:t>Sanità</a:t>
            </a:r>
            <a:endParaRPr lang="de-DE" dirty="0" smtClean="0"/>
          </a:p>
          <a:p>
            <a:pPr marL="447675" indent="90488" algn="l">
              <a:defRPr/>
            </a:pPr>
            <a:r>
              <a:rPr lang="de-DE" dirty="0" smtClean="0"/>
              <a:t> </a:t>
            </a:r>
            <a:r>
              <a:rPr lang="de-DE" dirty="0" err="1" smtClean="0"/>
              <a:t>FaBioCell</a:t>
            </a:r>
            <a:r>
              <a:rPr lang="de-DE" dirty="0" smtClean="0"/>
              <a:t> -.Roma</a:t>
            </a:r>
            <a:endParaRPr lang="de-DE" dirty="0"/>
          </a:p>
        </p:txBody>
      </p:sp>
      <p:graphicFrame>
        <p:nvGraphicFramePr>
          <p:cNvPr id="11" name="Object 2"/>
          <p:cNvGraphicFramePr>
            <a:graphicFrameLocks noChangeAspect="1"/>
          </p:cNvGraphicFramePr>
          <p:nvPr/>
        </p:nvGraphicFramePr>
        <p:xfrm>
          <a:off x="8514222" y="6309320"/>
          <a:ext cx="576064" cy="447182"/>
        </p:xfrm>
        <a:graphic>
          <a:graphicData uri="http://schemas.openxmlformats.org/presentationml/2006/ole">
            <mc:AlternateContent xmlns:mc="http://schemas.openxmlformats.org/markup-compatibility/2006">
              <mc:Choice xmlns:v="urn:schemas-microsoft-com:vml" Requires="v">
                <p:oleObj spid="_x0000_s5329" name="Fotografia di Photo Editor" r:id="rId3" imgW="3801006" imgH="2952381" progId="">
                  <p:embed/>
                </p:oleObj>
              </mc:Choice>
              <mc:Fallback>
                <p:oleObj name="Fotografia di Photo Editor" r:id="rId3" imgW="3801006" imgH="2952381"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4222" y="6309320"/>
                        <a:ext cx="576064" cy="447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2" name="Picture 20" descr="logo_ISS"/>
          <p:cNvPicPr>
            <a:picLocks noChangeAspect="1" noChangeArrowheads="1"/>
          </p:cNvPicPr>
          <p:nvPr/>
        </p:nvPicPr>
        <p:blipFill>
          <a:blip r:embed="rId5" cstate="print"/>
          <a:srcRect/>
          <a:stretch>
            <a:fillRect/>
          </a:stretch>
        </p:blipFill>
        <p:spPr bwMode="auto">
          <a:xfrm>
            <a:off x="7910975" y="6237312"/>
            <a:ext cx="576000" cy="576000"/>
          </a:xfrm>
          <a:prstGeom prst="rect">
            <a:avLst/>
          </a:prstGeom>
          <a:noFill/>
          <a:ln w="9525">
            <a:noFill/>
            <a:miter lim="800000"/>
            <a:headEnd/>
            <a:tailEnd/>
          </a:ln>
        </p:spPr>
      </p:pic>
      <p:pic>
        <p:nvPicPr>
          <p:cNvPr id="13" name="Picture 8"/>
          <p:cNvPicPr>
            <a:picLocks noChangeAspect="1" noChangeArrowheads="1"/>
          </p:cNvPicPr>
          <p:nvPr/>
        </p:nvPicPr>
        <p:blipFill>
          <a:blip r:embed="rId6" cstate="print"/>
          <a:srcRect/>
          <a:stretch>
            <a:fillRect/>
          </a:stretch>
        </p:blipFill>
        <p:spPr bwMode="auto">
          <a:xfrm>
            <a:off x="3025925" y="0"/>
            <a:ext cx="6119999" cy="6850398"/>
          </a:xfrm>
          <a:prstGeom prst="rect">
            <a:avLst/>
          </a:prstGeom>
          <a:noFill/>
          <a:ln w="9525">
            <a:noFill/>
            <a:miter lim="800000"/>
            <a:headEnd/>
            <a:tailEnd/>
          </a:ln>
        </p:spPr>
      </p:pic>
      <p:sp>
        <p:nvSpPr>
          <p:cNvPr id="14" name="Rettangolo arrotondato 13"/>
          <p:cNvSpPr/>
          <p:nvPr/>
        </p:nvSpPr>
        <p:spPr bwMode="auto">
          <a:xfrm>
            <a:off x="251520" y="548680"/>
            <a:ext cx="8712968" cy="1409700"/>
          </a:xfrm>
          <a:prstGeom prst="roundRect">
            <a:avLst/>
          </a:prstGeom>
          <a:solidFill>
            <a:schemeClr val="accent1">
              <a:alpha val="34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it-IT" sz="2800" b="1" dirty="0" smtClean="0">
                <a:solidFill>
                  <a:schemeClr val="bg1"/>
                </a:solidFill>
              </a:rPr>
              <a:t>L’uso delle cellule NK</a:t>
            </a:r>
          </a:p>
          <a:p>
            <a:pPr algn="ctr"/>
            <a:r>
              <a:rPr lang="it-IT" sz="2800" b="1" dirty="0" smtClean="0">
                <a:solidFill>
                  <a:schemeClr val="bg1"/>
                </a:solidFill>
              </a:rPr>
              <a:t>nell’ immunoterapia adottiva delle leucemie</a:t>
            </a:r>
            <a:endParaRPr lang="it-IT" sz="2800" dirty="0">
              <a:solidFill>
                <a:schemeClr val="bg1"/>
              </a:solidFill>
            </a:endParaRPr>
          </a:p>
        </p:txBody>
      </p:sp>
      <p:sp>
        <p:nvSpPr>
          <p:cNvPr id="9" name="CasellaDiTesto 8"/>
          <p:cNvSpPr txBox="1"/>
          <p:nvPr/>
        </p:nvSpPr>
        <p:spPr>
          <a:xfrm>
            <a:off x="287524" y="2420888"/>
            <a:ext cx="2630389" cy="3170099"/>
          </a:xfrm>
          <a:prstGeom prst="rect">
            <a:avLst/>
          </a:prstGeom>
          <a:noFill/>
        </p:spPr>
        <p:txBody>
          <a:bodyPr wrap="square" rtlCol="0">
            <a:spAutoFit/>
          </a:bodyPr>
          <a:lstStyle/>
          <a:p>
            <a:pPr algn="just"/>
            <a:r>
              <a:rPr lang="it-IT" sz="2000" dirty="0">
                <a:solidFill>
                  <a:srgbClr val="002060"/>
                </a:solidFill>
              </a:rPr>
              <a:t>Torelli GF, Carmela Rozera C, Santodonato L et al. </a:t>
            </a:r>
            <a:endParaRPr lang="it-IT" sz="2000" dirty="0" smtClean="0">
              <a:solidFill>
                <a:srgbClr val="002060"/>
              </a:solidFill>
            </a:endParaRPr>
          </a:p>
          <a:p>
            <a:pPr algn="just"/>
            <a:r>
              <a:rPr lang="en-US" sz="2000" i="1" dirty="0" smtClean="0">
                <a:solidFill>
                  <a:srgbClr val="002060"/>
                </a:solidFill>
              </a:rPr>
              <a:t>A </a:t>
            </a:r>
            <a:r>
              <a:rPr lang="en-US" sz="2000" i="1" dirty="0">
                <a:solidFill>
                  <a:srgbClr val="002060"/>
                </a:solidFill>
              </a:rPr>
              <a:t>good manufacturing practice method to ex    vivo expand natural killer cells for clinical use. </a:t>
            </a:r>
            <a:endParaRPr lang="en-US" sz="2000" i="1" dirty="0" smtClean="0">
              <a:solidFill>
                <a:srgbClr val="002060"/>
              </a:solidFill>
            </a:endParaRPr>
          </a:p>
          <a:p>
            <a:pPr algn="just"/>
            <a:r>
              <a:rPr lang="it-IT" sz="2000" dirty="0" smtClean="0">
                <a:solidFill>
                  <a:srgbClr val="002060"/>
                </a:solidFill>
              </a:rPr>
              <a:t>Blood </a:t>
            </a:r>
            <a:r>
              <a:rPr lang="it-IT" sz="2000" dirty="0" err="1">
                <a:solidFill>
                  <a:srgbClr val="002060"/>
                </a:solidFill>
              </a:rPr>
              <a:t>Transfus</a:t>
            </a:r>
            <a:r>
              <a:rPr lang="it-IT" sz="2000" dirty="0">
                <a:solidFill>
                  <a:srgbClr val="002060"/>
                </a:solidFill>
              </a:rPr>
              <a:t>. 2015 </a:t>
            </a:r>
            <a:r>
              <a:rPr lang="it-IT" sz="2000" dirty="0" err="1">
                <a:solidFill>
                  <a:srgbClr val="002060"/>
                </a:solidFill>
              </a:rPr>
              <a:t>Jan</a:t>
            </a:r>
            <a:r>
              <a:rPr lang="it-IT" sz="2000" dirty="0">
                <a:solidFill>
                  <a:srgbClr val="002060"/>
                </a:solidFill>
              </a:rPr>
              <a:t> 30:1-8.</a:t>
            </a:r>
            <a:endParaRPr lang="en-US" sz="2000" dirty="0">
              <a:solidFill>
                <a:srgbClr val="002060"/>
              </a:solidFill>
            </a:endParaRPr>
          </a:p>
        </p:txBody>
      </p:sp>
    </p:spTree>
    <p:extLst>
      <p:ext uri="{BB962C8B-B14F-4D97-AF65-F5344CB8AC3E}">
        <p14:creationId xmlns:p14="http://schemas.microsoft.com/office/powerpoint/2010/main" val="2280022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asellaDiTesto 6"/>
          <p:cNvSpPr txBox="1">
            <a:spLocks noChangeArrowheads="1"/>
          </p:cNvSpPr>
          <p:nvPr/>
        </p:nvSpPr>
        <p:spPr bwMode="auto">
          <a:xfrm>
            <a:off x="379413" y="2492896"/>
            <a:ext cx="4697412" cy="2662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charset="0"/>
              </a:defRPr>
            </a:lvl1pPr>
            <a:lvl2pPr marL="742950" indent="-285750" eaLnBrk="0" hangingPunct="0">
              <a:spcBef>
                <a:spcPct val="20000"/>
              </a:spcBef>
              <a:buChar char="–"/>
              <a:defRPr sz="2800">
                <a:solidFill>
                  <a:schemeClr val="tx1"/>
                </a:solidFill>
                <a:latin typeface="Times New Roman" charset="0"/>
              </a:defRPr>
            </a:lvl2pPr>
            <a:lvl3pPr marL="1143000" indent="-228600" eaLnBrk="0" hangingPunct="0">
              <a:spcBef>
                <a:spcPct val="20000"/>
              </a:spcBef>
              <a:buChar char="•"/>
              <a:defRPr sz="2400">
                <a:solidFill>
                  <a:schemeClr val="tx1"/>
                </a:solidFill>
                <a:latin typeface="Times New Roman" charset="0"/>
              </a:defRPr>
            </a:lvl3pPr>
            <a:lvl4pPr marL="1600200" indent="-228600" eaLnBrk="0" hangingPunct="0">
              <a:spcBef>
                <a:spcPct val="20000"/>
              </a:spcBef>
              <a:buChar char="–"/>
              <a:defRPr sz="2000">
                <a:solidFill>
                  <a:schemeClr val="tx1"/>
                </a:solidFill>
                <a:latin typeface="Times New Roman" charset="0"/>
              </a:defRPr>
            </a:lvl4pPr>
            <a:lvl5pPr marL="2057400" indent="-228600" eaLnBrk="0" hangingPunct="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just" eaLnBrk="1" hangingPunct="1">
              <a:spcBef>
                <a:spcPct val="0"/>
              </a:spcBef>
              <a:spcAft>
                <a:spcPts val="400"/>
              </a:spcAft>
              <a:buFontTx/>
              <a:buNone/>
            </a:pPr>
            <a:r>
              <a:rPr lang="en-GB" altLang="en-US" sz="1800" dirty="0">
                <a:solidFill>
                  <a:srgbClr val="002060"/>
                </a:solidFill>
              </a:rPr>
              <a:t>Prospective, </a:t>
            </a:r>
            <a:r>
              <a:rPr lang="en-GB" altLang="en-US" sz="1800" dirty="0" err="1">
                <a:solidFill>
                  <a:srgbClr val="002060"/>
                </a:solidFill>
              </a:rPr>
              <a:t>multicenter</a:t>
            </a:r>
            <a:r>
              <a:rPr lang="en-GB" altLang="en-US" sz="1800" dirty="0">
                <a:solidFill>
                  <a:srgbClr val="002060"/>
                </a:solidFill>
              </a:rPr>
              <a:t>, </a:t>
            </a:r>
            <a:r>
              <a:rPr lang="en-US" altLang="en-US" sz="1800" dirty="0">
                <a:solidFill>
                  <a:srgbClr val="002060"/>
                </a:solidFill>
              </a:rPr>
              <a:t>non-randomized, dose-escalating study.</a:t>
            </a:r>
          </a:p>
          <a:p>
            <a:pPr algn="just" eaLnBrk="1" hangingPunct="1">
              <a:spcBef>
                <a:spcPct val="0"/>
              </a:spcBef>
              <a:spcAft>
                <a:spcPts val="200"/>
              </a:spcAft>
              <a:buFontTx/>
              <a:buNone/>
            </a:pPr>
            <a:r>
              <a:rPr lang="en-US" altLang="en-US" sz="1800" dirty="0">
                <a:solidFill>
                  <a:srgbClr val="000000"/>
                </a:solidFill>
                <a:cs typeface="Times New Roman" charset="0"/>
              </a:rPr>
              <a:t>E</a:t>
            </a:r>
            <a:r>
              <a:rPr lang="en-US" altLang="en-US" sz="1800" dirty="0">
                <a:solidFill>
                  <a:srgbClr val="002060"/>
                </a:solidFill>
                <a:cs typeface="Times New Roman" charset="0"/>
              </a:rPr>
              <a:t>xpanded</a:t>
            </a:r>
            <a:r>
              <a:rPr lang="en-GB" altLang="en-US" sz="1800" dirty="0">
                <a:solidFill>
                  <a:srgbClr val="002060"/>
                </a:solidFill>
                <a:cs typeface="Times New Roman" charset="0"/>
              </a:rPr>
              <a:t> NK cells will be infused at an initial dose of 1 x 10</a:t>
            </a:r>
            <a:r>
              <a:rPr lang="en-GB" altLang="en-US" sz="1800" baseline="30000" dirty="0">
                <a:solidFill>
                  <a:srgbClr val="002060"/>
                </a:solidFill>
                <a:cs typeface="Times New Roman" charset="0"/>
              </a:rPr>
              <a:t>6</a:t>
            </a:r>
            <a:r>
              <a:rPr lang="en-GB" altLang="en-US" sz="1800" dirty="0">
                <a:solidFill>
                  <a:srgbClr val="002060"/>
                </a:solidFill>
                <a:cs typeface="Times New Roman" charset="0"/>
              </a:rPr>
              <a:t>/kg of recipient body weight (BW); </a:t>
            </a:r>
            <a:r>
              <a:rPr lang="en-US" altLang="en-US" sz="1800" dirty="0">
                <a:solidFill>
                  <a:srgbClr val="002060"/>
                </a:solidFill>
                <a:cs typeface="Times New Roman" charset="0"/>
              </a:rPr>
              <a:t>the dose levels will be escalated with half log increments every 28 days. </a:t>
            </a:r>
          </a:p>
          <a:p>
            <a:pPr algn="just" eaLnBrk="1" hangingPunct="1">
              <a:spcBef>
                <a:spcPct val="0"/>
              </a:spcBef>
              <a:spcAft>
                <a:spcPts val="800"/>
              </a:spcAft>
              <a:buFontTx/>
              <a:buNone/>
            </a:pPr>
            <a:r>
              <a:rPr lang="en-US" altLang="en-US" sz="1800" dirty="0">
                <a:solidFill>
                  <a:srgbClr val="002060"/>
                </a:solidFill>
                <a:cs typeface="Times New Roman" charset="0"/>
              </a:rPr>
              <a:t>No conditioning therapies are administered before the infusion of the expanded NK cells. Patients may receive TKI maintenance</a:t>
            </a:r>
            <a:r>
              <a:rPr lang="en-US" altLang="en-US" sz="1800" dirty="0" smtClean="0">
                <a:solidFill>
                  <a:srgbClr val="002060"/>
                </a:solidFill>
                <a:cs typeface="Times New Roman" charset="0"/>
              </a:rPr>
              <a:t>.</a:t>
            </a:r>
          </a:p>
        </p:txBody>
      </p:sp>
      <p:pic>
        <p:nvPicPr>
          <p:cNvPr id="174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2783061"/>
            <a:ext cx="3816424" cy="29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413" name="Object 2"/>
          <p:cNvGraphicFramePr>
            <a:graphicFrameLocks noChangeAspect="1"/>
          </p:cNvGraphicFramePr>
          <p:nvPr>
            <p:extLst>
              <p:ext uri="{D42A27DB-BD31-4B8C-83A1-F6EECF244321}">
                <p14:modId xmlns:p14="http://schemas.microsoft.com/office/powerpoint/2010/main" val="660224539"/>
              </p:ext>
            </p:extLst>
          </p:nvPr>
        </p:nvGraphicFramePr>
        <p:xfrm>
          <a:off x="4500563" y="5841826"/>
          <a:ext cx="1112837" cy="863600"/>
        </p:xfrm>
        <a:graphic>
          <a:graphicData uri="http://schemas.openxmlformats.org/presentationml/2006/ole">
            <mc:AlternateContent xmlns:mc="http://schemas.openxmlformats.org/markup-compatibility/2006">
              <mc:Choice xmlns:v="urn:schemas-microsoft-com:vml" Requires="v">
                <p:oleObj spid="_x0000_s8400" name="Fotografia di Photo Editor" r:id="rId5" imgW="3801006" imgH="2952381" progId="">
                  <p:embed/>
                </p:oleObj>
              </mc:Choice>
              <mc:Fallback>
                <p:oleObj name="Fotografia di Photo Editor" r:id="rId5" imgW="3801006" imgH="2952381"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00563" y="5841826"/>
                        <a:ext cx="1112837"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7414" name="Picture 20" descr="logo_I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575" y="5733876"/>
            <a:ext cx="10810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5" name="Gruppo 18"/>
          <p:cNvGrpSpPr>
            <a:grpSpLocks/>
          </p:cNvGrpSpPr>
          <p:nvPr/>
        </p:nvGrpSpPr>
        <p:grpSpPr bwMode="auto">
          <a:xfrm>
            <a:off x="179388" y="5876751"/>
            <a:ext cx="2736850" cy="936625"/>
            <a:chOff x="5220072" y="5733256"/>
            <a:chExt cx="2736304" cy="1008112"/>
          </a:xfrm>
        </p:grpSpPr>
        <p:sp>
          <p:nvSpPr>
            <p:cNvPr id="5" name="Text Box 1"/>
            <p:cNvSpPr txBox="1">
              <a:spLocks noChangeArrowheads="1"/>
            </p:cNvSpPr>
            <p:nvPr/>
          </p:nvSpPr>
          <p:spPr bwMode="auto">
            <a:xfrm>
              <a:off x="6056517" y="5874550"/>
              <a:ext cx="1899859" cy="866818"/>
            </a:xfrm>
            <a:prstGeom prst="rect">
              <a:avLst/>
            </a:prstGeom>
            <a:solidFill>
              <a:srgbClr val="FFFFFF"/>
            </a:solidFill>
            <a:ln w="9525">
              <a:solidFill>
                <a:srgbClr val="FFFFFF"/>
              </a:solidFill>
              <a:miter lim="800000"/>
              <a:headEnd/>
              <a:tailEnd/>
            </a:ln>
          </p:spPr>
          <p:txBody>
            <a:bodyPr/>
            <a:lstStyle/>
            <a:p>
              <a:pPr>
                <a:spcAft>
                  <a:spcPts val="400"/>
                </a:spcAft>
                <a:defRPr/>
              </a:pPr>
              <a:r>
                <a:rPr lang="it-IT" sz="1400" b="1" dirty="0">
                  <a:solidFill>
                    <a:srgbClr val="808080"/>
                  </a:solidFill>
                  <a:latin typeface="Arial" pitchFamily="34" charset="0"/>
                  <a:cs typeface="Arial" pitchFamily="34" charset="0"/>
                </a:rPr>
                <a:t>GIMEMA</a:t>
              </a:r>
              <a:endParaRPr lang="it-IT" sz="1400" dirty="0">
                <a:solidFill>
                  <a:srgbClr val="808080"/>
                </a:solidFill>
                <a:latin typeface="Arial" pitchFamily="34" charset="0"/>
                <a:cs typeface="Arial" pitchFamily="34" charset="0"/>
              </a:endParaRPr>
            </a:p>
            <a:p>
              <a:pPr>
                <a:defRPr/>
              </a:pPr>
              <a:r>
                <a:rPr lang="it-IT" sz="1050" b="1" dirty="0">
                  <a:solidFill>
                    <a:srgbClr val="808080"/>
                  </a:solidFill>
                  <a:latin typeface="Arial" pitchFamily="34" charset="0"/>
                  <a:cs typeface="Arial" pitchFamily="34" charset="0"/>
                </a:rPr>
                <a:t>Gruppo Italiano Malattie</a:t>
              </a:r>
            </a:p>
            <a:p>
              <a:pPr>
                <a:defRPr/>
              </a:pPr>
              <a:r>
                <a:rPr lang="it-IT" sz="1050" b="1" dirty="0" err="1">
                  <a:solidFill>
                    <a:srgbClr val="808080"/>
                  </a:solidFill>
                  <a:latin typeface="Arial" pitchFamily="34" charset="0"/>
                  <a:cs typeface="Arial" pitchFamily="34" charset="0"/>
                </a:rPr>
                <a:t>EMatologiche</a:t>
              </a:r>
              <a:r>
                <a:rPr lang="it-IT" sz="1050" b="1" dirty="0">
                  <a:solidFill>
                    <a:srgbClr val="808080"/>
                  </a:solidFill>
                  <a:latin typeface="Arial" pitchFamily="34" charset="0"/>
                  <a:cs typeface="Arial" pitchFamily="34" charset="0"/>
                </a:rPr>
                <a:t> dell’Adulto</a:t>
              </a:r>
              <a:endParaRPr lang="it-IT" sz="1050" dirty="0">
                <a:solidFill>
                  <a:prstClr val="black"/>
                </a:solidFill>
                <a:latin typeface="Arial" pitchFamily="34" charset="0"/>
                <a:cs typeface="Arial" pitchFamily="34" charset="0"/>
              </a:endParaRPr>
            </a:p>
          </p:txBody>
        </p:sp>
        <p:pic>
          <p:nvPicPr>
            <p:cNvPr id="1742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0072" y="5733256"/>
              <a:ext cx="864096" cy="79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16" name="Gruppo 17"/>
          <p:cNvGrpSpPr>
            <a:grpSpLocks/>
          </p:cNvGrpSpPr>
          <p:nvPr/>
        </p:nvGrpSpPr>
        <p:grpSpPr bwMode="auto">
          <a:xfrm>
            <a:off x="6443663" y="5841826"/>
            <a:ext cx="2259012" cy="863600"/>
            <a:chOff x="2555776" y="5734526"/>
            <a:chExt cx="2258938" cy="862826"/>
          </a:xfrm>
        </p:grpSpPr>
        <p:pic>
          <p:nvPicPr>
            <p:cNvPr id="17417" name="Picture 5" descr="logo"/>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5734526"/>
              <a:ext cx="720080" cy="86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7864" y="5908764"/>
              <a:ext cx="14668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uppo 2"/>
          <p:cNvGrpSpPr/>
          <p:nvPr/>
        </p:nvGrpSpPr>
        <p:grpSpPr>
          <a:xfrm>
            <a:off x="-36512" y="5224"/>
            <a:ext cx="9180000" cy="2343656"/>
            <a:chOff x="36512" y="5224"/>
            <a:chExt cx="9144000" cy="2343656"/>
          </a:xfrm>
        </p:grpSpPr>
        <p:sp>
          <p:nvSpPr>
            <p:cNvPr id="2" name="Rettangolo 1"/>
            <p:cNvSpPr/>
            <p:nvPr/>
          </p:nvSpPr>
          <p:spPr>
            <a:xfrm>
              <a:off x="36512" y="5224"/>
              <a:ext cx="9144000" cy="2343656"/>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asellaDiTesto 15"/>
            <p:cNvSpPr txBox="1"/>
            <p:nvPr/>
          </p:nvSpPr>
          <p:spPr>
            <a:xfrm>
              <a:off x="389732" y="188640"/>
              <a:ext cx="8364537" cy="1938992"/>
            </a:xfrm>
            <a:prstGeom prst="rect">
              <a:avLst/>
            </a:prstGeom>
            <a:noFill/>
          </p:spPr>
          <p:txBody>
            <a:bodyPr>
              <a:spAutoFit/>
            </a:bodyPr>
            <a:lstStyle/>
            <a:p>
              <a:pPr marL="265113" lvl="1" indent="-179388" algn="just">
                <a:spcAft>
                  <a:spcPts val="1000"/>
                </a:spcAft>
                <a:buBlip>
                  <a:blip r:embed="rId11"/>
                </a:buBlip>
                <a:defRPr/>
              </a:pPr>
              <a:r>
                <a:rPr lang="it-IT" sz="2400" dirty="0" err="1">
                  <a:solidFill>
                    <a:schemeClr val="bg1"/>
                  </a:solidFill>
                  <a:latin typeface="Calibri" pitchFamily="34" charset="0"/>
                  <a:cs typeface="Arial" pitchFamily="34" charset="0"/>
                </a:rPr>
                <a:t>Phase</a:t>
              </a:r>
              <a:r>
                <a:rPr lang="it-IT" sz="2400" dirty="0">
                  <a:solidFill>
                    <a:schemeClr val="bg1"/>
                  </a:solidFill>
                  <a:latin typeface="Calibri" pitchFamily="34" charset="0"/>
                  <a:cs typeface="Arial" pitchFamily="34" charset="0"/>
                </a:rPr>
                <a:t> I </a:t>
              </a:r>
              <a:r>
                <a:rPr lang="it-IT" sz="2400" dirty="0" err="1">
                  <a:solidFill>
                    <a:schemeClr val="bg1"/>
                  </a:solidFill>
                  <a:latin typeface="Calibri" pitchFamily="34" charset="0"/>
                  <a:cs typeface="Arial" pitchFamily="34" charset="0"/>
                </a:rPr>
                <a:t>clinical</a:t>
              </a:r>
              <a:r>
                <a:rPr lang="it-IT" sz="2400" dirty="0">
                  <a:solidFill>
                    <a:schemeClr val="bg1"/>
                  </a:solidFill>
                  <a:latin typeface="Calibri" pitchFamily="34" charset="0"/>
                  <a:cs typeface="Arial" pitchFamily="34" charset="0"/>
                </a:rPr>
                <a:t> </a:t>
              </a:r>
              <a:r>
                <a:rPr lang="it-IT" sz="2400" dirty="0" err="1">
                  <a:solidFill>
                    <a:schemeClr val="bg1"/>
                  </a:solidFill>
                  <a:latin typeface="Calibri" pitchFamily="34" charset="0"/>
                  <a:cs typeface="Arial" pitchFamily="34" charset="0"/>
                </a:rPr>
                <a:t>study</a:t>
              </a:r>
              <a:r>
                <a:rPr lang="it-IT" sz="2400" dirty="0">
                  <a:solidFill>
                    <a:schemeClr val="bg1"/>
                  </a:solidFill>
                  <a:latin typeface="Calibri" pitchFamily="34" charset="0"/>
                  <a:cs typeface="Arial" pitchFamily="34" charset="0"/>
                </a:rPr>
                <a:t> of </a:t>
              </a:r>
              <a:r>
                <a:rPr lang="it-IT" sz="2400" dirty="0" err="1">
                  <a:solidFill>
                    <a:schemeClr val="bg1"/>
                  </a:solidFill>
                  <a:latin typeface="Calibri" pitchFamily="34" charset="0"/>
                  <a:cs typeface="Arial" pitchFamily="34" charset="0"/>
                </a:rPr>
                <a:t>adoptive</a:t>
              </a:r>
              <a:r>
                <a:rPr lang="it-IT" sz="2400" dirty="0">
                  <a:solidFill>
                    <a:schemeClr val="bg1"/>
                  </a:solidFill>
                  <a:latin typeface="Calibri" pitchFamily="34" charset="0"/>
                  <a:cs typeface="Arial" pitchFamily="34" charset="0"/>
                </a:rPr>
                <a:t> </a:t>
              </a:r>
              <a:r>
                <a:rPr lang="it-IT" sz="2400" dirty="0" err="1">
                  <a:solidFill>
                    <a:schemeClr val="bg1"/>
                  </a:solidFill>
                  <a:latin typeface="Calibri" pitchFamily="34" charset="0"/>
                  <a:cs typeface="Arial" pitchFamily="34" charset="0"/>
                </a:rPr>
                <a:t>immunotherapy</a:t>
              </a:r>
              <a:r>
                <a:rPr lang="it-IT" sz="2400" dirty="0">
                  <a:solidFill>
                    <a:schemeClr val="bg1"/>
                  </a:solidFill>
                  <a:latin typeface="Calibri" pitchFamily="34" charset="0"/>
                  <a:cs typeface="Arial" pitchFamily="34" charset="0"/>
                </a:rPr>
                <a:t> by </a:t>
              </a:r>
              <a:r>
                <a:rPr lang="it-IT" sz="2400" dirty="0" err="1">
                  <a:solidFill>
                    <a:schemeClr val="bg1"/>
                  </a:solidFill>
                  <a:latin typeface="Calibri" pitchFamily="34" charset="0"/>
                  <a:cs typeface="Arial" pitchFamily="34" charset="0"/>
                </a:rPr>
                <a:t>infusion</a:t>
              </a:r>
              <a:r>
                <a:rPr lang="it-IT" sz="2400" dirty="0">
                  <a:solidFill>
                    <a:schemeClr val="bg1"/>
                  </a:solidFill>
                  <a:latin typeface="Calibri" pitchFamily="34" charset="0"/>
                  <a:cs typeface="Arial" pitchFamily="34" charset="0"/>
                </a:rPr>
                <a:t> of </a:t>
              </a:r>
              <a:r>
                <a:rPr lang="it-IT" sz="2400" dirty="0" err="1">
                  <a:solidFill>
                    <a:schemeClr val="bg1"/>
                  </a:solidFill>
                  <a:latin typeface="Calibri" pitchFamily="34" charset="0"/>
                  <a:cs typeface="Arial" pitchFamily="34" charset="0"/>
                </a:rPr>
                <a:t>autologous</a:t>
              </a:r>
              <a:r>
                <a:rPr lang="it-IT" sz="2400" dirty="0">
                  <a:solidFill>
                    <a:schemeClr val="bg1"/>
                  </a:solidFill>
                  <a:latin typeface="Calibri" pitchFamily="34" charset="0"/>
                  <a:cs typeface="Arial" pitchFamily="34" charset="0"/>
                </a:rPr>
                <a:t> </a:t>
              </a:r>
              <a:r>
                <a:rPr lang="it-IT" sz="2400" b="1" dirty="0">
                  <a:solidFill>
                    <a:schemeClr val="bg1"/>
                  </a:solidFill>
                  <a:effectLst>
                    <a:outerShdw blurRad="38100" dist="38100" dir="2700000" algn="tl">
                      <a:srgbClr val="000000">
                        <a:alpha val="43137"/>
                      </a:srgbClr>
                    </a:outerShdw>
                  </a:effectLst>
                  <a:latin typeface="Calibri" pitchFamily="34" charset="0"/>
                  <a:cs typeface="Arial" pitchFamily="34" charset="0"/>
                </a:rPr>
                <a:t>Natural Killer </a:t>
              </a:r>
              <a:r>
                <a:rPr lang="it-IT" sz="2400" b="1" dirty="0" err="1">
                  <a:solidFill>
                    <a:schemeClr val="bg1"/>
                  </a:solidFill>
                  <a:effectLst>
                    <a:outerShdw blurRad="38100" dist="38100" dir="2700000" algn="tl">
                      <a:srgbClr val="000000">
                        <a:alpha val="43137"/>
                      </a:srgbClr>
                    </a:outerShdw>
                  </a:effectLst>
                  <a:latin typeface="Calibri" pitchFamily="34" charset="0"/>
                  <a:cs typeface="Arial" pitchFamily="34" charset="0"/>
                </a:rPr>
                <a:t>Cells</a:t>
              </a:r>
              <a:r>
                <a:rPr lang="it-IT" sz="2400" b="1" dirty="0">
                  <a:solidFill>
                    <a:schemeClr val="bg1"/>
                  </a:solidFill>
                  <a:effectLst>
                    <a:outerShdw blurRad="38100" dist="38100" dir="2700000" algn="tl">
                      <a:srgbClr val="000000">
                        <a:alpha val="43137"/>
                      </a:srgbClr>
                    </a:outerShdw>
                  </a:effectLst>
                  <a:latin typeface="Calibri" pitchFamily="34" charset="0"/>
                  <a:cs typeface="Arial" pitchFamily="34" charset="0"/>
                </a:rPr>
                <a:t> (NK) </a:t>
              </a:r>
              <a:r>
                <a:rPr lang="it-IT" sz="2400" dirty="0" err="1">
                  <a:solidFill>
                    <a:schemeClr val="bg1"/>
                  </a:solidFill>
                  <a:latin typeface="Calibri" pitchFamily="34" charset="0"/>
                  <a:cs typeface="Arial" pitchFamily="34" charset="0"/>
                </a:rPr>
                <a:t>after</a:t>
              </a:r>
              <a:r>
                <a:rPr lang="it-IT" sz="2400" dirty="0">
                  <a:solidFill>
                    <a:schemeClr val="bg1"/>
                  </a:solidFill>
                  <a:latin typeface="Calibri" pitchFamily="34" charset="0"/>
                  <a:cs typeface="Arial" pitchFamily="34" charset="0"/>
                </a:rPr>
                <a:t> </a:t>
              </a:r>
              <a:r>
                <a:rPr lang="it-IT" sz="2400" dirty="0" err="1">
                  <a:solidFill>
                    <a:schemeClr val="bg1"/>
                  </a:solidFill>
                  <a:latin typeface="Calibri" pitchFamily="34" charset="0"/>
                  <a:cs typeface="Arial" pitchFamily="34" charset="0"/>
                </a:rPr>
                <a:t>enrichment</a:t>
              </a:r>
              <a:r>
                <a:rPr lang="it-IT" sz="2400" dirty="0">
                  <a:solidFill>
                    <a:schemeClr val="bg1"/>
                  </a:solidFill>
                  <a:latin typeface="Calibri" pitchFamily="34" charset="0"/>
                  <a:cs typeface="Arial" pitchFamily="34" charset="0"/>
                </a:rPr>
                <a:t> and </a:t>
              </a:r>
              <a:r>
                <a:rPr lang="it-IT" sz="2400" dirty="0" err="1">
                  <a:solidFill>
                    <a:schemeClr val="bg1"/>
                  </a:solidFill>
                  <a:latin typeface="Calibri" pitchFamily="34" charset="0"/>
                  <a:cs typeface="Arial" pitchFamily="34" charset="0"/>
                </a:rPr>
                <a:t>expansion</a:t>
              </a:r>
              <a:r>
                <a:rPr lang="it-IT" sz="2400" dirty="0">
                  <a:solidFill>
                    <a:schemeClr val="bg1"/>
                  </a:solidFill>
                  <a:latin typeface="Calibri" pitchFamily="34" charset="0"/>
                  <a:cs typeface="Arial" pitchFamily="34" charset="0"/>
                </a:rPr>
                <a:t> in </a:t>
              </a:r>
              <a:r>
                <a:rPr lang="it-IT" sz="2400" dirty="0" err="1">
                  <a:solidFill>
                    <a:schemeClr val="bg1"/>
                  </a:solidFill>
                  <a:latin typeface="Calibri" pitchFamily="34" charset="0"/>
                  <a:cs typeface="Arial" pitchFamily="34" charset="0"/>
                </a:rPr>
                <a:t>patients</a:t>
              </a:r>
              <a:r>
                <a:rPr lang="it-IT" sz="2400" dirty="0">
                  <a:solidFill>
                    <a:schemeClr val="bg1"/>
                  </a:solidFill>
                  <a:latin typeface="Calibri" pitchFamily="34" charset="0"/>
                  <a:cs typeface="Arial" pitchFamily="34" charset="0"/>
                </a:rPr>
                <a:t> with Philadelphia (</a:t>
              </a:r>
              <a:r>
                <a:rPr lang="it-IT" sz="2400" dirty="0" err="1">
                  <a:solidFill>
                    <a:schemeClr val="bg1"/>
                  </a:solidFill>
                  <a:latin typeface="Calibri" pitchFamily="34" charset="0"/>
                  <a:cs typeface="Arial" pitchFamily="34" charset="0"/>
                </a:rPr>
                <a:t>Ph</a:t>
              </a:r>
              <a:r>
                <a:rPr lang="it-IT" sz="2400" dirty="0">
                  <a:solidFill>
                    <a:schemeClr val="bg1"/>
                  </a:solidFill>
                  <a:latin typeface="Calibri" pitchFamily="34" charset="0"/>
                  <a:cs typeface="Arial" pitchFamily="34" charset="0"/>
                </a:rPr>
                <a:t>)+ Acute </a:t>
              </a:r>
              <a:r>
                <a:rPr lang="it-IT" sz="2400" dirty="0" err="1">
                  <a:solidFill>
                    <a:schemeClr val="bg1"/>
                  </a:solidFill>
                  <a:latin typeface="Calibri" pitchFamily="34" charset="0"/>
                  <a:cs typeface="Arial" pitchFamily="34" charset="0"/>
                </a:rPr>
                <a:t>Lymphoblastic</a:t>
              </a:r>
              <a:r>
                <a:rPr lang="it-IT" sz="2400" dirty="0">
                  <a:solidFill>
                    <a:schemeClr val="bg1"/>
                  </a:solidFill>
                  <a:latin typeface="Calibri" pitchFamily="34" charset="0"/>
                  <a:cs typeface="Arial" pitchFamily="34" charset="0"/>
                </a:rPr>
                <a:t> </a:t>
              </a:r>
              <a:r>
                <a:rPr lang="it-IT" sz="2400" dirty="0" err="1">
                  <a:solidFill>
                    <a:schemeClr val="bg1"/>
                  </a:solidFill>
                  <a:latin typeface="Calibri" pitchFamily="34" charset="0"/>
                  <a:cs typeface="Arial" pitchFamily="34" charset="0"/>
                </a:rPr>
                <a:t>Leukemia</a:t>
              </a:r>
              <a:r>
                <a:rPr lang="it-IT" sz="2400" dirty="0">
                  <a:solidFill>
                    <a:schemeClr val="bg1"/>
                  </a:solidFill>
                  <a:latin typeface="Calibri" pitchFamily="34" charset="0"/>
                  <a:cs typeface="Arial" pitchFamily="34" charset="0"/>
                </a:rPr>
                <a:t> (ALL) </a:t>
              </a:r>
              <a:r>
                <a:rPr lang="it-IT" sz="2400" dirty="0" smtClean="0">
                  <a:solidFill>
                    <a:schemeClr val="bg1"/>
                  </a:solidFill>
                  <a:latin typeface="Calibri" pitchFamily="34" charset="0"/>
                  <a:cs typeface="Arial" pitchFamily="34" charset="0"/>
                </a:rPr>
                <a:t>(</a:t>
              </a:r>
              <a:r>
                <a:rPr lang="it-IT" sz="2400" dirty="0">
                  <a:solidFill>
                    <a:schemeClr val="bg1"/>
                  </a:solidFill>
                  <a:latin typeface="Calibri" pitchFamily="34" charset="0"/>
                  <a:cs typeface="Arial" pitchFamily="34" charset="0"/>
                </a:rPr>
                <a:t>in collaborazione con il Policlinico Umberto I, Università La </a:t>
              </a:r>
              <a:r>
                <a:rPr lang="it-IT" sz="2400" dirty="0" smtClean="0">
                  <a:solidFill>
                    <a:schemeClr val="bg1"/>
                  </a:solidFill>
                  <a:latin typeface="Calibri" pitchFamily="34" charset="0"/>
                  <a:cs typeface="Arial" pitchFamily="34" charset="0"/>
                </a:rPr>
                <a:t>Sapienza)</a:t>
              </a:r>
            </a:p>
          </p:txBody>
        </p:sp>
      </p:grpSp>
      <p:sp>
        <p:nvSpPr>
          <p:cNvPr id="18" name="Rettangolo 17"/>
          <p:cNvSpPr/>
          <p:nvPr/>
        </p:nvSpPr>
        <p:spPr>
          <a:xfrm>
            <a:off x="6159550" y="2420888"/>
            <a:ext cx="1937468"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spcAft>
                <a:spcPts val="600"/>
              </a:spcAft>
              <a:buClr>
                <a:schemeClr val="tx2">
                  <a:lumMod val="75000"/>
                </a:schemeClr>
              </a:buClr>
            </a:pPr>
            <a:r>
              <a:rPr lang="it-IT" b="1" dirty="0">
                <a:solidFill>
                  <a:srgbClr val="1B416F"/>
                </a:solidFill>
              </a:rPr>
              <a:t>Studio in </a:t>
            </a:r>
            <a:r>
              <a:rPr lang="it-IT" b="1" dirty="0" smtClean="0">
                <a:solidFill>
                  <a:srgbClr val="1B416F"/>
                </a:solidFill>
              </a:rPr>
              <a:t>corso</a:t>
            </a:r>
          </a:p>
        </p:txBody>
      </p:sp>
      <p:sp>
        <p:nvSpPr>
          <p:cNvPr id="19" name="Rettangolo 18"/>
          <p:cNvSpPr/>
          <p:nvPr/>
        </p:nvSpPr>
        <p:spPr>
          <a:xfrm>
            <a:off x="499082" y="5220489"/>
            <a:ext cx="1840669"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it-IT" sz="1600" b="1" dirty="0" smtClean="0">
                <a:solidFill>
                  <a:srgbClr val="1B416F"/>
                </a:solidFill>
              </a:rPr>
              <a:t>Sponsor:  GIMEMA</a:t>
            </a:r>
          </a:p>
          <a:p>
            <a:r>
              <a:rPr lang="it-IT" sz="1600" b="1" dirty="0" smtClean="0">
                <a:solidFill>
                  <a:srgbClr val="1B416F"/>
                </a:solidFill>
              </a:rPr>
              <a:t>PI: </a:t>
            </a:r>
            <a:r>
              <a:rPr lang="it-IT" sz="1600" b="1" smtClean="0">
                <a:solidFill>
                  <a:srgbClr val="1B416F"/>
                </a:solidFill>
              </a:rPr>
              <a:t>R. Foà</a:t>
            </a:r>
            <a:endParaRPr lang="it-IT" sz="1600" dirty="0" smtClean="0">
              <a:solidFill>
                <a:srgbClr val="1B416F"/>
              </a:solidFill>
            </a:endParaRPr>
          </a:p>
        </p:txBody>
      </p:sp>
    </p:spTree>
    <p:extLst>
      <p:ext uri="{BB962C8B-B14F-4D97-AF65-F5344CB8AC3E}">
        <p14:creationId xmlns:p14="http://schemas.microsoft.com/office/powerpoint/2010/main" val="20814723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0" descr="logo_ISS"/>
          <p:cNvPicPr>
            <a:picLocks noChangeAspect="1" noChangeArrowheads="1"/>
          </p:cNvPicPr>
          <p:nvPr/>
        </p:nvPicPr>
        <p:blipFill>
          <a:blip r:embed="rId3" cstate="print"/>
          <a:srcRect/>
          <a:stretch>
            <a:fillRect/>
          </a:stretch>
        </p:blipFill>
        <p:spPr bwMode="auto">
          <a:xfrm>
            <a:off x="323528" y="368352"/>
            <a:ext cx="792088" cy="792088"/>
          </a:xfrm>
          <a:prstGeom prst="rect">
            <a:avLst/>
          </a:prstGeom>
          <a:noFill/>
          <a:ln w="9525">
            <a:noFill/>
            <a:miter lim="800000"/>
            <a:headEnd/>
            <a:tailEnd/>
          </a:ln>
        </p:spPr>
      </p:pic>
      <p:sp>
        <p:nvSpPr>
          <p:cNvPr id="3" name="Segnaposto contenuto 2"/>
          <p:cNvSpPr>
            <a:spLocks noGrp="1"/>
          </p:cNvSpPr>
          <p:nvPr>
            <p:ph idx="1"/>
          </p:nvPr>
        </p:nvSpPr>
        <p:spPr>
          <a:xfrm>
            <a:off x="5350371" y="267816"/>
            <a:ext cx="3635896" cy="2017440"/>
          </a:xfrm>
          <a:ln w="12700">
            <a:solidFill>
              <a:srgbClr val="FF0000"/>
            </a:solidFill>
          </a:ln>
        </p:spPr>
        <p:txBody>
          <a:bodyPr>
            <a:normAutofit/>
          </a:bodyPr>
          <a:lstStyle/>
          <a:p>
            <a:endParaRPr lang="it-IT" sz="2400" u="sng" dirty="0" smtClean="0">
              <a:solidFill>
                <a:srgbClr val="002060"/>
              </a:solidFill>
            </a:endParaRPr>
          </a:p>
          <a:p>
            <a:pPr marL="266700" indent="-180975">
              <a:buNone/>
            </a:pPr>
            <a:endParaRPr lang="it-IT" sz="1800" u="sng" dirty="0" smtClean="0">
              <a:solidFill>
                <a:srgbClr val="002060"/>
              </a:solidFill>
            </a:endParaRPr>
          </a:p>
          <a:p>
            <a:pPr marL="266700" indent="-180975"/>
            <a:r>
              <a:rPr lang="it-IT" sz="1400" b="1" dirty="0" smtClean="0">
                <a:solidFill>
                  <a:srgbClr val="FF0000"/>
                </a:solidFill>
              </a:rPr>
              <a:t>Robin Foà</a:t>
            </a:r>
          </a:p>
          <a:p>
            <a:pPr marL="266700" indent="-180975"/>
            <a:r>
              <a:rPr lang="it-IT" sz="1400" b="1" dirty="0" smtClean="0">
                <a:solidFill>
                  <a:srgbClr val="FF0000"/>
                </a:solidFill>
              </a:rPr>
              <a:t>Giovanni F. Torelli</a:t>
            </a:r>
          </a:p>
          <a:p>
            <a:pPr marL="266700" indent="-180975"/>
            <a:r>
              <a:rPr lang="it-IT" sz="1400" b="1" dirty="0" smtClean="0">
                <a:solidFill>
                  <a:srgbClr val="FF0000"/>
                </a:solidFill>
              </a:rPr>
              <a:t>Anna </a:t>
            </a:r>
            <a:r>
              <a:rPr lang="it-IT" sz="1400" b="1" dirty="0" err="1" smtClean="0">
                <a:solidFill>
                  <a:srgbClr val="FF0000"/>
                </a:solidFill>
              </a:rPr>
              <a:t>Guarini</a:t>
            </a:r>
            <a:endParaRPr lang="it-IT" sz="1400" b="1" dirty="0" smtClean="0">
              <a:solidFill>
                <a:srgbClr val="FF0000"/>
              </a:solidFill>
            </a:endParaRPr>
          </a:p>
          <a:p>
            <a:pPr marL="266700" indent="-180975"/>
            <a:r>
              <a:rPr lang="it-IT" sz="1400" b="1" dirty="0" smtClean="0">
                <a:solidFill>
                  <a:srgbClr val="FF0000"/>
                </a:solidFill>
              </a:rPr>
              <a:t>Nadia </a:t>
            </a:r>
            <a:r>
              <a:rPr lang="it-IT" sz="1400" b="1" dirty="0" err="1" smtClean="0">
                <a:solidFill>
                  <a:srgbClr val="FF0000"/>
                </a:solidFill>
              </a:rPr>
              <a:t>Peragine</a:t>
            </a:r>
            <a:endParaRPr lang="it-IT" sz="1400" b="1" dirty="0" smtClean="0">
              <a:solidFill>
                <a:srgbClr val="FF0000"/>
              </a:solidFill>
            </a:endParaRPr>
          </a:p>
          <a:p>
            <a:endParaRPr lang="it-IT" dirty="0" smtClean="0">
              <a:solidFill>
                <a:srgbClr val="002060"/>
              </a:solidFill>
            </a:endParaRPr>
          </a:p>
        </p:txBody>
      </p:sp>
      <p:sp>
        <p:nvSpPr>
          <p:cNvPr id="5" name="Rettangolo 4"/>
          <p:cNvSpPr/>
          <p:nvPr/>
        </p:nvSpPr>
        <p:spPr>
          <a:xfrm>
            <a:off x="5276775" y="254174"/>
            <a:ext cx="3851920" cy="738664"/>
          </a:xfrm>
          <a:prstGeom prst="rect">
            <a:avLst/>
          </a:prstGeom>
        </p:spPr>
        <p:txBody>
          <a:bodyPr wrap="square">
            <a:spAutoFit/>
          </a:bodyPr>
          <a:lstStyle/>
          <a:p>
            <a:pPr algn="ctr" eaLnBrk="0" hangingPunct="0">
              <a:tabLst>
                <a:tab pos="1371600" algn="l"/>
              </a:tabLst>
            </a:pPr>
            <a:r>
              <a:rPr lang="it-IT" sz="1400" b="1" dirty="0" smtClean="0">
                <a:solidFill>
                  <a:srgbClr val="00547E"/>
                </a:solidFill>
                <a:cs typeface="Times New Roman" pitchFamily="18" charset="0"/>
              </a:rPr>
              <a:t>Divisione di Ematologia</a:t>
            </a:r>
          </a:p>
          <a:p>
            <a:pPr algn="ctr" eaLnBrk="0" hangingPunct="0">
              <a:tabLst>
                <a:tab pos="1371600" algn="l"/>
              </a:tabLst>
            </a:pPr>
            <a:r>
              <a:rPr lang="it-IT" sz="1400" b="1" dirty="0" smtClean="0">
                <a:solidFill>
                  <a:srgbClr val="00547E"/>
                </a:solidFill>
                <a:cs typeface="Times New Roman" pitchFamily="18" charset="0"/>
              </a:rPr>
              <a:t>Dipartimento di Biotecnologie Cellulari ed Ematologia - Università “Sapienza” di Roma</a:t>
            </a:r>
            <a:endParaRPr lang="it-IT" sz="1400" b="1" dirty="0">
              <a:solidFill>
                <a:srgbClr val="00547E"/>
              </a:solidFill>
              <a:cs typeface="Times New Roman" pitchFamily="18" charset="0"/>
            </a:endParaRPr>
          </a:p>
        </p:txBody>
      </p:sp>
      <p:pic>
        <p:nvPicPr>
          <p:cNvPr id="6" name="Picture 5" descr="logo"/>
          <p:cNvPicPr>
            <a:picLocks noChangeAspect="1" noChangeArrowheads="1"/>
          </p:cNvPicPr>
          <p:nvPr/>
        </p:nvPicPr>
        <p:blipFill>
          <a:blip r:embed="rId4" cstate="print"/>
          <a:srcRect/>
          <a:stretch>
            <a:fillRect/>
          </a:stretch>
        </p:blipFill>
        <p:spPr bwMode="auto">
          <a:xfrm>
            <a:off x="8100392" y="1124745"/>
            <a:ext cx="648072" cy="776544"/>
          </a:xfrm>
          <a:prstGeom prst="rect">
            <a:avLst/>
          </a:prstGeom>
          <a:noFill/>
          <a:ln w="9525">
            <a:noFill/>
            <a:miter lim="800000"/>
            <a:headEnd/>
            <a:tailEnd/>
          </a:ln>
        </p:spPr>
      </p:pic>
      <p:sp>
        <p:nvSpPr>
          <p:cNvPr id="7" name="Rectangle 4"/>
          <p:cNvSpPr>
            <a:spLocks noChangeArrowheads="1"/>
          </p:cNvSpPr>
          <p:nvPr/>
        </p:nvSpPr>
        <p:spPr bwMode="auto">
          <a:xfrm>
            <a:off x="5782419" y="2648060"/>
            <a:ext cx="2689225" cy="584775"/>
          </a:xfrm>
          <a:prstGeom prst="rect">
            <a:avLst/>
          </a:prstGeom>
          <a:noFill/>
          <a:ln w="9525">
            <a:noFill/>
            <a:miter lim="800000"/>
            <a:headEnd/>
            <a:tailEnd/>
          </a:ln>
        </p:spPr>
        <p:txBody>
          <a:bodyPr wrap="square" anchor="ctr">
            <a:spAutoFit/>
          </a:bodyPr>
          <a:lstStyle/>
          <a:p>
            <a:pPr algn="ctr" eaLnBrk="0" hangingPunct="0">
              <a:tabLst>
                <a:tab pos="1371600" algn="l"/>
              </a:tabLst>
            </a:pPr>
            <a:r>
              <a:rPr lang="it-IT" sz="1400" b="1" dirty="0" smtClean="0">
                <a:solidFill>
                  <a:srgbClr val="00547E"/>
                </a:solidFill>
                <a:cs typeface="Times New Roman" pitchFamily="18" charset="0"/>
              </a:rPr>
              <a:t>Istituto </a:t>
            </a:r>
            <a:r>
              <a:rPr lang="it-IT" sz="1400" b="1" dirty="0">
                <a:solidFill>
                  <a:srgbClr val="00547E"/>
                </a:solidFill>
                <a:cs typeface="Times New Roman" pitchFamily="18" charset="0"/>
              </a:rPr>
              <a:t>Dermopatico dell’Immacolata (IDI), </a:t>
            </a:r>
            <a:r>
              <a:rPr lang="it-IT" sz="1400" b="1" dirty="0" smtClean="0">
                <a:solidFill>
                  <a:srgbClr val="00547E"/>
                </a:solidFill>
                <a:cs typeface="Times New Roman" pitchFamily="18" charset="0"/>
              </a:rPr>
              <a:t>Roma</a:t>
            </a:r>
            <a:r>
              <a:rPr lang="it-IT" b="1" dirty="0" smtClean="0">
                <a:solidFill>
                  <a:srgbClr val="00547E"/>
                </a:solidFill>
              </a:rPr>
              <a:t> </a:t>
            </a:r>
            <a:endParaRPr lang="it-IT" b="1" dirty="0">
              <a:solidFill>
                <a:srgbClr val="00547E"/>
              </a:solidFill>
            </a:endParaRPr>
          </a:p>
        </p:txBody>
      </p:sp>
      <p:sp>
        <p:nvSpPr>
          <p:cNvPr id="8" name="Segnaposto contenuto 2"/>
          <p:cNvSpPr txBox="1">
            <a:spLocks/>
          </p:cNvSpPr>
          <p:nvPr/>
        </p:nvSpPr>
        <p:spPr>
          <a:xfrm>
            <a:off x="5350371" y="2636912"/>
            <a:ext cx="3635896" cy="1368152"/>
          </a:xfrm>
          <a:prstGeom prst="rect">
            <a:avLst/>
          </a:prstGeom>
          <a:ln w="12700">
            <a:solidFill>
              <a:srgbClr val="FF0000"/>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it-IT" sz="2400" b="0" i="0" u="sng" strike="noStrike" kern="1200" cap="none" spc="0" normalizeH="0" baseline="0" noProof="0" dirty="0" smtClean="0">
              <a:ln>
                <a:noFill/>
              </a:ln>
              <a:solidFill>
                <a:srgbClr val="002060"/>
              </a:solidFill>
              <a:effectLst/>
              <a:uLnTx/>
              <a:uFillTx/>
              <a:latin typeface="+mn-lt"/>
              <a:ea typeface="+mn-ea"/>
              <a:cs typeface="+mn-cs"/>
            </a:endParaRPr>
          </a:p>
          <a:p>
            <a:pPr marL="266700" marR="0" lvl="0" indent="-180975"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it-IT" sz="1800" b="0" i="0" u="sng" strike="noStrike" kern="1200" cap="none" spc="0" normalizeH="0" baseline="0" noProof="0" dirty="0" smtClean="0">
              <a:ln>
                <a:noFill/>
              </a:ln>
              <a:solidFill>
                <a:srgbClr val="002060"/>
              </a:solidFill>
              <a:effectLst/>
              <a:uLnTx/>
              <a:uFillTx/>
              <a:latin typeface="+mn-lt"/>
              <a:ea typeface="+mn-ea"/>
              <a:cs typeface="+mn-cs"/>
            </a:endParaRPr>
          </a:p>
          <a:p>
            <a:pPr marL="266700" marR="0" lvl="0" indent="-180975" fontAlgn="auto">
              <a:lnSpc>
                <a:spcPct val="100000"/>
              </a:lnSpc>
              <a:spcBef>
                <a:spcPct val="20000"/>
              </a:spcBef>
              <a:spcAft>
                <a:spcPts val="0"/>
              </a:spcAft>
              <a:buClrTx/>
              <a:buSzTx/>
              <a:buFont typeface="Arial" pitchFamily="34" charset="0"/>
              <a:buChar char="•"/>
              <a:tabLst/>
              <a:defRPr/>
            </a:pPr>
            <a:r>
              <a:rPr lang="it-IT" sz="1400" b="1" dirty="0" smtClean="0">
                <a:solidFill>
                  <a:srgbClr val="FF0000"/>
                </a:solidFill>
              </a:rPr>
              <a:t>Paolo </a:t>
            </a:r>
            <a:r>
              <a:rPr lang="it-IT" sz="1400" b="1" dirty="0" err="1" smtClean="0">
                <a:solidFill>
                  <a:srgbClr val="FF0000"/>
                </a:solidFill>
              </a:rPr>
              <a:t>Marchetti</a:t>
            </a:r>
            <a:endParaRPr lang="it-IT" sz="1400" b="1" dirty="0" smtClean="0">
              <a:solidFill>
                <a:srgbClr val="FF0000"/>
              </a:solidFill>
            </a:endParaRPr>
          </a:p>
          <a:p>
            <a:pPr marL="266700" marR="0" lvl="0" indent="-180975" fontAlgn="auto">
              <a:lnSpc>
                <a:spcPct val="100000"/>
              </a:lnSpc>
              <a:spcBef>
                <a:spcPct val="20000"/>
              </a:spcBef>
              <a:spcAft>
                <a:spcPts val="0"/>
              </a:spcAft>
              <a:buClrTx/>
              <a:buSzTx/>
              <a:buFont typeface="Arial" pitchFamily="34" charset="0"/>
              <a:buChar char="•"/>
              <a:tabLst/>
              <a:defRPr/>
            </a:pPr>
            <a:r>
              <a:rPr lang="it-IT" sz="1400" b="1" dirty="0" smtClean="0">
                <a:solidFill>
                  <a:srgbClr val="FF0000"/>
                </a:solidFill>
              </a:rPr>
              <a:t>Gian Carlo Antonini Cappellini </a:t>
            </a:r>
          </a:p>
          <a:p>
            <a:pPr marL="266700" marR="0" lvl="0" indent="-180975" algn="l" defTabSz="914400" rtl="0" eaLnBrk="1" fontAlgn="auto" latinLnBrk="0" hangingPunct="1">
              <a:lnSpc>
                <a:spcPct val="100000"/>
              </a:lnSpc>
              <a:spcBef>
                <a:spcPct val="20000"/>
              </a:spcBef>
              <a:spcAft>
                <a:spcPts val="0"/>
              </a:spcAft>
              <a:buClrTx/>
              <a:buSzTx/>
              <a:tabLst/>
              <a:defRPr/>
            </a:pPr>
            <a:endParaRPr kumimoji="0" lang="it-IT" sz="2000" b="0" i="0" u="none" strike="noStrike" kern="1200" cap="none" spc="0" normalizeH="0" baseline="0" noProof="0" dirty="0" smtClean="0">
              <a:ln>
                <a:noFill/>
              </a:ln>
              <a:solidFill>
                <a:srgbClr val="002060"/>
              </a:solidFill>
              <a:effectLst/>
              <a:uLnTx/>
              <a:uFillTx/>
              <a:latin typeface="+mn-lt"/>
              <a:ea typeface="+mn-ea"/>
              <a:cs typeface="+mn-cs"/>
            </a:endParaRPr>
          </a:p>
        </p:txBody>
      </p:sp>
      <p:sp>
        <p:nvSpPr>
          <p:cNvPr id="13" name="Rettangolo 12"/>
          <p:cNvSpPr/>
          <p:nvPr/>
        </p:nvSpPr>
        <p:spPr>
          <a:xfrm>
            <a:off x="5276775" y="4417948"/>
            <a:ext cx="3851920" cy="523220"/>
          </a:xfrm>
          <a:prstGeom prst="rect">
            <a:avLst/>
          </a:prstGeom>
        </p:spPr>
        <p:txBody>
          <a:bodyPr wrap="square">
            <a:spAutoFit/>
          </a:bodyPr>
          <a:lstStyle/>
          <a:p>
            <a:pPr algn="ctr" eaLnBrk="0" hangingPunct="0">
              <a:tabLst>
                <a:tab pos="1371600" algn="l"/>
              </a:tabLst>
            </a:pPr>
            <a:r>
              <a:rPr lang="it-IT" sz="1400" b="1" dirty="0" smtClean="0">
                <a:solidFill>
                  <a:srgbClr val="00547E"/>
                </a:solidFill>
                <a:cs typeface="Times New Roman" pitchFamily="18" charset="0"/>
              </a:rPr>
              <a:t>Azienda Ospedaliera Sant’Andrea</a:t>
            </a:r>
          </a:p>
          <a:p>
            <a:pPr algn="ctr" eaLnBrk="0" hangingPunct="0">
              <a:tabLst>
                <a:tab pos="1371600" algn="l"/>
              </a:tabLst>
            </a:pPr>
            <a:r>
              <a:rPr lang="it-IT" sz="1400" b="1" dirty="0" smtClean="0">
                <a:solidFill>
                  <a:srgbClr val="00547E"/>
                </a:solidFill>
                <a:cs typeface="Times New Roman" pitchFamily="18" charset="0"/>
              </a:rPr>
              <a:t>Roma</a:t>
            </a:r>
            <a:endParaRPr lang="it-IT" sz="1400" b="1" dirty="0">
              <a:solidFill>
                <a:srgbClr val="00547E"/>
              </a:solidFill>
              <a:cs typeface="Times New Roman" pitchFamily="18" charset="0"/>
            </a:endParaRPr>
          </a:p>
        </p:txBody>
      </p:sp>
      <p:sp>
        <p:nvSpPr>
          <p:cNvPr id="14" name="Segnaposto contenuto 2"/>
          <p:cNvSpPr txBox="1">
            <a:spLocks/>
          </p:cNvSpPr>
          <p:nvPr/>
        </p:nvSpPr>
        <p:spPr>
          <a:xfrm>
            <a:off x="251520" y="248766"/>
            <a:ext cx="4896544" cy="6121896"/>
          </a:xfrm>
          <a:prstGeom prst="rect">
            <a:avLst/>
          </a:prstGeom>
          <a:ln w="12700">
            <a:solidFill>
              <a:srgbClr val="FF0000"/>
            </a:solidFill>
          </a:ln>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it-IT" sz="2400" b="0" i="0" u="sng" strike="noStrike" kern="1200" cap="none" spc="0" normalizeH="0" baseline="0" noProof="0" dirty="0" smtClean="0">
              <a:ln>
                <a:noFill/>
              </a:ln>
              <a:solidFill>
                <a:srgbClr val="002060"/>
              </a:solidFill>
              <a:effectLst/>
              <a:uLnTx/>
              <a:uFillTx/>
              <a:latin typeface="+mn-lt"/>
              <a:ea typeface="+mn-ea"/>
              <a:cs typeface="+mn-cs"/>
            </a:endParaRPr>
          </a:p>
          <a:p>
            <a:pPr marL="266700" indent="-180975">
              <a:spcBef>
                <a:spcPct val="20000"/>
              </a:spcBef>
            </a:pPr>
            <a:endParaRPr lang="it-IT" sz="1400" b="1" dirty="0" smtClean="0">
              <a:solidFill>
                <a:srgbClr val="0070C0"/>
              </a:solidFill>
              <a:cs typeface="Times New Roman" pitchFamily="18" charset="0"/>
            </a:endParaRPr>
          </a:p>
          <a:p>
            <a:pPr marL="266700" indent="-180975">
              <a:spcBef>
                <a:spcPct val="20000"/>
              </a:spcBef>
            </a:pPr>
            <a:endParaRPr lang="it-IT" sz="800" b="1" dirty="0" smtClean="0">
              <a:solidFill>
                <a:srgbClr val="0070C0"/>
              </a:solidFill>
              <a:cs typeface="Times New Roman" pitchFamily="18" charset="0"/>
            </a:endParaRPr>
          </a:p>
          <a:p>
            <a:pPr marL="266700" indent="-180975">
              <a:spcBef>
                <a:spcPct val="20000"/>
              </a:spcBef>
            </a:pPr>
            <a:endParaRPr lang="it-IT" sz="1400" b="1" dirty="0" smtClean="0">
              <a:solidFill>
                <a:srgbClr val="0070C0"/>
              </a:solidFill>
              <a:cs typeface="Times New Roman" pitchFamily="18" charset="0"/>
            </a:endParaRPr>
          </a:p>
          <a:p>
            <a:pPr marL="266700" indent="-180975">
              <a:spcBef>
                <a:spcPct val="20000"/>
              </a:spcBef>
            </a:pPr>
            <a:endParaRPr lang="it-IT" sz="1400" b="1" dirty="0" smtClean="0">
              <a:solidFill>
                <a:srgbClr val="0070C0"/>
              </a:solidFill>
              <a:cs typeface="Times New Roman" pitchFamily="18" charset="0"/>
            </a:endParaRPr>
          </a:p>
          <a:p>
            <a:pPr marL="266700" indent="-180975">
              <a:spcBef>
                <a:spcPct val="20000"/>
              </a:spcBef>
            </a:pPr>
            <a:endParaRPr lang="it-IT" sz="1400" b="1" dirty="0" smtClean="0">
              <a:solidFill>
                <a:srgbClr val="0070C0"/>
              </a:solidFill>
              <a:cs typeface="Times New Roman" pitchFamily="18" charset="0"/>
            </a:endParaRPr>
          </a:p>
          <a:p>
            <a:pPr marL="85725">
              <a:spcBef>
                <a:spcPct val="20000"/>
              </a:spcBef>
            </a:pPr>
            <a:endParaRPr lang="it-IT" sz="1400" b="1" dirty="0" smtClean="0">
              <a:solidFill>
                <a:srgbClr val="0070C0"/>
              </a:solidFill>
              <a:cs typeface="Times New Roman" pitchFamily="18" charset="0"/>
            </a:endParaRPr>
          </a:p>
          <a:p>
            <a:pPr marL="85725">
              <a:spcBef>
                <a:spcPct val="20000"/>
              </a:spcBef>
            </a:pPr>
            <a:endParaRPr lang="it-IT" sz="1400" b="1" dirty="0" smtClean="0">
              <a:solidFill>
                <a:srgbClr val="0070C0"/>
              </a:solidFill>
              <a:cs typeface="Times New Roman" pitchFamily="18" charset="0"/>
            </a:endParaRPr>
          </a:p>
          <a:p>
            <a:pPr marL="85725">
              <a:spcBef>
                <a:spcPct val="20000"/>
              </a:spcBef>
            </a:pPr>
            <a:r>
              <a:rPr lang="it-IT" sz="1500" b="1" cap="all" dirty="0" smtClean="0">
                <a:solidFill>
                  <a:srgbClr val="00547E"/>
                </a:solidFill>
                <a:cs typeface="Times New Roman" pitchFamily="18" charset="0"/>
              </a:rPr>
              <a:t>Studi preclinici sulle DC, disegno e monitoraggio degli  studi clinici</a:t>
            </a:r>
          </a:p>
          <a:p>
            <a:pPr marL="85725">
              <a:spcBef>
                <a:spcPct val="20000"/>
              </a:spcBef>
            </a:pPr>
            <a:endParaRPr lang="it-IT" sz="1400" b="1" dirty="0" smtClean="0">
              <a:solidFill>
                <a:srgbClr val="0070C0"/>
              </a:solidFill>
              <a:cs typeface="Times New Roman" pitchFamily="18" charset="0"/>
            </a:endParaRPr>
          </a:p>
          <a:p>
            <a:pPr marL="266700" indent="-180975">
              <a:spcBef>
                <a:spcPct val="20000"/>
              </a:spcBef>
              <a:buFont typeface="Arial" pitchFamily="34" charset="0"/>
              <a:buChar char="•"/>
            </a:pPr>
            <a:r>
              <a:rPr lang="it-IT" sz="1700" b="1" dirty="0" smtClean="0">
                <a:solidFill>
                  <a:srgbClr val="FF0000"/>
                </a:solidFill>
              </a:rPr>
              <a:t>Reparto di Immunoterapia sperimentale </a:t>
            </a:r>
          </a:p>
          <a:p>
            <a:pPr marL="85725">
              <a:spcBef>
                <a:spcPct val="20000"/>
              </a:spcBef>
            </a:pPr>
            <a:endParaRPr lang="it-IT" sz="1500" b="1" dirty="0" smtClean="0">
              <a:solidFill>
                <a:srgbClr val="FF0000"/>
              </a:solidFill>
            </a:endParaRPr>
          </a:p>
          <a:p>
            <a:pPr marL="266700" indent="-180975" algn="just">
              <a:spcBef>
                <a:spcPct val="20000"/>
              </a:spcBef>
              <a:buFont typeface="Arial" pitchFamily="34" charset="0"/>
              <a:buChar char="•"/>
            </a:pPr>
            <a:r>
              <a:rPr lang="it-IT" sz="1700" b="1" dirty="0" smtClean="0">
                <a:solidFill>
                  <a:srgbClr val="FF0000"/>
                </a:solidFill>
              </a:rPr>
              <a:t>Reparto di Applicazioni cliniche delle terapie biologiche</a:t>
            </a:r>
          </a:p>
          <a:p>
            <a:pPr marL="2152650" indent="180975">
              <a:spcBef>
                <a:spcPct val="20000"/>
              </a:spcBef>
            </a:pPr>
            <a:endParaRPr lang="it-IT" sz="1400" b="1" dirty="0" smtClean="0">
              <a:solidFill>
                <a:srgbClr val="FF9900"/>
              </a:solidFill>
            </a:endParaRPr>
          </a:p>
          <a:p>
            <a:pPr marL="2152650" indent="180975">
              <a:spcBef>
                <a:spcPct val="20000"/>
              </a:spcBef>
            </a:pPr>
            <a:endParaRPr lang="it-IT" sz="1400" b="1" dirty="0" smtClean="0">
              <a:solidFill>
                <a:srgbClr val="FF9900"/>
              </a:solidFill>
            </a:endParaRPr>
          </a:p>
          <a:p>
            <a:pPr marL="2152650" indent="180975">
              <a:spcBef>
                <a:spcPct val="20000"/>
              </a:spcBef>
            </a:pPr>
            <a:endParaRPr lang="it-IT" sz="1400" b="1" dirty="0" smtClean="0">
              <a:solidFill>
                <a:srgbClr val="FF9900"/>
              </a:solidFill>
            </a:endParaRPr>
          </a:p>
          <a:p>
            <a:pPr marL="2152650" indent="180975">
              <a:spcBef>
                <a:spcPct val="20000"/>
              </a:spcBef>
            </a:pPr>
            <a:endParaRPr lang="it-IT" sz="1400" b="1" dirty="0" smtClean="0">
              <a:solidFill>
                <a:srgbClr val="FF9900"/>
              </a:solidFill>
            </a:endParaRPr>
          </a:p>
          <a:p>
            <a:pPr marL="2152650" indent="180975">
              <a:spcBef>
                <a:spcPct val="20000"/>
              </a:spcBef>
            </a:pPr>
            <a:endParaRPr lang="it-IT" sz="1400" b="1" dirty="0" smtClean="0">
              <a:solidFill>
                <a:srgbClr val="FF9900"/>
              </a:solidFill>
            </a:endParaRPr>
          </a:p>
          <a:p>
            <a:pPr marL="2152650" indent="180975">
              <a:spcBef>
                <a:spcPct val="20000"/>
              </a:spcBef>
            </a:pPr>
            <a:r>
              <a:rPr lang="it-IT" sz="1900" b="1" dirty="0" smtClean="0">
                <a:solidFill>
                  <a:srgbClr val="FF9900"/>
                </a:solidFill>
              </a:rPr>
              <a:t>Fa</a:t>
            </a:r>
            <a:r>
              <a:rPr lang="it-IT" sz="1900" b="1" dirty="0" smtClean="0">
                <a:solidFill>
                  <a:srgbClr val="00547E"/>
                </a:solidFill>
                <a:cs typeface="Times New Roman" pitchFamily="18" charset="0"/>
              </a:rPr>
              <a:t>BioCell</a:t>
            </a:r>
          </a:p>
          <a:p>
            <a:pPr marL="2333625" indent="180975">
              <a:spcBef>
                <a:spcPct val="20000"/>
              </a:spcBef>
              <a:buFont typeface="Arial" pitchFamily="34" charset="0"/>
              <a:buChar char="•"/>
            </a:pPr>
            <a:r>
              <a:rPr lang="it-IT" sz="1400" b="1" dirty="0" smtClean="0">
                <a:solidFill>
                  <a:srgbClr val="FF0000"/>
                </a:solidFill>
              </a:rPr>
              <a:t>Carmela Rozera</a:t>
            </a:r>
          </a:p>
          <a:p>
            <a:pPr marL="2333625" indent="180975">
              <a:spcBef>
                <a:spcPct val="20000"/>
              </a:spcBef>
              <a:buFont typeface="Arial" pitchFamily="34" charset="0"/>
              <a:buChar char="•"/>
            </a:pPr>
            <a:r>
              <a:rPr lang="it-IT" sz="1400" b="1" dirty="0" smtClean="0">
                <a:solidFill>
                  <a:srgbClr val="FF0000"/>
                </a:solidFill>
              </a:rPr>
              <a:t>Laura Santodonato</a:t>
            </a:r>
          </a:p>
          <a:p>
            <a:pPr marL="2333625" indent="180975">
              <a:spcBef>
                <a:spcPct val="20000"/>
              </a:spcBef>
              <a:buFont typeface="Arial" pitchFamily="34" charset="0"/>
              <a:buChar char="•"/>
            </a:pPr>
            <a:r>
              <a:rPr lang="it-IT" sz="1400" b="1" dirty="0" smtClean="0">
                <a:solidFill>
                  <a:srgbClr val="FF0000"/>
                </a:solidFill>
              </a:rPr>
              <a:t>Giuseppina </a:t>
            </a:r>
            <a:r>
              <a:rPr lang="it-IT" sz="1400" b="1" dirty="0" err="1" smtClean="0">
                <a:solidFill>
                  <a:srgbClr val="FF0000"/>
                </a:solidFill>
              </a:rPr>
              <a:t>D’Agostino</a:t>
            </a:r>
            <a:endParaRPr lang="it-IT" sz="1400" b="1" dirty="0" smtClean="0">
              <a:solidFill>
                <a:srgbClr val="FF0000"/>
              </a:solidFill>
            </a:endParaRPr>
          </a:p>
          <a:p>
            <a:pPr marL="2333625" indent="180975">
              <a:spcBef>
                <a:spcPct val="20000"/>
              </a:spcBef>
              <a:buFont typeface="Arial" pitchFamily="34" charset="0"/>
              <a:buChar char="•"/>
            </a:pPr>
            <a:r>
              <a:rPr lang="it-IT" sz="1400" b="1" dirty="0" smtClean="0">
                <a:solidFill>
                  <a:srgbClr val="FF0000"/>
                </a:solidFill>
              </a:rPr>
              <a:t>Enrica Montefiore</a:t>
            </a:r>
          </a:p>
          <a:p>
            <a:pPr marL="2333625" indent="180975">
              <a:spcBef>
                <a:spcPct val="20000"/>
              </a:spcBef>
              <a:buFont typeface="Arial" pitchFamily="34" charset="0"/>
              <a:buChar char="•"/>
            </a:pPr>
            <a:r>
              <a:rPr lang="it-IT" sz="1400" b="1" dirty="0" smtClean="0">
                <a:solidFill>
                  <a:srgbClr val="FF0000"/>
                </a:solidFill>
              </a:rPr>
              <a:t>Mariarosaria Napolitano </a:t>
            </a:r>
          </a:p>
          <a:p>
            <a:pPr marL="2333625" indent="180975">
              <a:spcBef>
                <a:spcPct val="20000"/>
              </a:spcBef>
              <a:buFont typeface="Arial" pitchFamily="34" charset="0"/>
              <a:buChar char="•"/>
            </a:pPr>
            <a:r>
              <a:rPr lang="it-IT" sz="1400" b="1" dirty="0" smtClean="0">
                <a:solidFill>
                  <a:srgbClr val="FF0000"/>
                </a:solidFill>
              </a:rPr>
              <a:t>Domenica Monque</a:t>
            </a:r>
          </a:p>
          <a:p>
            <a:pPr marL="2333625" indent="180975">
              <a:spcBef>
                <a:spcPct val="20000"/>
              </a:spcBef>
              <a:buFont typeface="Arial" pitchFamily="34" charset="0"/>
              <a:buChar char="•"/>
            </a:pPr>
            <a:r>
              <a:rPr lang="it-IT" sz="1400" b="1" dirty="0" smtClean="0">
                <a:solidFill>
                  <a:srgbClr val="FF0000"/>
                </a:solidFill>
              </a:rPr>
              <a:t>Davide Carlei</a:t>
            </a:r>
            <a:endParaRPr kumimoji="0" lang="it-IT" sz="3200" b="0" i="0" u="none" strike="noStrike" kern="1200" cap="none" spc="0" normalizeH="0" baseline="0" noProof="0" dirty="0" smtClean="0">
              <a:ln>
                <a:noFill/>
              </a:ln>
              <a:solidFill>
                <a:srgbClr val="002060"/>
              </a:solidFill>
              <a:effectLst/>
              <a:uLnTx/>
              <a:uFillTx/>
              <a:latin typeface="+mn-lt"/>
              <a:ea typeface="+mn-ea"/>
              <a:cs typeface="+mn-cs"/>
            </a:endParaRPr>
          </a:p>
        </p:txBody>
      </p:sp>
      <p:sp>
        <p:nvSpPr>
          <p:cNvPr id="15" name="Rettangolo 14"/>
          <p:cNvSpPr/>
          <p:nvPr/>
        </p:nvSpPr>
        <p:spPr>
          <a:xfrm>
            <a:off x="773832" y="370212"/>
            <a:ext cx="3851920" cy="1361911"/>
          </a:xfrm>
          <a:prstGeom prst="rect">
            <a:avLst/>
          </a:prstGeom>
        </p:spPr>
        <p:txBody>
          <a:bodyPr wrap="square">
            <a:spAutoFit/>
          </a:bodyPr>
          <a:lstStyle/>
          <a:p>
            <a:pPr algn="ctr" eaLnBrk="0" hangingPunct="0">
              <a:tabLst>
                <a:tab pos="1371600" algn="l"/>
              </a:tabLst>
            </a:pPr>
            <a:r>
              <a:rPr lang="it-IT" sz="1400" b="1" dirty="0" smtClean="0">
                <a:solidFill>
                  <a:srgbClr val="00547E"/>
                </a:solidFill>
                <a:cs typeface="Times New Roman" pitchFamily="18" charset="0"/>
              </a:rPr>
              <a:t>Istituto Superiore di Sanità</a:t>
            </a:r>
          </a:p>
          <a:p>
            <a:pPr algn="ctr" eaLnBrk="0" hangingPunct="0">
              <a:tabLst>
                <a:tab pos="1371600" algn="l"/>
              </a:tabLst>
            </a:pPr>
            <a:endParaRPr lang="it-IT" sz="1400" b="1" dirty="0" smtClean="0">
              <a:solidFill>
                <a:srgbClr val="00547E"/>
              </a:solidFill>
              <a:cs typeface="Times New Roman" pitchFamily="18" charset="0"/>
            </a:endParaRPr>
          </a:p>
          <a:p>
            <a:pPr algn="ctr" eaLnBrk="0" hangingPunct="0">
              <a:tabLst>
                <a:tab pos="1371600" algn="l"/>
              </a:tabLst>
            </a:pPr>
            <a:r>
              <a:rPr lang="it-IT" sz="1400" b="1" dirty="0" smtClean="0">
                <a:solidFill>
                  <a:srgbClr val="00547E"/>
                </a:solidFill>
                <a:cs typeface="Times New Roman" pitchFamily="18" charset="0"/>
              </a:rPr>
              <a:t>Dipartimento di Oncologia, Ematologia e Medicina  molecolare</a:t>
            </a:r>
          </a:p>
          <a:p>
            <a:pPr algn="ctr" eaLnBrk="0" hangingPunct="0">
              <a:tabLst>
                <a:tab pos="1371600" algn="l"/>
              </a:tabLst>
            </a:pPr>
            <a:endParaRPr lang="it-IT" sz="1050" b="1" dirty="0" smtClean="0">
              <a:solidFill>
                <a:srgbClr val="FF0000"/>
              </a:solidFill>
              <a:cs typeface="Times New Roman" pitchFamily="18" charset="0"/>
            </a:endParaRPr>
          </a:p>
          <a:p>
            <a:pPr algn="ctr" eaLnBrk="0" hangingPunct="0">
              <a:tabLst>
                <a:tab pos="1371600" algn="l"/>
              </a:tabLst>
            </a:pPr>
            <a:r>
              <a:rPr lang="it-IT" sz="1600" b="1" dirty="0" smtClean="0">
                <a:solidFill>
                  <a:srgbClr val="FF0000"/>
                </a:solidFill>
                <a:cs typeface="Times New Roman" pitchFamily="18" charset="0"/>
              </a:rPr>
              <a:t>Filippo Belardelli</a:t>
            </a:r>
            <a:endParaRPr lang="it-IT" sz="1600" b="1" dirty="0">
              <a:solidFill>
                <a:srgbClr val="FF0000"/>
              </a:solidFill>
              <a:cs typeface="Times New Roman" pitchFamily="18" charset="0"/>
            </a:endParaRPr>
          </a:p>
        </p:txBody>
      </p:sp>
      <p:sp>
        <p:nvSpPr>
          <p:cNvPr id="16" name="Rettangolo 15"/>
          <p:cNvSpPr/>
          <p:nvPr/>
        </p:nvSpPr>
        <p:spPr>
          <a:xfrm>
            <a:off x="395536" y="1084240"/>
            <a:ext cx="3851920" cy="738664"/>
          </a:xfrm>
          <a:prstGeom prst="rect">
            <a:avLst/>
          </a:prstGeom>
        </p:spPr>
        <p:txBody>
          <a:bodyPr wrap="square">
            <a:spAutoFit/>
          </a:bodyPr>
          <a:lstStyle/>
          <a:p>
            <a:pPr eaLnBrk="0" hangingPunct="0">
              <a:tabLst>
                <a:tab pos="1371600" algn="l"/>
              </a:tabLst>
            </a:pPr>
            <a:endParaRPr lang="it-IT" sz="1400" b="1" dirty="0" smtClean="0">
              <a:solidFill>
                <a:srgbClr val="0070C0"/>
              </a:solidFill>
              <a:cs typeface="Times New Roman" pitchFamily="18" charset="0"/>
            </a:endParaRPr>
          </a:p>
          <a:p>
            <a:pPr eaLnBrk="0" hangingPunct="0">
              <a:tabLst>
                <a:tab pos="1371600" algn="l"/>
              </a:tabLst>
            </a:pPr>
            <a:endParaRPr lang="it-IT" sz="1400" b="1" dirty="0" smtClean="0">
              <a:solidFill>
                <a:srgbClr val="0070C0"/>
              </a:solidFill>
              <a:cs typeface="Times New Roman" pitchFamily="18" charset="0"/>
            </a:endParaRPr>
          </a:p>
          <a:p>
            <a:pPr eaLnBrk="0" hangingPunct="0">
              <a:tabLst>
                <a:tab pos="1371600" algn="l"/>
              </a:tabLst>
            </a:pPr>
            <a:endParaRPr lang="it-IT" sz="1400" b="1" dirty="0">
              <a:solidFill>
                <a:srgbClr val="0070C0"/>
              </a:solidFill>
              <a:cs typeface="Times New Roman" pitchFamily="18" charset="0"/>
            </a:endParaRPr>
          </a:p>
        </p:txBody>
      </p:sp>
      <p:graphicFrame>
        <p:nvGraphicFramePr>
          <p:cNvPr id="98306" name="Object 2"/>
          <p:cNvGraphicFramePr>
            <a:graphicFrameLocks noChangeAspect="1"/>
          </p:cNvGraphicFramePr>
          <p:nvPr/>
        </p:nvGraphicFramePr>
        <p:xfrm>
          <a:off x="611560" y="4653136"/>
          <a:ext cx="1158875" cy="900112"/>
        </p:xfrm>
        <a:graphic>
          <a:graphicData uri="http://schemas.openxmlformats.org/presentationml/2006/ole">
            <mc:AlternateContent xmlns:mc="http://schemas.openxmlformats.org/markup-compatibility/2006">
              <mc:Choice xmlns:v="urn:schemas-microsoft-com:vml" Requires="v">
                <p:oleObj spid="_x0000_s4308" name="Fotografia di Photo Editor" r:id="rId5" imgW="3801006" imgH="2952381" progId="">
                  <p:embed/>
                </p:oleObj>
              </mc:Choice>
              <mc:Fallback>
                <p:oleObj name="Fotografia di Photo Editor" r:id="rId5" imgW="3801006" imgH="2952381"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4653136"/>
                        <a:ext cx="1158875" cy="90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uppo 1"/>
          <p:cNvGrpSpPr/>
          <p:nvPr/>
        </p:nvGrpSpPr>
        <p:grpSpPr>
          <a:xfrm>
            <a:off x="5359896" y="4341028"/>
            <a:ext cx="3635896" cy="2017440"/>
            <a:chOff x="5359896" y="3766492"/>
            <a:chExt cx="3635896" cy="2017440"/>
          </a:xfrm>
        </p:grpSpPr>
        <p:sp>
          <p:nvSpPr>
            <p:cNvPr id="11" name="Segnaposto contenuto 2"/>
            <p:cNvSpPr txBox="1">
              <a:spLocks/>
            </p:cNvSpPr>
            <p:nvPr/>
          </p:nvSpPr>
          <p:spPr>
            <a:xfrm>
              <a:off x="5359896" y="3766492"/>
              <a:ext cx="3635896" cy="2017440"/>
            </a:xfrm>
            <a:prstGeom prst="rect">
              <a:avLst/>
            </a:prstGeom>
            <a:ln w="12700">
              <a:solidFill>
                <a:srgbClr val="FF0000"/>
              </a:solidFill>
            </a:ln>
          </p:spPr>
          <p:txBody>
            <a:bodyPr vert="horz" lIns="91440" tIns="45720" rIns="91440" bIns="45720" rtlCol="0">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it-IT" sz="2400" b="0" i="0" u="sng" strike="noStrike" kern="1200" cap="none" spc="0" normalizeH="0" baseline="0" noProof="0" dirty="0" smtClean="0">
                <a:ln>
                  <a:noFill/>
                </a:ln>
                <a:solidFill>
                  <a:srgbClr val="002060"/>
                </a:solidFill>
                <a:effectLst/>
                <a:uLnTx/>
                <a:uFillTx/>
                <a:latin typeface="+mn-lt"/>
                <a:ea typeface="+mn-ea"/>
                <a:cs typeface="+mn-cs"/>
              </a:endParaRPr>
            </a:p>
            <a:p>
              <a:pPr marL="266700" marR="0" lvl="0" indent="-180975"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it-IT" sz="1800" b="0" i="0" u="sng" strike="noStrike" kern="1200" cap="none" spc="0" normalizeH="0" baseline="0" noProof="0" dirty="0" smtClean="0">
                <a:ln>
                  <a:noFill/>
                </a:ln>
                <a:solidFill>
                  <a:srgbClr val="002060"/>
                </a:solidFill>
                <a:effectLst/>
                <a:uLnTx/>
                <a:uFillTx/>
                <a:latin typeface="+mn-lt"/>
                <a:ea typeface="+mn-ea"/>
                <a:cs typeface="+mn-cs"/>
              </a:endParaRPr>
            </a:p>
            <a:p>
              <a:pPr marL="266700"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sz="1400" b="1" i="0" u="none" strike="noStrike" kern="1200" cap="none" spc="0" normalizeH="0" baseline="0" noProof="0" dirty="0" smtClean="0">
                  <a:ln>
                    <a:noFill/>
                  </a:ln>
                  <a:solidFill>
                    <a:srgbClr val="FF0000"/>
                  </a:solidFill>
                  <a:effectLst/>
                  <a:uLnTx/>
                  <a:uFillTx/>
                  <a:latin typeface="+mn-lt"/>
                  <a:ea typeface="+mn-ea"/>
                  <a:cs typeface="+mn-cs"/>
                </a:rPr>
                <a:t>Christina Cox</a:t>
              </a:r>
            </a:p>
            <a:p>
              <a:pPr marL="266700"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sz="1400" b="1" i="0" u="none" strike="noStrike" kern="1200" cap="none" spc="0" normalizeH="0" baseline="0" noProof="0" dirty="0" smtClean="0">
                  <a:ln>
                    <a:noFill/>
                  </a:ln>
                  <a:solidFill>
                    <a:srgbClr val="FF0000"/>
                  </a:solidFill>
                  <a:effectLst/>
                  <a:uLnTx/>
                  <a:uFillTx/>
                  <a:latin typeface="+mn-lt"/>
                  <a:ea typeface="+mn-ea"/>
                  <a:cs typeface="+mn-cs"/>
                </a:rPr>
                <a:t>Paolo </a:t>
              </a:r>
              <a:r>
                <a:rPr kumimoji="0" lang="it-IT" sz="1400" b="1" i="0" u="none" strike="noStrike" kern="1200" cap="none" spc="0" normalizeH="0" baseline="0" noProof="0" dirty="0" err="1" smtClean="0">
                  <a:ln>
                    <a:noFill/>
                  </a:ln>
                  <a:solidFill>
                    <a:srgbClr val="FF0000"/>
                  </a:solidFill>
                  <a:effectLst/>
                  <a:uLnTx/>
                  <a:uFillTx/>
                  <a:latin typeface="+mn-lt"/>
                  <a:ea typeface="+mn-ea"/>
                  <a:cs typeface="+mn-cs"/>
                </a:rPr>
                <a:t>Marchetti</a:t>
              </a:r>
              <a:endParaRPr kumimoji="0" lang="it-IT" sz="1400" b="1" i="0" u="none" strike="noStrike" kern="1200" cap="none" spc="0" normalizeH="0" baseline="0" noProof="0" dirty="0" smtClean="0">
                <a:ln>
                  <a:noFill/>
                </a:ln>
                <a:solidFill>
                  <a:srgbClr val="FF0000"/>
                </a:solidFill>
                <a:effectLst/>
                <a:uLnTx/>
                <a:uFillTx/>
                <a:latin typeface="+mn-lt"/>
                <a:ea typeface="+mn-ea"/>
                <a:cs typeface="+mn-cs"/>
              </a:endParaRPr>
            </a:p>
            <a:p>
              <a:pPr marL="266700"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sz="1400" b="1" i="0" u="none" strike="noStrike" kern="1200" cap="none" spc="0" normalizeH="0" baseline="0" noProof="0" dirty="0" smtClean="0">
                  <a:ln>
                    <a:noFill/>
                  </a:ln>
                  <a:solidFill>
                    <a:srgbClr val="FF0000"/>
                  </a:solidFill>
                  <a:effectLst/>
                  <a:uLnTx/>
                  <a:uFillTx/>
                  <a:latin typeface="+mn-lt"/>
                  <a:ea typeface="+mn-ea"/>
                  <a:cs typeface="+mn-cs"/>
                </a:rPr>
                <a:t>Antonio Pavan</a:t>
              </a:r>
            </a:p>
            <a:p>
              <a:pPr marL="266700"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sz="1400" b="1" i="0" u="none" strike="noStrike" kern="1200" cap="none" spc="0" normalizeH="0" baseline="0" noProof="0" dirty="0" err="1" smtClean="0">
                  <a:ln>
                    <a:noFill/>
                  </a:ln>
                  <a:solidFill>
                    <a:srgbClr val="FF0000"/>
                  </a:solidFill>
                  <a:effectLst/>
                  <a:uLnTx/>
                  <a:uFillTx/>
                  <a:latin typeface="+mn-lt"/>
                  <a:ea typeface="+mn-ea"/>
                  <a:cs typeface="+mn-cs"/>
                </a:rPr>
                <a:t>Id</a:t>
              </a:r>
              <a:r>
                <a:rPr lang="it-IT" sz="1400" b="1" dirty="0" smtClean="0">
                  <a:solidFill>
                    <a:srgbClr val="FF0000"/>
                  </a:solidFill>
                </a:rPr>
                <a:t>a Casorelli</a:t>
              </a:r>
            </a:p>
            <a:p>
              <a:pPr marL="266700" marR="0" lvl="0" indent="-180975"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sz="1400" b="1" i="0" u="none" strike="noStrike" kern="1200" cap="none" spc="0" normalizeH="0" baseline="0" noProof="0" dirty="0" smtClean="0">
                  <a:ln>
                    <a:noFill/>
                  </a:ln>
                  <a:solidFill>
                    <a:srgbClr val="FF0000"/>
                  </a:solidFill>
                  <a:effectLst/>
                  <a:uLnTx/>
                  <a:uFillTx/>
                  <a:latin typeface="+mn-lt"/>
                  <a:ea typeface="+mn-ea"/>
                  <a:cs typeface="+mn-cs"/>
                </a:rPr>
                <a:t>Stefania</a:t>
              </a:r>
              <a:r>
                <a:rPr kumimoji="0" lang="it-IT" sz="1400" b="1" i="0" u="none" strike="noStrike" kern="1200" cap="none" spc="0" normalizeH="0" noProof="0" dirty="0" smtClean="0">
                  <a:ln>
                    <a:noFill/>
                  </a:ln>
                  <a:solidFill>
                    <a:srgbClr val="FF0000"/>
                  </a:solidFill>
                  <a:effectLst/>
                  <a:uLnTx/>
                  <a:uFillTx/>
                  <a:latin typeface="+mn-lt"/>
                  <a:ea typeface="+mn-ea"/>
                  <a:cs typeface="+mn-cs"/>
                </a:rPr>
                <a:t> Vaglio</a:t>
              </a:r>
              <a:endParaRPr kumimoji="0" lang="it-IT" sz="14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it-IT" sz="3200" b="0" i="0" u="none" strike="noStrike" kern="1200" cap="none" spc="0" normalizeH="0" baseline="0" noProof="0" dirty="0" smtClean="0">
                <a:ln>
                  <a:noFill/>
                </a:ln>
                <a:solidFill>
                  <a:srgbClr val="002060"/>
                </a:solidFill>
                <a:effectLst/>
                <a:uLnTx/>
                <a:uFillTx/>
                <a:latin typeface="+mn-lt"/>
                <a:ea typeface="+mn-ea"/>
                <a:cs typeface="+mn-cs"/>
              </a:endParaRPr>
            </a:p>
          </p:txBody>
        </p:sp>
        <p:pic>
          <p:nvPicPr>
            <p:cNvPr id="17" name="Picture 37" descr="http://w3.uniroma1.it/medicina2/img/S'ANDREA.jpg"/>
            <p:cNvPicPr>
              <a:picLocks noChangeAspect="1" noChangeArrowheads="1"/>
            </p:cNvPicPr>
            <p:nvPr/>
          </p:nvPicPr>
          <p:blipFill>
            <a:blip r:embed="rId7" cstate="print"/>
            <a:srcRect/>
            <a:stretch>
              <a:fillRect/>
            </a:stretch>
          </p:blipFill>
          <p:spPr bwMode="auto">
            <a:xfrm>
              <a:off x="7380312" y="4653136"/>
              <a:ext cx="1495969" cy="576064"/>
            </a:xfrm>
            <a:prstGeom prst="rect">
              <a:avLst/>
            </a:prstGeom>
            <a:noFill/>
            <a:ln w="9525">
              <a:noFill/>
              <a:miter lim="800000"/>
              <a:headEnd/>
              <a:tailEnd/>
            </a:ln>
          </p:spPr>
        </p:pic>
      </p:grpSp>
      <p:pic>
        <p:nvPicPr>
          <p:cNvPr id="98308" name="Picture 4"/>
          <p:cNvPicPr>
            <a:picLocks noChangeAspect="1" noChangeArrowheads="1"/>
          </p:cNvPicPr>
          <p:nvPr/>
        </p:nvPicPr>
        <p:blipFill>
          <a:blip r:embed="rId8" cstate="print"/>
          <a:srcRect/>
          <a:stretch>
            <a:fillRect/>
          </a:stretch>
        </p:blipFill>
        <p:spPr bwMode="auto">
          <a:xfrm>
            <a:off x="8172400" y="3204592"/>
            <a:ext cx="571312" cy="575121"/>
          </a:xfrm>
          <a:prstGeom prst="rect">
            <a:avLst/>
          </a:prstGeom>
          <a:noFill/>
          <a:ln w="9525">
            <a:noFill/>
            <a:miter lim="800000"/>
            <a:headEnd/>
            <a:tailEnd/>
          </a:ln>
        </p:spPr>
      </p:pic>
    </p:spTree>
    <p:extLst>
      <p:ext uri="{BB962C8B-B14F-4D97-AF65-F5344CB8AC3E}">
        <p14:creationId xmlns:p14="http://schemas.microsoft.com/office/powerpoint/2010/main" val="3016962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p:cNvSpPr>
            <a:spLocks noChangeArrowheads="1"/>
          </p:cNvSpPr>
          <p:nvPr/>
        </p:nvSpPr>
        <p:spPr bwMode="auto">
          <a:xfrm>
            <a:off x="1835697" y="1052736"/>
            <a:ext cx="5652710" cy="403244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108000" tIns="72000" rIns="72000" bIns="108000" numCol="1" anchor="t" anchorCtr="0" compatLnSpc="1">
            <a:prstTxWarp prst="textNoShape">
              <a:avLst/>
            </a:prstTxWarp>
          </a:bodyPr>
          <a:lstStyle/>
          <a:p>
            <a:pPr algn="ctr" fontAlgn="base">
              <a:spcBef>
                <a:spcPct val="0"/>
              </a:spcBef>
            </a:pPr>
            <a:endParaRPr lang="it-IT" sz="1400" b="1" dirty="0" smtClean="0">
              <a:solidFill>
                <a:srgbClr val="002060"/>
              </a:solidFill>
              <a:cs typeface="Arial" pitchFamily="34" charset="0"/>
            </a:endParaRPr>
          </a:p>
          <a:p>
            <a:pPr algn="ctr" fontAlgn="base">
              <a:spcBef>
                <a:spcPct val="0"/>
              </a:spcBef>
            </a:pPr>
            <a:r>
              <a:rPr lang="it-IT" sz="2400" b="1" i="1" dirty="0" smtClean="0">
                <a:solidFill>
                  <a:srgbClr val="002060"/>
                </a:solidFill>
                <a:cs typeface="Arial" pitchFamily="34" charset="0"/>
              </a:rPr>
              <a:t>Produzione </a:t>
            </a:r>
            <a:r>
              <a:rPr lang="it-IT" sz="2400" i="1" dirty="0" smtClean="0">
                <a:solidFill>
                  <a:srgbClr val="002060"/>
                </a:solidFill>
                <a:cs typeface="Arial" pitchFamily="34" charset="0"/>
              </a:rPr>
              <a:t> </a:t>
            </a:r>
            <a:r>
              <a:rPr lang="it-IT" sz="2400" b="1" i="1" dirty="0" smtClean="0">
                <a:solidFill>
                  <a:srgbClr val="002060"/>
                </a:solidFill>
                <a:cs typeface="Arial" pitchFamily="34" charset="0"/>
              </a:rPr>
              <a:t>di farmaci per</a:t>
            </a:r>
            <a:r>
              <a:rPr lang="it-IT" sz="2400" i="1" dirty="0" smtClean="0">
                <a:solidFill>
                  <a:srgbClr val="002060"/>
                </a:solidFill>
                <a:cs typeface="Arial" pitchFamily="34" charset="0"/>
              </a:rPr>
              <a:t> </a:t>
            </a:r>
            <a:r>
              <a:rPr lang="it-IT" sz="2400" b="1" i="1" dirty="0" smtClean="0">
                <a:solidFill>
                  <a:srgbClr val="002060"/>
                </a:solidFill>
                <a:cs typeface="Arial" pitchFamily="34" charset="0"/>
              </a:rPr>
              <a:t>terapie cellulari </a:t>
            </a:r>
          </a:p>
          <a:p>
            <a:pPr marL="0" lvl="1" fontAlgn="base">
              <a:spcBef>
                <a:spcPct val="0"/>
              </a:spcBef>
              <a:buClr>
                <a:srgbClr val="002060"/>
              </a:buClr>
            </a:pPr>
            <a:endParaRPr lang="it-IT" sz="2000" dirty="0" smtClean="0">
              <a:solidFill>
                <a:srgbClr val="002060"/>
              </a:solidFill>
              <a:cs typeface="Arial" pitchFamily="34" charset="0"/>
            </a:endParaRPr>
          </a:p>
          <a:p>
            <a:pPr marL="285750" lvl="1" indent="-285750" fontAlgn="base">
              <a:spcBef>
                <a:spcPct val="0"/>
              </a:spcBef>
              <a:buClr>
                <a:srgbClr val="002060"/>
              </a:buClr>
              <a:buFont typeface="Wingdings" panose="05000000000000000000" pitchFamily="2" charset="2"/>
              <a:buChar char="v"/>
            </a:pPr>
            <a:r>
              <a:rPr lang="it-IT" sz="2000" dirty="0" smtClean="0">
                <a:solidFill>
                  <a:srgbClr val="002060"/>
                </a:solidFill>
                <a:cs typeface="Arial" pitchFamily="34" charset="0"/>
              </a:rPr>
              <a:t>Cellule dendritiche (DC) derivate da monociti </a:t>
            </a:r>
          </a:p>
          <a:p>
            <a:pPr marL="171450" lvl="1" indent="-171450" fontAlgn="base">
              <a:spcBef>
                <a:spcPct val="0"/>
              </a:spcBef>
              <a:buClr>
                <a:srgbClr val="231F20"/>
              </a:buClr>
              <a:buFont typeface="Wingdings" panose="05000000000000000000" pitchFamily="2" charset="2"/>
              <a:buChar char="v"/>
            </a:pPr>
            <a:endParaRPr lang="it-IT" sz="2000" dirty="0">
              <a:solidFill>
                <a:srgbClr val="002060"/>
              </a:solidFill>
              <a:cs typeface="Arial" pitchFamily="34" charset="0"/>
            </a:endParaRPr>
          </a:p>
          <a:p>
            <a:pPr marL="285750" lvl="1" indent="-285750" fontAlgn="base">
              <a:spcBef>
                <a:spcPct val="0"/>
              </a:spcBef>
              <a:buClr>
                <a:srgbClr val="231F20"/>
              </a:buClr>
              <a:buFont typeface="Wingdings" panose="05000000000000000000" pitchFamily="2" charset="2"/>
              <a:buChar char="v"/>
            </a:pPr>
            <a:r>
              <a:rPr lang="it-IT" sz="2000" dirty="0" smtClean="0">
                <a:solidFill>
                  <a:srgbClr val="002060"/>
                </a:solidFill>
                <a:cs typeface="Arial" pitchFamily="34" charset="0"/>
              </a:rPr>
              <a:t>Cellule Natural Killer (NK)</a:t>
            </a:r>
          </a:p>
          <a:p>
            <a:pPr marL="171450" lvl="1" indent="-171450" fontAlgn="base">
              <a:spcBef>
                <a:spcPct val="0"/>
              </a:spcBef>
              <a:buClr>
                <a:srgbClr val="231F20"/>
              </a:buClr>
              <a:buFont typeface="Wingdings" panose="05000000000000000000" pitchFamily="2" charset="2"/>
              <a:buChar char="v"/>
            </a:pPr>
            <a:endParaRPr lang="it-IT" sz="2000" dirty="0" smtClean="0">
              <a:solidFill>
                <a:srgbClr val="002060"/>
              </a:solidFill>
              <a:cs typeface="Arial" pitchFamily="34" charset="0"/>
            </a:endParaRPr>
          </a:p>
          <a:p>
            <a:pPr marL="285750" indent="-285750" fontAlgn="base">
              <a:spcBef>
                <a:spcPct val="0"/>
              </a:spcBef>
              <a:buClr>
                <a:srgbClr val="231F20"/>
              </a:buClr>
              <a:buFont typeface="Wingdings" panose="05000000000000000000" pitchFamily="2" charset="2"/>
              <a:buChar char="v"/>
            </a:pPr>
            <a:r>
              <a:rPr lang="it-IT" sz="2000" dirty="0" smtClean="0">
                <a:solidFill>
                  <a:srgbClr val="002060"/>
                </a:solidFill>
                <a:cs typeface="Arial" pitchFamily="34" charset="0"/>
              </a:rPr>
              <a:t>Linfociti T</a:t>
            </a:r>
          </a:p>
          <a:p>
            <a:pPr marL="171450" indent="-171450" fontAlgn="base">
              <a:spcBef>
                <a:spcPct val="0"/>
              </a:spcBef>
              <a:buClr>
                <a:srgbClr val="231F20"/>
              </a:buClr>
              <a:buFont typeface="Wingdings" panose="05000000000000000000" pitchFamily="2" charset="2"/>
              <a:buChar char="v"/>
            </a:pPr>
            <a:endParaRPr lang="it-IT" sz="2000" dirty="0" smtClean="0">
              <a:solidFill>
                <a:srgbClr val="002060"/>
              </a:solidFill>
              <a:cs typeface="Arial" pitchFamily="34" charset="0"/>
            </a:endParaRPr>
          </a:p>
          <a:p>
            <a:pPr marL="285750" indent="-285750" fontAlgn="base">
              <a:spcBef>
                <a:spcPct val="0"/>
              </a:spcBef>
              <a:buClr>
                <a:srgbClr val="231F20"/>
              </a:buClr>
              <a:buFont typeface="Wingdings" panose="05000000000000000000" pitchFamily="2" charset="2"/>
              <a:buChar char="v"/>
            </a:pPr>
            <a:r>
              <a:rPr lang="it-IT" sz="2000" dirty="0" smtClean="0">
                <a:solidFill>
                  <a:srgbClr val="002060"/>
                </a:solidFill>
                <a:cs typeface="Arial" pitchFamily="34" charset="0"/>
              </a:rPr>
              <a:t>Cellule staminali</a:t>
            </a:r>
          </a:p>
          <a:p>
            <a:pPr marL="171450" indent="-171450" fontAlgn="base">
              <a:spcBef>
                <a:spcPct val="0"/>
              </a:spcBef>
              <a:buClr>
                <a:srgbClr val="231F20"/>
              </a:buClr>
              <a:buFont typeface="Wingdings" panose="05000000000000000000" pitchFamily="2" charset="2"/>
              <a:buChar char="v"/>
            </a:pPr>
            <a:endParaRPr lang="it-IT" sz="2000" dirty="0" smtClean="0">
              <a:solidFill>
                <a:srgbClr val="002060"/>
              </a:solidFill>
              <a:cs typeface="Arial" pitchFamily="34" charset="0"/>
            </a:endParaRPr>
          </a:p>
          <a:p>
            <a:pPr marL="285750" indent="-285750" fontAlgn="base">
              <a:spcBef>
                <a:spcPct val="0"/>
              </a:spcBef>
              <a:buClr>
                <a:srgbClr val="002060"/>
              </a:buClr>
              <a:buFont typeface="Wingdings" panose="05000000000000000000" pitchFamily="2" charset="2"/>
              <a:buChar char="v"/>
            </a:pPr>
            <a:r>
              <a:rPr lang="it-IT" sz="2000" dirty="0" smtClean="0">
                <a:solidFill>
                  <a:srgbClr val="002060"/>
                </a:solidFill>
                <a:cs typeface="Arial" pitchFamily="34" charset="0"/>
              </a:rPr>
              <a:t>Cellule mesenchimali</a:t>
            </a:r>
          </a:p>
        </p:txBody>
      </p:sp>
      <p:sp>
        <p:nvSpPr>
          <p:cNvPr id="14" name="Rettangolo 13"/>
          <p:cNvSpPr/>
          <p:nvPr/>
        </p:nvSpPr>
        <p:spPr>
          <a:xfrm>
            <a:off x="1043608" y="251937"/>
            <a:ext cx="4680520" cy="584775"/>
          </a:xfrm>
          <a:prstGeom prst="rect">
            <a:avLst/>
          </a:prstGeom>
        </p:spPr>
        <p:txBody>
          <a:bodyPr wrap="square">
            <a:spAutoFit/>
          </a:bodyPr>
          <a:lstStyle/>
          <a:p>
            <a:r>
              <a:rPr lang="it-IT" sz="3200" b="1" i="1" dirty="0" smtClean="0">
                <a:solidFill>
                  <a:srgbClr val="002060"/>
                </a:solidFill>
                <a:latin typeface="+mj-lt"/>
              </a:rPr>
              <a:t>Cosa possiamo offrire……</a:t>
            </a:r>
          </a:p>
        </p:txBody>
      </p:sp>
      <p:grpSp>
        <p:nvGrpSpPr>
          <p:cNvPr id="18" name="Gruppo 9"/>
          <p:cNvGrpSpPr>
            <a:grpSpLocks/>
          </p:cNvGrpSpPr>
          <p:nvPr/>
        </p:nvGrpSpPr>
        <p:grpSpPr bwMode="auto">
          <a:xfrm>
            <a:off x="261813" y="5373216"/>
            <a:ext cx="8702675" cy="1440160"/>
            <a:chOff x="220663" y="5172075"/>
            <a:chExt cx="8702675" cy="1547813"/>
          </a:xfrm>
        </p:grpSpPr>
        <p:pic>
          <p:nvPicPr>
            <p:cNvPr id="19" name="Picture 51"/>
            <p:cNvPicPr>
              <a:picLocks noChangeArrowheads="1"/>
            </p:cNvPicPr>
            <p:nvPr/>
          </p:nvPicPr>
          <p:blipFill>
            <a:blip r:embed="rId2" cstate="print"/>
            <a:srcRect/>
            <a:stretch>
              <a:fillRect/>
            </a:stretch>
          </p:blipFill>
          <p:spPr bwMode="auto">
            <a:xfrm>
              <a:off x="220663" y="5173663"/>
              <a:ext cx="2087562" cy="1546225"/>
            </a:xfrm>
            <a:prstGeom prst="rect">
              <a:avLst/>
            </a:prstGeom>
            <a:noFill/>
            <a:ln w="12700">
              <a:noFill/>
              <a:miter lim="800000"/>
              <a:headEnd/>
              <a:tailEnd/>
            </a:ln>
          </p:spPr>
        </p:pic>
        <p:pic>
          <p:nvPicPr>
            <p:cNvPr id="20" name="Picture 5" descr="Linfociti"/>
            <p:cNvPicPr>
              <a:picLocks noChangeArrowheads="1"/>
            </p:cNvPicPr>
            <p:nvPr/>
          </p:nvPicPr>
          <p:blipFill>
            <a:blip r:embed="rId3" cstate="print"/>
            <a:srcRect/>
            <a:stretch>
              <a:fillRect/>
            </a:stretch>
          </p:blipFill>
          <p:spPr bwMode="auto">
            <a:xfrm>
              <a:off x="4837113" y="5172075"/>
              <a:ext cx="1778000" cy="1547813"/>
            </a:xfrm>
            <a:prstGeom prst="rect">
              <a:avLst/>
            </a:prstGeom>
            <a:noFill/>
            <a:ln w="9525">
              <a:noFill/>
              <a:miter lim="800000"/>
              <a:headEnd/>
              <a:tailEnd/>
            </a:ln>
          </p:spPr>
        </p:pic>
        <p:pic>
          <p:nvPicPr>
            <p:cNvPr id="21" name="Picture 4" descr="Dendritophage"/>
            <p:cNvPicPr>
              <a:picLocks noChangeArrowheads="1"/>
            </p:cNvPicPr>
            <p:nvPr/>
          </p:nvPicPr>
          <p:blipFill>
            <a:blip r:embed="rId4" cstate="print"/>
            <a:srcRect/>
            <a:stretch>
              <a:fillRect/>
            </a:stretch>
          </p:blipFill>
          <p:spPr bwMode="auto">
            <a:xfrm>
              <a:off x="2528888" y="5172075"/>
              <a:ext cx="2087562" cy="1547813"/>
            </a:xfrm>
            <a:prstGeom prst="rect">
              <a:avLst/>
            </a:prstGeom>
            <a:noFill/>
            <a:ln w="9525">
              <a:solidFill>
                <a:srgbClr val="FFFFFB"/>
              </a:solidFill>
              <a:miter lim="800000"/>
              <a:headEnd/>
              <a:tailEnd/>
            </a:ln>
          </p:spPr>
        </p:pic>
        <p:grpSp>
          <p:nvGrpSpPr>
            <p:cNvPr id="22" name="Group 3"/>
            <p:cNvGrpSpPr>
              <a:grpSpLocks/>
            </p:cNvGrpSpPr>
            <p:nvPr/>
          </p:nvGrpSpPr>
          <p:grpSpPr bwMode="auto">
            <a:xfrm>
              <a:off x="6835775" y="5172075"/>
              <a:ext cx="2087563" cy="1547813"/>
              <a:chOff x="336" y="19296"/>
              <a:chExt cx="2400" cy="2592"/>
            </a:xfrm>
          </p:grpSpPr>
          <p:pic>
            <p:nvPicPr>
              <p:cNvPr id="23" name="Picture 4" descr="Operatore alla cappa sottovetro 2"/>
              <p:cNvPicPr>
                <a:picLocks noChangeAspect="1" noChangeArrowheads="1"/>
              </p:cNvPicPr>
              <p:nvPr/>
            </p:nvPicPr>
            <p:blipFill>
              <a:blip r:embed="rId5" cstate="print"/>
              <a:srcRect/>
              <a:stretch>
                <a:fillRect/>
              </a:stretch>
            </p:blipFill>
            <p:spPr bwMode="auto">
              <a:xfrm>
                <a:off x="336" y="19296"/>
                <a:ext cx="1406" cy="2592"/>
              </a:xfrm>
              <a:prstGeom prst="rect">
                <a:avLst/>
              </a:prstGeom>
              <a:noFill/>
              <a:ln w="9525">
                <a:noFill/>
                <a:miter lim="800000"/>
                <a:headEnd/>
                <a:tailEnd/>
              </a:ln>
            </p:spPr>
          </p:pic>
          <p:pic>
            <p:nvPicPr>
              <p:cNvPr id="24" name="Picture 5" descr="Quadro2"/>
              <p:cNvPicPr>
                <a:picLocks noChangeAspect="1" noChangeArrowheads="1"/>
              </p:cNvPicPr>
              <p:nvPr/>
            </p:nvPicPr>
            <p:blipFill>
              <a:blip r:embed="rId6" cstate="print"/>
              <a:srcRect/>
              <a:stretch>
                <a:fillRect/>
              </a:stretch>
            </p:blipFill>
            <p:spPr bwMode="auto">
              <a:xfrm>
                <a:off x="1728" y="19296"/>
                <a:ext cx="1008" cy="2592"/>
              </a:xfrm>
              <a:prstGeom prst="rect">
                <a:avLst/>
              </a:prstGeom>
              <a:noFill/>
              <a:ln w="9525">
                <a:noFill/>
                <a:miter lim="800000"/>
                <a:headEnd/>
                <a:tailEnd/>
              </a:ln>
            </p:spPr>
          </p:pic>
        </p:grpSp>
      </p:grpSp>
      <p:pic>
        <p:nvPicPr>
          <p:cNvPr id="2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9465" y="88232"/>
            <a:ext cx="872135" cy="892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46817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p:cNvSpPr>
            <a:spLocks noChangeArrowheads="1"/>
          </p:cNvSpPr>
          <p:nvPr/>
        </p:nvSpPr>
        <p:spPr bwMode="auto">
          <a:xfrm>
            <a:off x="755576" y="260648"/>
            <a:ext cx="7848872" cy="432048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108000" tIns="72000" rIns="72000" bIns="108000" numCol="1" anchor="t" anchorCtr="0" compatLnSpc="1">
            <a:prstTxWarp prst="textNoShape">
              <a:avLst/>
            </a:prstTxWarp>
          </a:bodyPr>
          <a:lstStyle/>
          <a:p>
            <a:pPr fontAlgn="base">
              <a:spcBef>
                <a:spcPct val="0"/>
              </a:spcBef>
            </a:pPr>
            <a:endParaRPr lang="it-IT" sz="1400" b="1" dirty="0">
              <a:solidFill>
                <a:srgbClr val="002060"/>
              </a:solidFill>
              <a:latin typeface="+mj-lt"/>
              <a:ea typeface="Calibri" pitchFamily="34" charset="0"/>
              <a:cs typeface="Calibri" pitchFamily="34" charset="0"/>
            </a:endParaRPr>
          </a:p>
          <a:p>
            <a:pPr algn="ctr" fontAlgn="base">
              <a:spcBef>
                <a:spcPct val="0"/>
              </a:spcBef>
            </a:pPr>
            <a:r>
              <a:rPr lang="it-IT" sz="2800" b="1" i="1" dirty="0" smtClean="0">
                <a:solidFill>
                  <a:srgbClr val="002060"/>
                </a:solidFill>
                <a:cs typeface="Arial" pitchFamily="34" charset="0"/>
              </a:rPr>
              <a:t>Controllo di qualità</a:t>
            </a:r>
            <a:endParaRPr lang="it-IT" sz="2800" dirty="0" smtClean="0">
              <a:solidFill>
                <a:srgbClr val="002060"/>
              </a:solidFill>
              <a:cs typeface="Arial" pitchFamily="34" charset="0"/>
            </a:endParaRPr>
          </a:p>
          <a:p>
            <a:pPr algn="ctr" fontAlgn="base">
              <a:spcBef>
                <a:spcPct val="0"/>
              </a:spcBef>
            </a:pPr>
            <a:endParaRPr lang="it-IT" sz="800" dirty="0" smtClean="0">
              <a:solidFill>
                <a:srgbClr val="002060"/>
              </a:solidFill>
              <a:cs typeface="Arial" pitchFamily="34" charset="0"/>
            </a:endParaRPr>
          </a:p>
          <a:p>
            <a:pPr algn="just" fontAlgn="base">
              <a:spcBef>
                <a:spcPct val="0"/>
              </a:spcBef>
            </a:pPr>
            <a:r>
              <a:rPr lang="it-IT" dirty="0" err="1" smtClean="0">
                <a:solidFill>
                  <a:srgbClr val="002060"/>
                </a:solidFill>
                <a:cs typeface="Arial" pitchFamily="34" charset="0"/>
              </a:rPr>
              <a:t>FaBioCell</a:t>
            </a:r>
            <a:r>
              <a:rPr lang="it-IT" dirty="0" smtClean="0">
                <a:solidFill>
                  <a:srgbClr val="002060"/>
                </a:solidFill>
                <a:cs typeface="Arial" pitchFamily="34" charset="0"/>
              </a:rPr>
              <a:t> è in grado di effettuare saggi in conformità con la Farmacopea Europea, se disponibili, o convalidati in base a specifici protocolli.</a:t>
            </a:r>
          </a:p>
          <a:p>
            <a:pPr algn="just" fontAlgn="base">
              <a:spcBef>
                <a:spcPct val="0"/>
              </a:spcBef>
            </a:pPr>
            <a:endParaRPr lang="it-IT" sz="800" dirty="0" smtClean="0">
              <a:solidFill>
                <a:srgbClr val="002060"/>
              </a:solidFill>
              <a:cs typeface="Arial" pitchFamily="34" charset="0"/>
            </a:endParaRPr>
          </a:p>
          <a:p>
            <a:pPr algn="ctr" fontAlgn="base">
              <a:spcBef>
                <a:spcPct val="0"/>
              </a:spcBef>
            </a:pPr>
            <a:r>
              <a:rPr lang="it-IT" dirty="0" smtClean="0">
                <a:solidFill>
                  <a:srgbClr val="002060"/>
                </a:solidFill>
                <a:cs typeface="Arial" pitchFamily="34" charset="0"/>
              </a:rPr>
              <a:t>In particolare:</a:t>
            </a:r>
            <a:endParaRPr lang="it-IT" dirty="0">
              <a:solidFill>
                <a:srgbClr val="002060"/>
              </a:solidFill>
              <a:cs typeface="Arial" pitchFamily="34" charset="0"/>
            </a:endParaRPr>
          </a:p>
          <a:p>
            <a:pPr fontAlgn="base">
              <a:spcBef>
                <a:spcPct val="0"/>
              </a:spcBef>
            </a:pPr>
            <a:endParaRPr lang="it-IT" sz="800" dirty="0" smtClean="0">
              <a:solidFill>
                <a:srgbClr val="002060"/>
              </a:solidFill>
              <a:cs typeface="Arial" pitchFamily="34" charset="0"/>
            </a:endParaRPr>
          </a:p>
          <a:p>
            <a:pPr marL="285750" indent="-285750" algn="just">
              <a:buFont typeface="Wingdings" panose="05000000000000000000" pitchFamily="2" charset="2"/>
              <a:buChar char="v"/>
              <a:defRPr/>
            </a:pPr>
            <a:r>
              <a:rPr lang="it-IT" dirty="0" smtClean="0">
                <a:solidFill>
                  <a:srgbClr val="002060"/>
                </a:solidFill>
                <a:cs typeface="Arial" pitchFamily="34" charset="0"/>
              </a:rPr>
              <a:t>Saggio </a:t>
            </a:r>
            <a:r>
              <a:rPr lang="it-IT" dirty="0">
                <a:solidFill>
                  <a:srgbClr val="002060"/>
                </a:solidFill>
                <a:cs typeface="Arial" pitchFamily="34" charset="0"/>
              </a:rPr>
              <a:t>di Sterilità per inoculo  diretto (EP</a:t>
            </a:r>
            <a:r>
              <a:rPr lang="it-IT" dirty="0" smtClean="0">
                <a:solidFill>
                  <a:srgbClr val="002060"/>
                </a:solidFill>
                <a:cs typeface="Arial" pitchFamily="34" charset="0"/>
              </a:rPr>
              <a:t>)</a:t>
            </a:r>
          </a:p>
          <a:p>
            <a:pPr marL="285750" indent="-285750" algn="just">
              <a:buFont typeface="Wingdings" panose="05000000000000000000" pitchFamily="2" charset="2"/>
              <a:buChar char="v"/>
              <a:defRPr/>
            </a:pPr>
            <a:endParaRPr lang="it-IT" sz="800" dirty="0">
              <a:solidFill>
                <a:srgbClr val="002060"/>
              </a:solidFill>
              <a:cs typeface="Arial" pitchFamily="34" charset="0"/>
            </a:endParaRPr>
          </a:p>
          <a:p>
            <a:pPr marL="285750" indent="-285750" algn="just">
              <a:buFont typeface="Wingdings" panose="05000000000000000000" pitchFamily="2" charset="2"/>
              <a:buChar char="v"/>
              <a:defRPr/>
            </a:pPr>
            <a:r>
              <a:rPr lang="it-IT" dirty="0">
                <a:solidFill>
                  <a:srgbClr val="002060"/>
                </a:solidFill>
                <a:cs typeface="Arial" pitchFamily="34" charset="0"/>
              </a:rPr>
              <a:t>Determinazione del contenuto di endotossine- LAL test (EP</a:t>
            </a:r>
            <a:r>
              <a:rPr lang="it-IT" dirty="0" smtClean="0">
                <a:solidFill>
                  <a:srgbClr val="002060"/>
                </a:solidFill>
                <a:cs typeface="Arial" pitchFamily="34" charset="0"/>
              </a:rPr>
              <a:t>)</a:t>
            </a:r>
          </a:p>
          <a:p>
            <a:pPr marL="285750" indent="-285750" algn="just">
              <a:buFont typeface="Wingdings" panose="05000000000000000000" pitchFamily="2" charset="2"/>
              <a:buChar char="v"/>
              <a:defRPr/>
            </a:pPr>
            <a:endParaRPr lang="it-IT" sz="800" dirty="0">
              <a:solidFill>
                <a:srgbClr val="002060"/>
              </a:solidFill>
              <a:cs typeface="Arial" pitchFamily="34" charset="0"/>
            </a:endParaRPr>
          </a:p>
          <a:p>
            <a:pPr marL="285750" indent="-285750" algn="just">
              <a:buFont typeface="Wingdings" panose="05000000000000000000" pitchFamily="2" charset="2"/>
              <a:buChar char="v"/>
              <a:defRPr/>
            </a:pPr>
            <a:r>
              <a:rPr lang="it-IT" dirty="0" smtClean="0">
                <a:solidFill>
                  <a:srgbClr val="002060"/>
                </a:solidFill>
                <a:cs typeface="Arial" pitchFamily="34" charset="0"/>
              </a:rPr>
              <a:t>Determinazione </a:t>
            </a:r>
            <a:r>
              <a:rPr lang="it-IT" dirty="0">
                <a:solidFill>
                  <a:srgbClr val="002060"/>
                </a:solidFill>
                <a:cs typeface="Arial" pitchFamily="34" charset="0"/>
              </a:rPr>
              <a:t>dell’assenza di micoplasma – Metodo delle cellule indicatrici e </a:t>
            </a:r>
            <a:r>
              <a:rPr lang="it-IT" dirty="0" err="1">
                <a:solidFill>
                  <a:srgbClr val="002060"/>
                </a:solidFill>
                <a:cs typeface="Arial" pitchFamily="34" charset="0"/>
              </a:rPr>
              <a:t>Indicator</a:t>
            </a:r>
            <a:r>
              <a:rPr lang="it-IT" dirty="0">
                <a:solidFill>
                  <a:srgbClr val="002060"/>
                </a:solidFill>
                <a:cs typeface="Arial" pitchFamily="34" charset="0"/>
              </a:rPr>
              <a:t> Cell Culture Method e </a:t>
            </a:r>
            <a:r>
              <a:rPr lang="it-IT" dirty="0" err="1">
                <a:solidFill>
                  <a:srgbClr val="002060"/>
                </a:solidFill>
                <a:cs typeface="Arial" pitchFamily="34" charset="0"/>
              </a:rPr>
              <a:t>real</a:t>
            </a:r>
            <a:r>
              <a:rPr lang="it-IT" dirty="0">
                <a:solidFill>
                  <a:srgbClr val="002060"/>
                </a:solidFill>
                <a:cs typeface="Arial" pitchFamily="34" charset="0"/>
              </a:rPr>
              <a:t> time-PCR (EP</a:t>
            </a:r>
            <a:r>
              <a:rPr lang="it-IT" dirty="0" smtClean="0">
                <a:solidFill>
                  <a:srgbClr val="002060"/>
                </a:solidFill>
                <a:cs typeface="Arial" pitchFamily="34" charset="0"/>
              </a:rPr>
              <a:t>)</a:t>
            </a:r>
          </a:p>
          <a:p>
            <a:pPr marL="285750" indent="-285750" algn="just">
              <a:buFont typeface="Wingdings" panose="05000000000000000000" pitchFamily="2" charset="2"/>
              <a:buChar char="v"/>
              <a:defRPr/>
            </a:pPr>
            <a:endParaRPr lang="it-IT" sz="800" dirty="0">
              <a:solidFill>
                <a:srgbClr val="002060"/>
              </a:solidFill>
              <a:cs typeface="Arial" pitchFamily="34" charset="0"/>
            </a:endParaRPr>
          </a:p>
          <a:p>
            <a:pPr marL="285750" indent="-285750" algn="just">
              <a:buFont typeface="Wingdings" panose="05000000000000000000" pitchFamily="2" charset="2"/>
              <a:buChar char="v"/>
              <a:defRPr/>
            </a:pPr>
            <a:r>
              <a:rPr lang="it-IT" dirty="0">
                <a:solidFill>
                  <a:srgbClr val="002060"/>
                </a:solidFill>
                <a:cs typeface="Arial" pitchFamily="34" charset="0"/>
              </a:rPr>
              <a:t>Vitalità cellulare con sistemi manuali (</a:t>
            </a:r>
            <a:r>
              <a:rPr lang="it-IT" dirty="0" smtClean="0">
                <a:solidFill>
                  <a:srgbClr val="002060"/>
                </a:solidFill>
                <a:cs typeface="Arial" pitchFamily="34" charset="0"/>
              </a:rPr>
              <a:t>EP) o automatizzati</a:t>
            </a:r>
          </a:p>
          <a:p>
            <a:pPr marL="285750" indent="-285750" algn="just">
              <a:buFont typeface="Wingdings" panose="05000000000000000000" pitchFamily="2" charset="2"/>
              <a:buChar char="v"/>
              <a:defRPr/>
            </a:pPr>
            <a:endParaRPr lang="it-IT" sz="800" dirty="0">
              <a:solidFill>
                <a:srgbClr val="002060"/>
              </a:solidFill>
              <a:cs typeface="Arial" pitchFamily="34" charset="0"/>
            </a:endParaRPr>
          </a:p>
          <a:p>
            <a:pPr marL="285750" indent="-285750" algn="just">
              <a:buFont typeface="Wingdings" panose="05000000000000000000" pitchFamily="2" charset="2"/>
              <a:buChar char="v"/>
              <a:defRPr/>
            </a:pPr>
            <a:r>
              <a:rPr lang="it-IT" dirty="0" err="1" smtClean="0">
                <a:solidFill>
                  <a:srgbClr val="002060"/>
                </a:solidFill>
                <a:cs typeface="Arial" pitchFamily="34" charset="0"/>
              </a:rPr>
              <a:t>Citofluorimetria</a:t>
            </a:r>
            <a:endParaRPr lang="it-IT" dirty="0" smtClean="0">
              <a:solidFill>
                <a:srgbClr val="002060"/>
              </a:solidFill>
              <a:cs typeface="Arial" pitchFamily="34" charset="0"/>
            </a:endParaRPr>
          </a:p>
          <a:p>
            <a:pPr marL="285750" indent="-285750" algn="just">
              <a:buFont typeface="Wingdings" panose="05000000000000000000" pitchFamily="2" charset="2"/>
              <a:buChar char="v"/>
              <a:defRPr/>
            </a:pPr>
            <a:endParaRPr lang="it-IT" dirty="0">
              <a:solidFill>
                <a:srgbClr val="002060"/>
              </a:solidFill>
              <a:cs typeface="Arial" pitchFamily="34" charset="0"/>
            </a:endParaRPr>
          </a:p>
        </p:txBody>
      </p:sp>
      <p:sp>
        <p:nvSpPr>
          <p:cNvPr id="16" name="Rectangle 4"/>
          <p:cNvSpPr>
            <a:spLocks noChangeArrowheads="1"/>
          </p:cNvSpPr>
          <p:nvPr/>
        </p:nvSpPr>
        <p:spPr bwMode="auto">
          <a:xfrm>
            <a:off x="755576" y="4653136"/>
            <a:ext cx="7848872" cy="191059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108000" tIns="72000" rIns="72000" bIns="108000" numCol="1" anchor="t" anchorCtr="0" compatLnSpc="1">
            <a:prstTxWarp prst="textNoShape">
              <a:avLst/>
            </a:prstTxWarp>
          </a:bodyPr>
          <a:lstStyle/>
          <a:p>
            <a:pPr algn="just" fontAlgn="base">
              <a:spcBef>
                <a:spcPct val="0"/>
              </a:spcBef>
              <a:defRPr/>
            </a:pPr>
            <a:endParaRPr lang="it-IT" dirty="0">
              <a:solidFill>
                <a:srgbClr val="002060"/>
              </a:solidFill>
              <a:cs typeface="Arial" pitchFamily="34" charset="0"/>
            </a:endParaRPr>
          </a:p>
        </p:txBody>
      </p:sp>
      <p:sp>
        <p:nvSpPr>
          <p:cNvPr id="17" name="Rettangolo 16"/>
          <p:cNvSpPr/>
          <p:nvPr/>
        </p:nvSpPr>
        <p:spPr>
          <a:xfrm>
            <a:off x="827584" y="4797152"/>
            <a:ext cx="7650596" cy="1631216"/>
          </a:xfrm>
          <a:prstGeom prst="rect">
            <a:avLst/>
          </a:prstGeom>
        </p:spPr>
        <p:txBody>
          <a:bodyPr wrap="square">
            <a:spAutoFit/>
          </a:bodyPr>
          <a:lstStyle/>
          <a:p>
            <a:pPr algn="ctr">
              <a:defRPr/>
            </a:pPr>
            <a:r>
              <a:rPr lang="it-IT" sz="2800" b="1" i="1" dirty="0" smtClean="0">
                <a:solidFill>
                  <a:srgbClr val="002060"/>
                </a:solidFill>
                <a:latin typeface="+mj-lt"/>
              </a:rPr>
              <a:t>….ed infine</a:t>
            </a:r>
          </a:p>
          <a:p>
            <a:pPr algn="just">
              <a:defRPr/>
            </a:pPr>
            <a:r>
              <a:rPr lang="it-IT" dirty="0" err="1" smtClean="0">
                <a:solidFill>
                  <a:srgbClr val="002060"/>
                </a:solidFill>
              </a:rPr>
              <a:t>FaBioCell</a:t>
            </a:r>
            <a:r>
              <a:rPr lang="it-IT" dirty="0" smtClean="0">
                <a:solidFill>
                  <a:srgbClr val="002060"/>
                </a:solidFill>
              </a:rPr>
              <a:t> può fornire supporto nella preparazione di documenti regolatori per il processo di autorizzazione di nuove </a:t>
            </a:r>
            <a:r>
              <a:rPr lang="it-IT" i="1" dirty="0" err="1" smtClean="0">
                <a:solidFill>
                  <a:srgbClr val="002060"/>
                </a:solidFill>
              </a:rPr>
              <a:t>cell</a:t>
            </a:r>
            <a:r>
              <a:rPr lang="it-IT" i="1" dirty="0" smtClean="0">
                <a:solidFill>
                  <a:srgbClr val="002060"/>
                </a:solidFill>
              </a:rPr>
              <a:t> </a:t>
            </a:r>
            <a:r>
              <a:rPr lang="it-IT" i="1" dirty="0" err="1" smtClean="0">
                <a:solidFill>
                  <a:srgbClr val="002060"/>
                </a:solidFill>
              </a:rPr>
              <a:t>factory</a:t>
            </a:r>
            <a:r>
              <a:rPr lang="it-IT" i="1" dirty="0" smtClean="0">
                <a:solidFill>
                  <a:srgbClr val="002060"/>
                </a:solidFill>
              </a:rPr>
              <a:t> </a:t>
            </a:r>
            <a:r>
              <a:rPr lang="it-IT" dirty="0" smtClean="0">
                <a:solidFill>
                  <a:srgbClr val="002060"/>
                </a:solidFill>
              </a:rPr>
              <a:t>e</a:t>
            </a:r>
            <a:r>
              <a:rPr lang="it-IT" i="1" dirty="0" smtClean="0">
                <a:solidFill>
                  <a:srgbClr val="002060"/>
                </a:solidFill>
              </a:rPr>
              <a:t> </a:t>
            </a:r>
            <a:r>
              <a:rPr lang="it-IT" dirty="0" smtClean="0">
                <a:solidFill>
                  <a:srgbClr val="002060"/>
                </a:solidFill>
              </a:rPr>
              <a:t>di autorizzazione alle sperimentazioni cliniche, quali </a:t>
            </a:r>
            <a:r>
              <a:rPr lang="it-IT" dirty="0" err="1" smtClean="0">
                <a:solidFill>
                  <a:srgbClr val="002060"/>
                </a:solidFill>
              </a:rPr>
              <a:t>Investigational</a:t>
            </a:r>
            <a:r>
              <a:rPr lang="it-IT" dirty="0" smtClean="0">
                <a:solidFill>
                  <a:srgbClr val="002060"/>
                </a:solidFill>
              </a:rPr>
              <a:t> </a:t>
            </a:r>
            <a:r>
              <a:rPr lang="it-IT" dirty="0" err="1" smtClean="0">
                <a:solidFill>
                  <a:srgbClr val="002060"/>
                </a:solidFill>
              </a:rPr>
              <a:t>Medicinal</a:t>
            </a:r>
            <a:r>
              <a:rPr lang="it-IT" dirty="0" smtClean="0">
                <a:solidFill>
                  <a:srgbClr val="002060"/>
                </a:solidFill>
              </a:rPr>
              <a:t> Product Dossier e Investigator Brochure. </a:t>
            </a:r>
            <a:endParaRPr lang="it-IT" dirty="0">
              <a:solidFill>
                <a:srgbClr val="002060"/>
              </a:solidFill>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64734"/>
            <a:ext cx="684000" cy="699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2996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o 4"/>
          <p:cNvGrpSpPr/>
          <p:nvPr/>
        </p:nvGrpSpPr>
        <p:grpSpPr>
          <a:xfrm>
            <a:off x="2339752" y="1316562"/>
            <a:ext cx="4221473" cy="4320000"/>
            <a:chOff x="2339752" y="1316562"/>
            <a:chExt cx="4221473" cy="4320000"/>
          </a:xfrm>
        </p:grpSpPr>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1316562"/>
              <a:ext cx="4221473"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Esagono 3"/>
            <p:cNvSpPr/>
            <p:nvPr/>
          </p:nvSpPr>
          <p:spPr>
            <a:xfrm>
              <a:off x="3707904" y="2780928"/>
              <a:ext cx="1512168" cy="1296144"/>
            </a:xfrm>
            <a:prstGeom prst="hexagon">
              <a:avLst/>
            </a:prstGeom>
            <a:solidFill>
              <a:schemeClr val="bg1"/>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i="1" dirty="0" smtClean="0">
                  <a:solidFill>
                    <a:srgbClr val="002060"/>
                  </a:solidFill>
                </a:rPr>
                <a:t>grazie</a:t>
              </a:r>
              <a:endParaRPr lang="en-US" sz="2400" b="1" i="1" dirty="0">
                <a:solidFill>
                  <a:srgbClr val="002060"/>
                </a:solidFill>
              </a:endParaRPr>
            </a:p>
          </p:txBody>
        </p:sp>
      </p:grpSp>
    </p:spTree>
    <p:extLst>
      <p:ext uri="{BB962C8B-B14F-4D97-AF65-F5344CB8AC3E}">
        <p14:creationId xmlns:p14="http://schemas.microsoft.com/office/powerpoint/2010/main" val="3321935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152400" y="539969"/>
            <a:ext cx="8856984" cy="584775"/>
          </a:xfrm>
          <a:prstGeom prst="rect">
            <a:avLst/>
          </a:prstGeom>
        </p:spPr>
        <p:txBody>
          <a:bodyPr wrap="square">
            <a:spAutoFit/>
          </a:bodyPr>
          <a:lstStyle/>
          <a:p>
            <a:pPr algn="ctr"/>
            <a:r>
              <a:rPr lang="it-IT" sz="3200" b="1" i="1" dirty="0" smtClean="0">
                <a:solidFill>
                  <a:srgbClr val="002060"/>
                </a:solidFill>
                <a:latin typeface="+mj-lt"/>
              </a:rPr>
              <a:t>Che Cos’è </a:t>
            </a:r>
            <a:r>
              <a:rPr lang="it-IT" sz="3200" b="1" i="1" dirty="0" err="1" smtClean="0">
                <a:solidFill>
                  <a:schemeClr val="accent6"/>
                </a:solidFill>
                <a:latin typeface="+mj-lt"/>
              </a:rPr>
              <a:t>Fa</a:t>
            </a:r>
            <a:r>
              <a:rPr lang="it-IT" sz="3200" b="1" i="1" dirty="0" err="1" smtClean="0">
                <a:solidFill>
                  <a:srgbClr val="002060"/>
                </a:solidFill>
                <a:latin typeface="+mj-lt"/>
              </a:rPr>
              <a:t>BioCell</a:t>
            </a:r>
            <a:r>
              <a:rPr lang="it-IT" sz="3200" b="1" i="1" dirty="0" smtClean="0">
                <a:solidFill>
                  <a:srgbClr val="002060"/>
                </a:solidFill>
                <a:latin typeface="+mj-lt"/>
              </a:rPr>
              <a:t>?</a:t>
            </a:r>
          </a:p>
        </p:txBody>
      </p:sp>
      <p:sp>
        <p:nvSpPr>
          <p:cNvPr id="4" name="CasellaDiTesto 3"/>
          <p:cNvSpPr txBox="1"/>
          <p:nvPr/>
        </p:nvSpPr>
        <p:spPr>
          <a:xfrm>
            <a:off x="980493" y="1646798"/>
            <a:ext cx="7200799" cy="3785652"/>
          </a:xfrm>
          <a:prstGeom prst="rect">
            <a:avLst/>
          </a:prstGeom>
          <a:noFill/>
        </p:spPr>
        <p:txBody>
          <a:bodyPr wrap="square" rtlCol="0">
            <a:spAutoFit/>
          </a:bodyPr>
          <a:lstStyle/>
          <a:p>
            <a:pPr algn="just"/>
            <a:r>
              <a:rPr lang="it-IT" sz="2400" dirty="0" smtClean="0">
                <a:solidFill>
                  <a:srgbClr val="002060"/>
                </a:solidFill>
              </a:rPr>
              <a:t>Officina farmaceutica dell’ISS dedicata alla produzione di farmaci cellulari per sperimentazioni cliniche innovative.</a:t>
            </a:r>
          </a:p>
          <a:p>
            <a:pPr algn="just"/>
            <a:endParaRPr lang="it-IT" sz="2400" dirty="0">
              <a:solidFill>
                <a:srgbClr val="002060"/>
              </a:solidFill>
            </a:endParaRPr>
          </a:p>
          <a:p>
            <a:pPr algn="just"/>
            <a:r>
              <a:rPr lang="it-IT" sz="2400" dirty="0" smtClean="0">
                <a:solidFill>
                  <a:srgbClr val="002060"/>
                </a:solidFill>
              </a:rPr>
              <a:t>Opera in conformità alla normativa vigente che stabilisce che i prodotti medicinali per uso sperimentale debbano essere preparati in accordo alle Buone Pratiche di Fabbricazione (GMP), le linee guida per la produzione, il controllo ed il rilascio di un prodotto farmaceutico secondo un sistema di qualità certificato.</a:t>
            </a:r>
          </a:p>
          <a:p>
            <a:pPr algn="just"/>
            <a:endParaRPr lang="it-IT" sz="2400" dirty="0">
              <a:solidFill>
                <a:srgbClr val="002060"/>
              </a:solidFill>
            </a:endParaRPr>
          </a:p>
        </p:txBody>
      </p:sp>
      <p:graphicFrame>
        <p:nvGraphicFramePr>
          <p:cNvPr id="2" name="Oggetto 1"/>
          <p:cNvGraphicFramePr>
            <a:graphicFrameLocks noChangeAspect="1"/>
          </p:cNvGraphicFramePr>
          <p:nvPr>
            <p:extLst>
              <p:ext uri="{D42A27DB-BD31-4B8C-83A1-F6EECF244321}">
                <p14:modId xmlns:p14="http://schemas.microsoft.com/office/powerpoint/2010/main" val="591209075"/>
              </p:ext>
            </p:extLst>
          </p:nvPr>
        </p:nvGraphicFramePr>
        <p:xfrm>
          <a:off x="539552" y="1700808"/>
          <a:ext cx="438508" cy="360040"/>
        </p:xfrm>
        <a:graphic>
          <a:graphicData uri="http://schemas.openxmlformats.org/presentationml/2006/ole">
            <mc:AlternateContent xmlns:mc="http://schemas.openxmlformats.org/markup-compatibility/2006">
              <mc:Choice xmlns:v="urn:schemas-microsoft-com:vml" Requires="v">
                <p:oleObj spid="_x0000_s30859" name="Fotografia di Photo Editor" r:id="rId4" imgW="3801006" imgH="2952381" progId="">
                  <p:embed/>
                </p:oleObj>
              </mc:Choice>
              <mc:Fallback>
                <p:oleObj name="Fotografia di Photo Editor" r:id="rId4" imgW="3801006" imgH="2952381"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700808"/>
                        <a:ext cx="438508" cy="360040"/>
                      </a:xfrm>
                      <a:prstGeom prst="rect">
                        <a:avLst/>
                      </a:prstGeom>
                      <a:noFill/>
                      <a:ln>
                        <a:noFill/>
                      </a:ln>
                      <a:effectLst/>
                    </p:spPr>
                  </p:pic>
                </p:oleObj>
              </mc:Fallback>
            </mc:AlternateContent>
          </a:graphicData>
        </a:graphic>
      </p:graphicFrame>
      <p:graphicFrame>
        <p:nvGraphicFramePr>
          <p:cNvPr id="3" name="Oggetto 2"/>
          <p:cNvGraphicFramePr>
            <a:graphicFrameLocks noChangeAspect="1"/>
          </p:cNvGraphicFramePr>
          <p:nvPr>
            <p:extLst>
              <p:ext uri="{D42A27DB-BD31-4B8C-83A1-F6EECF244321}">
                <p14:modId xmlns:p14="http://schemas.microsoft.com/office/powerpoint/2010/main" val="1507275128"/>
              </p:ext>
            </p:extLst>
          </p:nvPr>
        </p:nvGraphicFramePr>
        <p:xfrm>
          <a:off x="539552" y="2852936"/>
          <a:ext cx="438150" cy="360362"/>
        </p:xfrm>
        <a:graphic>
          <a:graphicData uri="http://schemas.openxmlformats.org/presentationml/2006/ole">
            <mc:AlternateContent xmlns:mc="http://schemas.openxmlformats.org/markup-compatibility/2006">
              <mc:Choice xmlns:v="urn:schemas-microsoft-com:vml" Requires="v">
                <p:oleObj spid="_x0000_s30860" name="Fotografia di Photo Editor" r:id="rId6" imgW="3801006" imgH="2952381" progId="">
                  <p:embed/>
                </p:oleObj>
              </mc:Choice>
              <mc:Fallback>
                <p:oleObj name="Fotografia di Photo Editor" r:id="rId6" imgW="3801006" imgH="2952381" progId="">
                  <p:embed/>
                  <p:pic>
                    <p:nvPicPr>
                      <p:cNvPr id="0" name="Oggetto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2852936"/>
                        <a:ext cx="4381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6950298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562390" y="683985"/>
            <a:ext cx="7884368" cy="584775"/>
          </a:xfrm>
          <a:prstGeom prst="rect">
            <a:avLst/>
          </a:prstGeom>
        </p:spPr>
        <p:txBody>
          <a:bodyPr wrap="square">
            <a:spAutoFit/>
          </a:bodyPr>
          <a:lstStyle/>
          <a:p>
            <a:pPr algn="ctr"/>
            <a:r>
              <a:rPr lang="it-IT" sz="3200" b="1" i="1" dirty="0" err="1" smtClean="0">
                <a:solidFill>
                  <a:srgbClr val="002060"/>
                </a:solidFill>
                <a:latin typeface="+mj-lt"/>
              </a:rPr>
              <a:t>Perchè</a:t>
            </a:r>
            <a:r>
              <a:rPr lang="it-IT" sz="3200" b="1" i="1" dirty="0" smtClean="0">
                <a:solidFill>
                  <a:srgbClr val="002060"/>
                </a:solidFill>
                <a:latin typeface="+mj-lt"/>
              </a:rPr>
              <a:t> una “</a:t>
            </a:r>
            <a:r>
              <a:rPr lang="it-IT" sz="3200" b="1" i="1" dirty="0">
                <a:solidFill>
                  <a:srgbClr val="002060"/>
                </a:solidFill>
                <a:latin typeface="+mj-lt"/>
              </a:rPr>
              <a:t>C</a:t>
            </a:r>
            <a:r>
              <a:rPr lang="it-IT" sz="3200" b="1" i="1" dirty="0" smtClean="0">
                <a:solidFill>
                  <a:srgbClr val="002060"/>
                </a:solidFill>
                <a:latin typeface="+mj-lt"/>
              </a:rPr>
              <a:t>ell </a:t>
            </a:r>
            <a:r>
              <a:rPr lang="it-IT" sz="3200" b="1" i="1" dirty="0" err="1">
                <a:solidFill>
                  <a:srgbClr val="002060"/>
                </a:solidFill>
                <a:latin typeface="+mj-lt"/>
              </a:rPr>
              <a:t>F</a:t>
            </a:r>
            <a:r>
              <a:rPr lang="it-IT" sz="3200" b="1" i="1" dirty="0" err="1" smtClean="0">
                <a:solidFill>
                  <a:srgbClr val="002060"/>
                </a:solidFill>
                <a:latin typeface="+mj-lt"/>
              </a:rPr>
              <a:t>actory</a:t>
            </a:r>
            <a:r>
              <a:rPr lang="it-IT" sz="3200" b="1" i="1" dirty="0" smtClean="0">
                <a:solidFill>
                  <a:srgbClr val="002060"/>
                </a:solidFill>
                <a:latin typeface="+mj-lt"/>
              </a:rPr>
              <a:t>” in Istituto?</a:t>
            </a:r>
          </a:p>
        </p:txBody>
      </p:sp>
      <p:sp>
        <p:nvSpPr>
          <p:cNvPr id="6" name="Segnaposto contenuto 2"/>
          <p:cNvSpPr>
            <a:spLocks noGrp="1"/>
          </p:cNvSpPr>
          <p:nvPr/>
        </p:nvSpPr>
        <p:spPr bwMode="auto">
          <a:xfrm>
            <a:off x="1091516" y="1700808"/>
            <a:ext cx="6826117" cy="1872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4163" indent="-284163" algn="l" defTabSz="957263" rtl="0" eaLnBrk="0" fontAlgn="base" hangingPunct="0">
              <a:spcBef>
                <a:spcPct val="40000"/>
              </a:spcBef>
              <a:spcAft>
                <a:spcPct val="0"/>
              </a:spcAft>
              <a:buClr>
                <a:srgbClr val="F09321"/>
              </a:buClr>
              <a:buBlip>
                <a:blip r:embed="rId3"/>
              </a:buBlip>
              <a:defRPr sz="2000">
                <a:solidFill>
                  <a:srgbClr val="004E90"/>
                </a:solidFill>
                <a:latin typeface="+mn-lt"/>
                <a:ea typeface="+mn-ea"/>
                <a:cs typeface="+mn-cs"/>
              </a:defRPr>
            </a:lvl1pPr>
            <a:lvl2pPr marL="766763" indent="-292100" algn="l" defTabSz="957263" rtl="0" eaLnBrk="0" fontAlgn="base" hangingPunct="0">
              <a:spcBef>
                <a:spcPct val="40000"/>
              </a:spcBef>
              <a:spcAft>
                <a:spcPct val="0"/>
              </a:spcAft>
              <a:buClr>
                <a:srgbClr val="F09321"/>
              </a:buClr>
              <a:buSzPct val="130000"/>
              <a:buChar char="•"/>
              <a:defRPr>
                <a:solidFill>
                  <a:srgbClr val="004E90"/>
                </a:solidFill>
                <a:latin typeface="+mn-lt"/>
              </a:defRPr>
            </a:lvl2pPr>
            <a:lvl3pPr marL="1243013" indent="-285750" algn="l" defTabSz="957263" rtl="0" eaLnBrk="0" fontAlgn="base" hangingPunct="0">
              <a:spcBef>
                <a:spcPct val="40000"/>
              </a:spcBef>
              <a:spcAft>
                <a:spcPct val="0"/>
              </a:spcAft>
              <a:buClr>
                <a:srgbClr val="F09321"/>
              </a:buClr>
              <a:buSzPct val="130000"/>
              <a:buChar char="•"/>
              <a:defRPr sz="1600">
                <a:solidFill>
                  <a:srgbClr val="004E90"/>
                </a:solidFill>
                <a:latin typeface="+mn-lt"/>
              </a:defRPr>
            </a:lvl3pPr>
            <a:lvl4pPr marL="1673225" indent="-239713" algn="l" defTabSz="957263" rtl="0" eaLnBrk="0" fontAlgn="base" hangingPunct="0">
              <a:spcBef>
                <a:spcPct val="40000"/>
              </a:spcBef>
              <a:spcAft>
                <a:spcPct val="0"/>
              </a:spcAft>
              <a:buClr>
                <a:srgbClr val="F09321"/>
              </a:buClr>
              <a:buSzPct val="130000"/>
              <a:buChar char="•"/>
              <a:defRPr sz="1400">
                <a:solidFill>
                  <a:srgbClr val="004E90"/>
                </a:solidFill>
                <a:latin typeface="+mn-lt"/>
              </a:defRPr>
            </a:lvl4pPr>
            <a:lvl5pPr marL="2101850" indent="-238125" algn="l" defTabSz="957263" rtl="0" eaLnBrk="0" fontAlgn="base" hangingPunct="0">
              <a:spcBef>
                <a:spcPct val="40000"/>
              </a:spcBef>
              <a:spcAft>
                <a:spcPct val="0"/>
              </a:spcAft>
              <a:buClr>
                <a:srgbClr val="F09321"/>
              </a:buClr>
              <a:buSzPct val="130000"/>
              <a:buChar char="•"/>
              <a:defRPr sz="1400">
                <a:solidFill>
                  <a:srgbClr val="004E90"/>
                </a:solidFill>
                <a:latin typeface="+mn-lt"/>
              </a:defRPr>
            </a:lvl5pPr>
            <a:lvl6pPr marL="2559050" indent="-238125" algn="l" defTabSz="957263" rtl="0" fontAlgn="base">
              <a:spcBef>
                <a:spcPct val="40000"/>
              </a:spcBef>
              <a:spcAft>
                <a:spcPct val="0"/>
              </a:spcAft>
              <a:buClr>
                <a:srgbClr val="F09321"/>
              </a:buClr>
              <a:buSzPct val="130000"/>
              <a:buChar char="•"/>
              <a:defRPr sz="1400">
                <a:solidFill>
                  <a:srgbClr val="004E90"/>
                </a:solidFill>
                <a:latin typeface="+mn-lt"/>
              </a:defRPr>
            </a:lvl6pPr>
            <a:lvl7pPr marL="3016250" indent="-238125" algn="l" defTabSz="957263" rtl="0" fontAlgn="base">
              <a:spcBef>
                <a:spcPct val="40000"/>
              </a:spcBef>
              <a:spcAft>
                <a:spcPct val="0"/>
              </a:spcAft>
              <a:buClr>
                <a:srgbClr val="F09321"/>
              </a:buClr>
              <a:buSzPct val="130000"/>
              <a:buChar char="•"/>
              <a:defRPr sz="1400">
                <a:solidFill>
                  <a:srgbClr val="004E90"/>
                </a:solidFill>
                <a:latin typeface="+mn-lt"/>
              </a:defRPr>
            </a:lvl7pPr>
            <a:lvl8pPr marL="3473450" indent="-238125" algn="l" defTabSz="957263" rtl="0" fontAlgn="base">
              <a:spcBef>
                <a:spcPct val="40000"/>
              </a:spcBef>
              <a:spcAft>
                <a:spcPct val="0"/>
              </a:spcAft>
              <a:buClr>
                <a:srgbClr val="F09321"/>
              </a:buClr>
              <a:buSzPct val="130000"/>
              <a:buChar char="•"/>
              <a:defRPr sz="1400">
                <a:solidFill>
                  <a:srgbClr val="004E90"/>
                </a:solidFill>
                <a:latin typeface="+mn-lt"/>
              </a:defRPr>
            </a:lvl8pPr>
            <a:lvl9pPr marL="3930650" indent="-238125" algn="l" defTabSz="957263" rtl="0" fontAlgn="base">
              <a:spcBef>
                <a:spcPct val="40000"/>
              </a:spcBef>
              <a:spcAft>
                <a:spcPct val="0"/>
              </a:spcAft>
              <a:buClr>
                <a:srgbClr val="F09321"/>
              </a:buClr>
              <a:buSzPct val="130000"/>
              <a:buChar char="•"/>
              <a:defRPr sz="1400">
                <a:solidFill>
                  <a:srgbClr val="004E90"/>
                </a:solidFill>
                <a:latin typeface="+mn-lt"/>
              </a:defRPr>
            </a:lvl9pPr>
          </a:lstStyle>
          <a:p>
            <a:pPr marL="0" indent="0" algn="just" eaLnBrk="1" hangingPunct="1">
              <a:lnSpc>
                <a:spcPct val="150000"/>
              </a:lnSpc>
              <a:buNone/>
            </a:pPr>
            <a:r>
              <a:rPr lang="en-US" sz="2400" dirty="0" err="1" smtClean="0">
                <a:solidFill>
                  <a:srgbClr val="002060"/>
                </a:solidFill>
              </a:rPr>
              <a:t>L’obiettivo</a:t>
            </a:r>
            <a:r>
              <a:rPr lang="en-US" sz="2400" dirty="0" smtClean="0">
                <a:solidFill>
                  <a:srgbClr val="002060"/>
                </a:solidFill>
              </a:rPr>
              <a:t> </a:t>
            </a:r>
            <a:r>
              <a:rPr lang="en-US" sz="2400" dirty="0" err="1" smtClean="0">
                <a:solidFill>
                  <a:srgbClr val="002060"/>
                </a:solidFill>
              </a:rPr>
              <a:t>principale</a:t>
            </a:r>
            <a:r>
              <a:rPr lang="en-US" sz="2400" dirty="0" smtClean="0">
                <a:solidFill>
                  <a:srgbClr val="002060"/>
                </a:solidFill>
              </a:rPr>
              <a:t> di </a:t>
            </a:r>
            <a:r>
              <a:rPr lang="en-US" sz="2400" dirty="0" err="1" smtClean="0">
                <a:solidFill>
                  <a:schemeClr val="accent6">
                    <a:lumMod val="75000"/>
                  </a:schemeClr>
                </a:solidFill>
              </a:rPr>
              <a:t>Fa</a:t>
            </a:r>
            <a:r>
              <a:rPr lang="en-US" sz="2400" dirty="0" err="1" smtClean="0">
                <a:solidFill>
                  <a:srgbClr val="002060"/>
                </a:solidFill>
              </a:rPr>
              <a:t>BioCell</a:t>
            </a:r>
            <a:r>
              <a:rPr lang="en-US" sz="2400" dirty="0" smtClean="0">
                <a:solidFill>
                  <a:srgbClr val="002060"/>
                </a:solidFill>
              </a:rPr>
              <a:t> </a:t>
            </a:r>
            <a:r>
              <a:rPr lang="it-IT" sz="2400" dirty="0">
                <a:solidFill>
                  <a:srgbClr val="002060"/>
                </a:solidFill>
              </a:rPr>
              <a:t>è</a:t>
            </a:r>
            <a:r>
              <a:rPr lang="it-IT" sz="2400" dirty="0" smtClean="0">
                <a:solidFill>
                  <a:srgbClr val="002060"/>
                </a:solidFill>
              </a:rPr>
              <a:t> </a:t>
            </a:r>
            <a:r>
              <a:rPr lang="it-IT" sz="2400" dirty="0">
                <a:solidFill>
                  <a:srgbClr val="002060"/>
                </a:solidFill>
              </a:rPr>
              <a:t>quello </a:t>
            </a:r>
            <a:r>
              <a:rPr lang="it-IT" sz="2400" dirty="0" smtClean="0">
                <a:solidFill>
                  <a:srgbClr val="002060"/>
                </a:solidFill>
              </a:rPr>
              <a:t>di </a:t>
            </a:r>
            <a:r>
              <a:rPr lang="it-IT" sz="2400" dirty="0">
                <a:solidFill>
                  <a:srgbClr val="002060"/>
                </a:solidFill>
              </a:rPr>
              <a:t>favorire il processo di trasferimento alla clinica  dei risultati delle ricerche condotte nel campo dell’immunoterapia dei tumori, non solo in ISS ma anche nell’ambito di collaborazioni con altri centri di ricerca e  con i centri </a:t>
            </a:r>
            <a:r>
              <a:rPr lang="it-IT" sz="2400" dirty="0" smtClean="0">
                <a:solidFill>
                  <a:srgbClr val="002060"/>
                </a:solidFill>
              </a:rPr>
              <a:t>clinici.</a:t>
            </a:r>
          </a:p>
          <a:p>
            <a:pPr algn="just" eaLnBrk="1" hangingPunct="1">
              <a:lnSpc>
                <a:spcPct val="150000"/>
              </a:lnSpc>
              <a:buFont typeface="Arial" panose="020B0604020202020204" pitchFamily="34" charset="0"/>
              <a:buChar char="•"/>
            </a:pPr>
            <a:endParaRPr lang="it-IT" sz="2400" dirty="0" smtClean="0">
              <a:solidFill>
                <a:srgbClr val="002060"/>
              </a:solidFill>
            </a:endParaRPr>
          </a:p>
          <a:p>
            <a:pPr algn="just" eaLnBrk="1" hangingPunct="1">
              <a:lnSpc>
                <a:spcPct val="150000"/>
              </a:lnSpc>
            </a:pPr>
            <a:endParaRPr lang="it-IT" sz="2400" dirty="0" smtClean="0">
              <a:solidFill>
                <a:srgbClr val="002060"/>
              </a:solidFill>
            </a:endParaRPr>
          </a:p>
        </p:txBody>
      </p:sp>
      <p:grpSp>
        <p:nvGrpSpPr>
          <p:cNvPr id="110" name="Gruppo 109"/>
          <p:cNvGrpSpPr>
            <a:grpSpLocks noChangeAspect="1"/>
          </p:cNvGrpSpPr>
          <p:nvPr/>
        </p:nvGrpSpPr>
        <p:grpSpPr>
          <a:xfrm>
            <a:off x="35496" y="6226767"/>
            <a:ext cx="9001000" cy="598183"/>
            <a:chOff x="2971800" y="457200"/>
            <a:chExt cx="12456000" cy="1218460"/>
          </a:xfrm>
        </p:grpSpPr>
        <p:pic>
          <p:nvPicPr>
            <p:cNvPr id="121" name="Picture 1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89781" y="1331313"/>
              <a:ext cx="472811" cy="264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2" name="Group 155"/>
            <p:cNvGrpSpPr>
              <a:grpSpLocks/>
            </p:cNvGrpSpPr>
            <p:nvPr/>
          </p:nvGrpSpPr>
          <p:grpSpPr bwMode="auto">
            <a:xfrm>
              <a:off x="2971800" y="457200"/>
              <a:ext cx="10279223" cy="1165483"/>
              <a:chOff x="576" y="816"/>
              <a:chExt cx="15696" cy="1824"/>
            </a:xfrm>
          </p:grpSpPr>
          <p:sp>
            <p:nvSpPr>
              <p:cNvPr id="208" name="Rectangle 4"/>
              <p:cNvSpPr>
                <a:spLocks noChangeArrowheads="1"/>
              </p:cNvSpPr>
              <p:nvPr/>
            </p:nvSpPr>
            <p:spPr bwMode="auto">
              <a:xfrm>
                <a:off x="2256" y="816"/>
                <a:ext cx="12480" cy="1824"/>
              </a:xfrm>
              <a:prstGeom prst="rect">
                <a:avLst/>
              </a:prstGeom>
              <a:gradFill rotWithShape="0">
                <a:gsLst>
                  <a:gs pos="0">
                    <a:srgbClr val="DDDDDD"/>
                  </a:gs>
                  <a:gs pos="50000">
                    <a:srgbClr val="BC8090"/>
                  </a:gs>
                  <a:gs pos="100000">
                    <a:srgbClr val="DDDDDD"/>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209" name="AutoShape 153"/>
              <p:cNvSpPr>
                <a:spLocks noChangeArrowheads="1"/>
              </p:cNvSpPr>
              <p:nvPr/>
            </p:nvSpPr>
            <p:spPr bwMode="auto">
              <a:xfrm>
                <a:off x="13824" y="816"/>
                <a:ext cx="2448" cy="1824"/>
              </a:xfrm>
              <a:prstGeom prst="chevron">
                <a:avLst>
                  <a:gd name="adj" fmla="val 33553"/>
                </a:avLst>
              </a:prstGeom>
              <a:gradFill rotWithShape="0">
                <a:gsLst>
                  <a:gs pos="0">
                    <a:srgbClr val="DDDDDD"/>
                  </a:gs>
                  <a:gs pos="50000">
                    <a:srgbClr val="BC8090"/>
                  </a:gs>
                  <a:gs pos="100000">
                    <a:srgbClr val="DDDDDD"/>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210" name="AutoShape 154"/>
              <p:cNvSpPr>
                <a:spLocks noChangeArrowheads="1"/>
              </p:cNvSpPr>
              <p:nvPr/>
            </p:nvSpPr>
            <p:spPr bwMode="auto">
              <a:xfrm>
                <a:off x="576" y="816"/>
                <a:ext cx="2448" cy="1824"/>
              </a:xfrm>
              <a:prstGeom prst="chevron">
                <a:avLst>
                  <a:gd name="adj" fmla="val 33553"/>
                </a:avLst>
              </a:prstGeom>
              <a:gradFill rotWithShape="0">
                <a:gsLst>
                  <a:gs pos="0">
                    <a:srgbClr val="DDDDDD"/>
                  </a:gs>
                  <a:gs pos="50000">
                    <a:srgbClr val="BC8090"/>
                  </a:gs>
                  <a:gs pos="100000">
                    <a:srgbClr val="DDDDDD"/>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23" name="Group 17"/>
            <p:cNvGrpSpPr>
              <a:grpSpLocks/>
            </p:cNvGrpSpPr>
            <p:nvPr/>
          </p:nvGrpSpPr>
          <p:grpSpPr bwMode="auto">
            <a:xfrm>
              <a:off x="4261742" y="669106"/>
              <a:ext cx="391350" cy="211354"/>
              <a:chOff x="5184" y="8160"/>
              <a:chExt cx="466" cy="383"/>
            </a:xfrm>
          </p:grpSpPr>
          <p:sp>
            <p:nvSpPr>
              <p:cNvPr id="206" name="Oval 18"/>
              <p:cNvSpPr>
                <a:spLocks noChangeArrowheads="1"/>
              </p:cNvSpPr>
              <p:nvPr/>
            </p:nvSpPr>
            <p:spPr bwMode="auto">
              <a:xfrm rot="-9869581">
                <a:off x="5184" y="8160"/>
                <a:ext cx="466" cy="383"/>
              </a:xfrm>
              <a:prstGeom prst="ellipse">
                <a:avLst/>
              </a:prstGeom>
              <a:gradFill rotWithShape="0">
                <a:gsLst>
                  <a:gs pos="0">
                    <a:srgbClr val="FFDAA2"/>
                  </a:gs>
                  <a:gs pos="100000">
                    <a:srgbClr val="FF9900"/>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207" name="Oval 19"/>
              <p:cNvSpPr>
                <a:spLocks noChangeArrowheads="1"/>
              </p:cNvSpPr>
              <p:nvPr/>
            </p:nvSpPr>
            <p:spPr bwMode="auto">
              <a:xfrm rot="-9869581">
                <a:off x="5280" y="8208"/>
                <a:ext cx="246" cy="194"/>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24" name="Group 29"/>
            <p:cNvGrpSpPr>
              <a:grpSpLocks/>
            </p:cNvGrpSpPr>
            <p:nvPr/>
          </p:nvGrpSpPr>
          <p:grpSpPr bwMode="auto">
            <a:xfrm flipV="1">
              <a:off x="7442086" y="616130"/>
              <a:ext cx="873398" cy="503277"/>
              <a:chOff x="384" y="1104"/>
              <a:chExt cx="1040" cy="912"/>
            </a:xfrm>
          </p:grpSpPr>
          <p:sp>
            <p:nvSpPr>
              <p:cNvPr id="204" name="Freeform 30"/>
              <p:cNvSpPr>
                <a:spLocks/>
              </p:cNvSpPr>
              <p:nvPr/>
            </p:nvSpPr>
            <p:spPr bwMode="auto">
              <a:xfrm rot="-1404019">
                <a:off x="384" y="1104"/>
                <a:ext cx="1040" cy="912"/>
              </a:xfrm>
              <a:custGeom>
                <a:avLst/>
                <a:gdLst>
                  <a:gd name="T0" fmla="*/ 388 w 855"/>
                  <a:gd name="T1" fmla="*/ 828 h 770"/>
                  <a:gd name="T2" fmla="*/ 270 w 855"/>
                  <a:gd name="T3" fmla="*/ 785 h 770"/>
                  <a:gd name="T4" fmla="*/ 365 w 855"/>
                  <a:gd name="T5" fmla="*/ 726 h 770"/>
                  <a:gd name="T6" fmla="*/ 437 w 855"/>
                  <a:gd name="T7" fmla="*/ 662 h 770"/>
                  <a:gd name="T8" fmla="*/ 428 w 855"/>
                  <a:gd name="T9" fmla="*/ 565 h 770"/>
                  <a:gd name="T10" fmla="*/ 190 w 855"/>
                  <a:gd name="T11" fmla="*/ 520 h 770"/>
                  <a:gd name="T12" fmla="*/ 151 w 855"/>
                  <a:gd name="T13" fmla="*/ 539 h 770"/>
                  <a:gd name="T14" fmla="*/ 23 w 855"/>
                  <a:gd name="T15" fmla="*/ 505 h 770"/>
                  <a:gd name="T16" fmla="*/ 39 w 855"/>
                  <a:gd name="T17" fmla="*/ 445 h 770"/>
                  <a:gd name="T18" fmla="*/ 158 w 855"/>
                  <a:gd name="T19" fmla="*/ 474 h 770"/>
                  <a:gd name="T20" fmla="*/ 142 w 855"/>
                  <a:gd name="T21" fmla="*/ 400 h 770"/>
                  <a:gd name="T22" fmla="*/ 95 w 855"/>
                  <a:gd name="T23" fmla="*/ 293 h 770"/>
                  <a:gd name="T24" fmla="*/ 190 w 855"/>
                  <a:gd name="T25" fmla="*/ 348 h 770"/>
                  <a:gd name="T26" fmla="*/ 270 w 855"/>
                  <a:gd name="T27" fmla="*/ 409 h 770"/>
                  <a:gd name="T28" fmla="*/ 317 w 855"/>
                  <a:gd name="T29" fmla="*/ 341 h 770"/>
                  <a:gd name="T30" fmla="*/ 262 w 855"/>
                  <a:gd name="T31" fmla="*/ 251 h 770"/>
                  <a:gd name="T32" fmla="*/ 372 w 855"/>
                  <a:gd name="T33" fmla="*/ 295 h 770"/>
                  <a:gd name="T34" fmla="*/ 444 w 855"/>
                  <a:gd name="T35" fmla="*/ 262 h 770"/>
                  <a:gd name="T36" fmla="*/ 397 w 855"/>
                  <a:gd name="T37" fmla="*/ 143 h 770"/>
                  <a:gd name="T38" fmla="*/ 397 w 855"/>
                  <a:gd name="T39" fmla="*/ 81 h 770"/>
                  <a:gd name="T40" fmla="*/ 484 w 855"/>
                  <a:gd name="T41" fmla="*/ 126 h 770"/>
                  <a:gd name="T42" fmla="*/ 572 w 855"/>
                  <a:gd name="T43" fmla="*/ 258 h 770"/>
                  <a:gd name="T44" fmla="*/ 651 w 855"/>
                  <a:gd name="T45" fmla="*/ 147 h 770"/>
                  <a:gd name="T46" fmla="*/ 690 w 855"/>
                  <a:gd name="T47" fmla="*/ 31 h 770"/>
                  <a:gd name="T48" fmla="*/ 786 w 855"/>
                  <a:gd name="T49" fmla="*/ 0 h 770"/>
                  <a:gd name="T50" fmla="*/ 786 w 855"/>
                  <a:gd name="T51" fmla="*/ 62 h 770"/>
                  <a:gd name="T52" fmla="*/ 738 w 855"/>
                  <a:gd name="T53" fmla="*/ 116 h 770"/>
                  <a:gd name="T54" fmla="*/ 714 w 855"/>
                  <a:gd name="T55" fmla="*/ 293 h 770"/>
                  <a:gd name="T56" fmla="*/ 777 w 855"/>
                  <a:gd name="T57" fmla="*/ 333 h 770"/>
                  <a:gd name="T58" fmla="*/ 865 w 855"/>
                  <a:gd name="T59" fmla="*/ 262 h 770"/>
                  <a:gd name="T60" fmla="*/ 928 w 855"/>
                  <a:gd name="T61" fmla="*/ 185 h 770"/>
                  <a:gd name="T62" fmla="*/ 1031 w 855"/>
                  <a:gd name="T63" fmla="*/ 191 h 770"/>
                  <a:gd name="T64" fmla="*/ 968 w 855"/>
                  <a:gd name="T65" fmla="*/ 268 h 770"/>
                  <a:gd name="T66" fmla="*/ 928 w 855"/>
                  <a:gd name="T67" fmla="*/ 297 h 770"/>
                  <a:gd name="T68" fmla="*/ 849 w 855"/>
                  <a:gd name="T69" fmla="*/ 366 h 770"/>
                  <a:gd name="T70" fmla="*/ 889 w 855"/>
                  <a:gd name="T71" fmla="*/ 456 h 770"/>
                  <a:gd name="T72" fmla="*/ 960 w 855"/>
                  <a:gd name="T73" fmla="*/ 516 h 770"/>
                  <a:gd name="T74" fmla="*/ 896 w 855"/>
                  <a:gd name="T75" fmla="*/ 518 h 770"/>
                  <a:gd name="T76" fmla="*/ 976 w 855"/>
                  <a:gd name="T77" fmla="*/ 593 h 770"/>
                  <a:gd name="T78" fmla="*/ 1039 w 855"/>
                  <a:gd name="T79" fmla="*/ 713 h 770"/>
                  <a:gd name="T80" fmla="*/ 1000 w 855"/>
                  <a:gd name="T81" fmla="*/ 775 h 770"/>
                  <a:gd name="T82" fmla="*/ 968 w 855"/>
                  <a:gd name="T83" fmla="*/ 704 h 770"/>
                  <a:gd name="T84" fmla="*/ 928 w 855"/>
                  <a:gd name="T85" fmla="*/ 631 h 770"/>
                  <a:gd name="T86" fmla="*/ 809 w 855"/>
                  <a:gd name="T87" fmla="*/ 585 h 770"/>
                  <a:gd name="T88" fmla="*/ 777 w 855"/>
                  <a:gd name="T89" fmla="*/ 708 h 770"/>
                  <a:gd name="T90" fmla="*/ 809 w 855"/>
                  <a:gd name="T91" fmla="*/ 836 h 770"/>
                  <a:gd name="T92" fmla="*/ 761 w 855"/>
                  <a:gd name="T93" fmla="*/ 911 h 770"/>
                  <a:gd name="T94" fmla="*/ 714 w 855"/>
                  <a:gd name="T95" fmla="*/ 852 h 770"/>
                  <a:gd name="T96" fmla="*/ 705 w 855"/>
                  <a:gd name="T97" fmla="*/ 803 h 770"/>
                  <a:gd name="T98" fmla="*/ 690 w 855"/>
                  <a:gd name="T99" fmla="*/ 784 h 770"/>
                  <a:gd name="T100" fmla="*/ 642 w 855"/>
                  <a:gd name="T101" fmla="*/ 693 h 770"/>
                  <a:gd name="T102" fmla="*/ 603 w 855"/>
                  <a:gd name="T103" fmla="*/ 776 h 770"/>
                  <a:gd name="T104" fmla="*/ 635 w 855"/>
                  <a:gd name="T105" fmla="*/ 862 h 770"/>
                  <a:gd name="T106" fmla="*/ 547 w 855"/>
                  <a:gd name="T107" fmla="*/ 813 h 770"/>
                  <a:gd name="T108" fmla="*/ 491 w 855"/>
                  <a:gd name="T109" fmla="*/ 747 h 77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55" h="770">
                    <a:moveTo>
                      <a:pt x="398" y="641"/>
                    </a:moveTo>
                    <a:lnTo>
                      <a:pt x="385" y="655"/>
                    </a:lnTo>
                    <a:lnTo>
                      <a:pt x="372" y="668"/>
                    </a:lnTo>
                    <a:lnTo>
                      <a:pt x="359" y="680"/>
                    </a:lnTo>
                    <a:lnTo>
                      <a:pt x="346" y="688"/>
                    </a:lnTo>
                    <a:lnTo>
                      <a:pt x="332" y="694"/>
                    </a:lnTo>
                    <a:lnTo>
                      <a:pt x="319" y="699"/>
                    </a:lnTo>
                    <a:lnTo>
                      <a:pt x="300" y="701"/>
                    </a:lnTo>
                    <a:lnTo>
                      <a:pt x="280" y="701"/>
                    </a:lnTo>
                    <a:lnTo>
                      <a:pt x="267" y="694"/>
                    </a:lnTo>
                    <a:lnTo>
                      <a:pt x="254" y="688"/>
                    </a:lnTo>
                    <a:lnTo>
                      <a:pt x="241" y="681"/>
                    </a:lnTo>
                    <a:lnTo>
                      <a:pt x="228" y="672"/>
                    </a:lnTo>
                    <a:lnTo>
                      <a:pt x="222" y="663"/>
                    </a:lnTo>
                    <a:lnTo>
                      <a:pt x="222" y="655"/>
                    </a:lnTo>
                    <a:lnTo>
                      <a:pt x="241" y="641"/>
                    </a:lnTo>
                    <a:lnTo>
                      <a:pt x="261" y="628"/>
                    </a:lnTo>
                    <a:lnTo>
                      <a:pt x="274" y="624"/>
                    </a:lnTo>
                    <a:lnTo>
                      <a:pt x="280" y="623"/>
                    </a:lnTo>
                    <a:lnTo>
                      <a:pt x="293" y="618"/>
                    </a:lnTo>
                    <a:lnTo>
                      <a:pt x="300" y="613"/>
                    </a:lnTo>
                    <a:lnTo>
                      <a:pt x="313" y="608"/>
                    </a:lnTo>
                    <a:lnTo>
                      <a:pt x="319" y="602"/>
                    </a:lnTo>
                    <a:lnTo>
                      <a:pt x="332" y="589"/>
                    </a:lnTo>
                    <a:lnTo>
                      <a:pt x="346" y="572"/>
                    </a:lnTo>
                    <a:lnTo>
                      <a:pt x="352" y="564"/>
                    </a:lnTo>
                    <a:lnTo>
                      <a:pt x="359" y="561"/>
                    </a:lnTo>
                    <a:lnTo>
                      <a:pt x="359" y="559"/>
                    </a:lnTo>
                    <a:lnTo>
                      <a:pt x="365" y="542"/>
                    </a:lnTo>
                    <a:lnTo>
                      <a:pt x="372" y="529"/>
                    </a:lnTo>
                    <a:lnTo>
                      <a:pt x="372" y="519"/>
                    </a:lnTo>
                    <a:lnTo>
                      <a:pt x="378" y="511"/>
                    </a:lnTo>
                    <a:lnTo>
                      <a:pt x="372" y="496"/>
                    </a:lnTo>
                    <a:lnTo>
                      <a:pt x="365" y="486"/>
                    </a:lnTo>
                    <a:lnTo>
                      <a:pt x="352" y="477"/>
                    </a:lnTo>
                    <a:lnTo>
                      <a:pt x="326" y="470"/>
                    </a:lnTo>
                    <a:lnTo>
                      <a:pt x="306" y="465"/>
                    </a:lnTo>
                    <a:lnTo>
                      <a:pt x="261" y="457"/>
                    </a:lnTo>
                    <a:lnTo>
                      <a:pt x="215" y="451"/>
                    </a:lnTo>
                    <a:lnTo>
                      <a:pt x="195" y="446"/>
                    </a:lnTo>
                    <a:lnTo>
                      <a:pt x="169" y="439"/>
                    </a:lnTo>
                    <a:lnTo>
                      <a:pt x="156" y="439"/>
                    </a:lnTo>
                    <a:lnTo>
                      <a:pt x="150" y="439"/>
                    </a:lnTo>
                    <a:lnTo>
                      <a:pt x="143" y="441"/>
                    </a:lnTo>
                    <a:lnTo>
                      <a:pt x="137" y="444"/>
                    </a:lnTo>
                    <a:lnTo>
                      <a:pt x="137" y="449"/>
                    </a:lnTo>
                    <a:lnTo>
                      <a:pt x="137" y="452"/>
                    </a:lnTo>
                    <a:lnTo>
                      <a:pt x="130" y="455"/>
                    </a:lnTo>
                    <a:lnTo>
                      <a:pt x="124" y="455"/>
                    </a:lnTo>
                    <a:lnTo>
                      <a:pt x="111" y="454"/>
                    </a:lnTo>
                    <a:lnTo>
                      <a:pt x="91" y="451"/>
                    </a:lnTo>
                    <a:lnTo>
                      <a:pt x="78" y="451"/>
                    </a:lnTo>
                    <a:lnTo>
                      <a:pt x="71" y="451"/>
                    </a:lnTo>
                    <a:lnTo>
                      <a:pt x="52" y="442"/>
                    </a:lnTo>
                    <a:lnTo>
                      <a:pt x="39" y="436"/>
                    </a:lnTo>
                    <a:lnTo>
                      <a:pt x="19" y="426"/>
                    </a:lnTo>
                    <a:lnTo>
                      <a:pt x="6" y="415"/>
                    </a:lnTo>
                    <a:lnTo>
                      <a:pt x="0" y="403"/>
                    </a:lnTo>
                    <a:lnTo>
                      <a:pt x="6" y="392"/>
                    </a:lnTo>
                    <a:lnTo>
                      <a:pt x="13" y="382"/>
                    </a:lnTo>
                    <a:lnTo>
                      <a:pt x="19" y="379"/>
                    </a:lnTo>
                    <a:lnTo>
                      <a:pt x="26" y="377"/>
                    </a:lnTo>
                    <a:lnTo>
                      <a:pt x="32" y="376"/>
                    </a:lnTo>
                    <a:lnTo>
                      <a:pt x="39" y="377"/>
                    </a:lnTo>
                    <a:lnTo>
                      <a:pt x="52" y="381"/>
                    </a:lnTo>
                    <a:lnTo>
                      <a:pt x="58" y="385"/>
                    </a:lnTo>
                    <a:lnTo>
                      <a:pt x="71" y="390"/>
                    </a:lnTo>
                    <a:lnTo>
                      <a:pt x="91" y="395"/>
                    </a:lnTo>
                    <a:lnTo>
                      <a:pt x="111" y="398"/>
                    </a:lnTo>
                    <a:lnTo>
                      <a:pt x="130" y="400"/>
                    </a:lnTo>
                    <a:lnTo>
                      <a:pt x="150" y="397"/>
                    </a:lnTo>
                    <a:lnTo>
                      <a:pt x="156" y="382"/>
                    </a:lnTo>
                    <a:lnTo>
                      <a:pt x="156" y="368"/>
                    </a:lnTo>
                    <a:lnTo>
                      <a:pt x="150" y="358"/>
                    </a:lnTo>
                    <a:lnTo>
                      <a:pt x="137" y="351"/>
                    </a:lnTo>
                    <a:lnTo>
                      <a:pt x="130" y="345"/>
                    </a:lnTo>
                    <a:lnTo>
                      <a:pt x="117" y="338"/>
                    </a:lnTo>
                    <a:lnTo>
                      <a:pt x="78" y="316"/>
                    </a:lnTo>
                    <a:lnTo>
                      <a:pt x="58" y="303"/>
                    </a:lnTo>
                    <a:lnTo>
                      <a:pt x="45" y="288"/>
                    </a:lnTo>
                    <a:lnTo>
                      <a:pt x="45" y="268"/>
                    </a:lnTo>
                    <a:lnTo>
                      <a:pt x="45" y="255"/>
                    </a:lnTo>
                    <a:lnTo>
                      <a:pt x="58" y="249"/>
                    </a:lnTo>
                    <a:lnTo>
                      <a:pt x="78" y="247"/>
                    </a:lnTo>
                    <a:lnTo>
                      <a:pt x="98" y="260"/>
                    </a:lnTo>
                    <a:lnTo>
                      <a:pt x="117" y="268"/>
                    </a:lnTo>
                    <a:lnTo>
                      <a:pt x="124" y="273"/>
                    </a:lnTo>
                    <a:lnTo>
                      <a:pt x="130" y="278"/>
                    </a:lnTo>
                    <a:lnTo>
                      <a:pt x="137" y="281"/>
                    </a:lnTo>
                    <a:lnTo>
                      <a:pt x="143" y="286"/>
                    </a:lnTo>
                    <a:lnTo>
                      <a:pt x="156" y="294"/>
                    </a:lnTo>
                    <a:lnTo>
                      <a:pt x="169" y="307"/>
                    </a:lnTo>
                    <a:lnTo>
                      <a:pt x="176" y="314"/>
                    </a:lnTo>
                    <a:lnTo>
                      <a:pt x="182" y="322"/>
                    </a:lnTo>
                    <a:lnTo>
                      <a:pt x="195" y="329"/>
                    </a:lnTo>
                    <a:lnTo>
                      <a:pt x="195" y="332"/>
                    </a:lnTo>
                    <a:lnTo>
                      <a:pt x="209" y="338"/>
                    </a:lnTo>
                    <a:lnTo>
                      <a:pt x="222" y="345"/>
                    </a:lnTo>
                    <a:lnTo>
                      <a:pt x="235" y="350"/>
                    </a:lnTo>
                    <a:lnTo>
                      <a:pt x="241" y="350"/>
                    </a:lnTo>
                    <a:lnTo>
                      <a:pt x="248" y="348"/>
                    </a:lnTo>
                    <a:lnTo>
                      <a:pt x="261" y="335"/>
                    </a:lnTo>
                    <a:lnTo>
                      <a:pt x="267" y="320"/>
                    </a:lnTo>
                    <a:lnTo>
                      <a:pt x="267" y="304"/>
                    </a:lnTo>
                    <a:lnTo>
                      <a:pt x="261" y="288"/>
                    </a:lnTo>
                    <a:lnTo>
                      <a:pt x="248" y="272"/>
                    </a:lnTo>
                    <a:lnTo>
                      <a:pt x="235" y="257"/>
                    </a:lnTo>
                    <a:lnTo>
                      <a:pt x="222" y="246"/>
                    </a:lnTo>
                    <a:lnTo>
                      <a:pt x="209" y="234"/>
                    </a:lnTo>
                    <a:lnTo>
                      <a:pt x="209" y="225"/>
                    </a:lnTo>
                    <a:lnTo>
                      <a:pt x="215" y="216"/>
                    </a:lnTo>
                    <a:lnTo>
                      <a:pt x="215" y="212"/>
                    </a:lnTo>
                    <a:lnTo>
                      <a:pt x="215" y="207"/>
                    </a:lnTo>
                    <a:lnTo>
                      <a:pt x="222" y="203"/>
                    </a:lnTo>
                    <a:lnTo>
                      <a:pt x="235" y="205"/>
                    </a:lnTo>
                    <a:lnTo>
                      <a:pt x="241" y="210"/>
                    </a:lnTo>
                    <a:lnTo>
                      <a:pt x="254" y="216"/>
                    </a:lnTo>
                    <a:lnTo>
                      <a:pt x="287" y="234"/>
                    </a:lnTo>
                    <a:lnTo>
                      <a:pt x="306" y="249"/>
                    </a:lnTo>
                    <a:lnTo>
                      <a:pt x="319" y="254"/>
                    </a:lnTo>
                    <a:lnTo>
                      <a:pt x="326" y="259"/>
                    </a:lnTo>
                    <a:lnTo>
                      <a:pt x="339" y="260"/>
                    </a:lnTo>
                    <a:lnTo>
                      <a:pt x="346" y="259"/>
                    </a:lnTo>
                    <a:lnTo>
                      <a:pt x="359" y="255"/>
                    </a:lnTo>
                    <a:lnTo>
                      <a:pt x="365" y="247"/>
                    </a:lnTo>
                    <a:lnTo>
                      <a:pt x="365" y="221"/>
                    </a:lnTo>
                    <a:lnTo>
                      <a:pt x="365" y="199"/>
                    </a:lnTo>
                    <a:lnTo>
                      <a:pt x="352" y="179"/>
                    </a:lnTo>
                    <a:lnTo>
                      <a:pt x="339" y="160"/>
                    </a:lnTo>
                    <a:lnTo>
                      <a:pt x="339" y="148"/>
                    </a:lnTo>
                    <a:lnTo>
                      <a:pt x="339" y="138"/>
                    </a:lnTo>
                    <a:lnTo>
                      <a:pt x="332" y="130"/>
                    </a:lnTo>
                    <a:lnTo>
                      <a:pt x="326" y="121"/>
                    </a:lnTo>
                    <a:lnTo>
                      <a:pt x="319" y="107"/>
                    </a:lnTo>
                    <a:lnTo>
                      <a:pt x="319" y="94"/>
                    </a:lnTo>
                    <a:lnTo>
                      <a:pt x="319" y="88"/>
                    </a:lnTo>
                    <a:lnTo>
                      <a:pt x="319" y="83"/>
                    </a:lnTo>
                    <a:lnTo>
                      <a:pt x="319" y="80"/>
                    </a:lnTo>
                    <a:lnTo>
                      <a:pt x="319" y="78"/>
                    </a:lnTo>
                    <a:lnTo>
                      <a:pt x="326" y="68"/>
                    </a:lnTo>
                    <a:lnTo>
                      <a:pt x="332" y="62"/>
                    </a:lnTo>
                    <a:lnTo>
                      <a:pt x="339" y="59"/>
                    </a:lnTo>
                    <a:lnTo>
                      <a:pt x="346" y="59"/>
                    </a:lnTo>
                    <a:lnTo>
                      <a:pt x="352" y="62"/>
                    </a:lnTo>
                    <a:lnTo>
                      <a:pt x="365" y="67"/>
                    </a:lnTo>
                    <a:lnTo>
                      <a:pt x="385" y="81"/>
                    </a:lnTo>
                    <a:lnTo>
                      <a:pt x="398" y="106"/>
                    </a:lnTo>
                    <a:lnTo>
                      <a:pt x="404" y="130"/>
                    </a:lnTo>
                    <a:lnTo>
                      <a:pt x="411" y="156"/>
                    </a:lnTo>
                    <a:lnTo>
                      <a:pt x="417" y="186"/>
                    </a:lnTo>
                    <a:lnTo>
                      <a:pt x="424" y="194"/>
                    </a:lnTo>
                    <a:lnTo>
                      <a:pt x="430" y="200"/>
                    </a:lnTo>
                    <a:lnTo>
                      <a:pt x="450" y="212"/>
                    </a:lnTo>
                    <a:lnTo>
                      <a:pt x="470" y="218"/>
                    </a:lnTo>
                    <a:lnTo>
                      <a:pt x="483" y="223"/>
                    </a:lnTo>
                    <a:lnTo>
                      <a:pt x="489" y="223"/>
                    </a:lnTo>
                    <a:lnTo>
                      <a:pt x="496" y="221"/>
                    </a:lnTo>
                    <a:lnTo>
                      <a:pt x="496" y="216"/>
                    </a:lnTo>
                    <a:lnTo>
                      <a:pt x="502" y="208"/>
                    </a:lnTo>
                    <a:lnTo>
                      <a:pt x="522" y="166"/>
                    </a:lnTo>
                    <a:lnTo>
                      <a:pt x="535" y="124"/>
                    </a:lnTo>
                    <a:lnTo>
                      <a:pt x="535" y="112"/>
                    </a:lnTo>
                    <a:lnTo>
                      <a:pt x="535" y="101"/>
                    </a:lnTo>
                    <a:lnTo>
                      <a:pt x="535" y="91"/>
                    </a:lnTo>
                    <a:lnTo>
                      <a:pt x="535" y="88"/>
                    </a:lnTo>
                    <a:lnTo>
                      <a:pt x="535" y="86"/>
                    </a:lnTo>
                    <a:lnTo>
                      <a:pt x="554" y="55"/>
                    </a:lnTo>
                    <a:lnTo>
                      <a:pt x="567" y="26"/>
                    </a:lnTo>
                    <a:lnTo>
                      <a:pt x="574" y="25"/>
                    </a:lnTo>
                    <a:lnTo>
                      <a:pt x="580" y="25"/>
                    </a:lnTo>
                    <a:lnTo>
                      <a:pt x="587" y="23"/>
                    </a:lnTo>
                    <a:lnTo>
                      <a:pt x="600" y="15"/>
                    </a:lnTo>
                    <a:lnTo>
                      <a:pt x="613" y="7"/>
                    </a:lnTo>
                    <a:lnTo>
                      <a:pt x="626" y="2"/>
                    </a:lnTo>
                    <a:lnTo>
                      <a:pt x="646" y="0"/>
                    </a:lnTo>
                    <a:lnTo>
                      <a:pt x="652" y="5"/>
                    </a:lnTo>
                    <a:lnTo>
                      <a:pt x="659" y="8"/>
                    </a:lnTo>
                    <a:lnTo>
                      <a:pt x="665" y="13"/>
                    </a:lnTo>
                    <a:lnTo>
                      <a:pt x="665" y="20"/>
                    </a:lnTo>
                    <a:lnTo>
                      <a:pt x="665" y="26"/>
                    </a:lnTo>
                    <a:lnTo>
                      <a:pt x="665" y="34"/>
                    </a:lnTo>
                    <a:lnTo>
                      <a:pt x="646" y="52"/>
                    </a:lnTo>
                    <a:lnTo>
                      <a:pt x="633" y="72"/>
                    </a:lnTo>
                    <a:lnTo>
                      <a:pt x="626" y="78"/>
                    </a:lnTo>
                    <a:lnTo>
                      <a:pt x="620" y="83"/>
                    </a:lnTo>
                    <a:lnTo>
                      <a:pt x="620" y="88"/>
                    </a:lnTo>
                    <a:lnTo>
                      <a:pt x="613" y="93"/>
                    </a:lnTo>
                    <a:lnTo>
                      <a:pt x="607" y="96"/>
                    </a:lnTo>
                    <a:lnTo>
                      <a:pt x="607" y="98"/>
                    </a:lnTo>
                    <a:lnTo>
                      <a:pt x="587" y="148"/>
                    </a:lnTo>
                    <a:lnTo>
                      <a:pt x="574" y="199"/>
                    </a:lnTo>
                    <a:lnTo>
                      <a:pt x="574" y="203"/>
                    </a:lnTo>
                    <a:lnTo>
                      <a:pt x="574" y="208"/>
                    </a:lnTo>
                    <a:lnTo>
                      <a:pt x="580" y="216"/>
                    </a:lnTo>
                    <a:lnTo>
                      <a:pt x="587" y="231"/>
                    </a:lnTo>
                    <a:lnTo>
                      <a:pt x="587" y="247"/>
                    </a:lnTo>
                    <a:lnTo>
                      <a:pt x="587" y="262"/>
                    </a:lnTo>
                    <a:lnTo>
                      <a:pt x="587" y="277"/>
                    </a:lnTo>
                    <a:lnTo>
                      <a:pt x="600" y="280"/>
                    </a:lnTo>
                    <a:lnTo>
                      <a:pt x="607" y="285"/>
                    </a:lnTo>
                    <a:lnTo>
                      <a:pt x="620" y="288"/>
                    </a:lnTo>
                    <a:lnTo>
                      <a:pt x="626" y="286"/>
                    </a:lnTo>
                    <a:lnTo>
                      <a:pt x="639" y="281"/>
                    </a:lnTo>
                    <a:lnTo>
                      <a:pt x="646" y="273"/>
                    </a:lnTo>
                    <a:lnTo>
                      <a:pt x="659" y="262"/>
                    </a:lnTo>
                    <a:lnTo>
                      <a:pt x="665" y="254"/>
                    </a:lnTo>
                    <a:lnTo>
                      <a:pt x="672" y="252"/>
                    </a:lnTo>
                    <a:lnTo>
                      <a:pt x="678" y="247"/>
                    </a:lnTo>
                    <a:lnTo>
                      <a:pt x="691" y="234"/>
                    </a:lnTo>
                    <a:lnTo>
                      <a:pt x="711" y="221"/>
                    </a:lnTo>
                    <a:lnTo>
                      <a:pt x="717" y="216"/>
                    </a:lnTo>
                    <a:lnTo>
                      <a:pt x="724" y="212"/>
                    </a:lnTo>
                    <a:lnTo>
                      <a:pt x="731" y="192"/>
                    </a:lnTo>
                    <a:lnTo>
                      <a:pt x="744" y="174"/>
                    </a:lnTo>
                    <a:lnTo>
                      <a:pt x="744" y="168"/>
                    </a:lnTo>
                    <a:lnTo>
                      <a:pt x="757" y="161"/>
                    </a:lnTo>
                    <a:lnTo>
                      <a:pt x="763" y="156"/>
                    </a:lnTo>
                    <a:lnTo>
                      <a:pt x="776" y="155"/>
                    </a:lnTo>
                    <a:lnTo>
                      <a:pt x="783" y="156"/>
                    </a:lnTo>
                    <a:lnTo>
                      <a:pt x="802" y="158"/>
                    </a:lnTo>
                    <a:lnTo>
                      <a:pt x="815" y="160"/>
                    </a:lnTo>
                    <a:lnTo>
                      <a:pt x="828" y="160"/>
                    </a:lnTo>
                    <a:lnTo>
                      <a:pt x="841" y="161"/>
                    </a:lnTo>
                    <a:lnTo>
                      <a:pt x="848" y="161"/>
                    </a:lnTo>
                    <a:lnTo>
                      <a:pt x="854" y="177"/>
                    </a:lnTo>
                    <a:lnTo>
                      <a:pt x="854" y="190"/>
                    </a:lnTo>
                    <a:lnTo>
                      <a:pt x="848" y="203"/>
                    </a:lnTo>
                    <a:lnTo>
                      <a:pt x="828" y="218"/>
                    </a:lnTo>
                    <a:lnTo>
                      <a:pt x="822" y="223"/>
                    </a:lnTo>
                    <a:lnTo>
                      <a:pt x="809" y="225"/>
                    </a:lnTo>
                    <a:lnTo>
                      <a:pt x="796" y="226"/>
                    </a:lnTo>
                    <a:lnTo>
                      <a:pt x="789" y="226"/>
                    </a:lnTo>
                    <a:lnTo>
                      <a:pt x="783" y="234"/>
                    </a:lnTo>
                    <a:lnTo>
                      <a:pt x="776" y="239"/>
                    </a:lnTo>
                    <a:lnTo>
                      <a:pt x="776" y="242"/>
                    </a:lnTo>
                    <a:lnTo>
                      <a:pt x="770" y="246"/>
                    </a:lnTo>
                    <a:lnTo>
                      <a:pt x="770" y="247"/>
                    </a:lnTo>
                    <a:lnTo>
                      <a:pt x="763" y="251"/>
                    </a:lnTo>
                    <a:lnTo>
                      <a:pt x="750" y="255"/>
                    </a:lnTo>
                    <a:lnTo>
                      <a:pt x="737" y="264"/>
                    </a:lnTo>
                    <a:lnTo>
                      <a:pt x="724" y="270"/>
                    </a:lnTo>
                    <a:lnTo>
                      <a:pt x="717" y="278"/>
                    </a:lnTo>
                    <a:lnTo>
                      <a:pt x="711" y="285"/>
                    </a:lnTo>
                    <a:lnTo>
                      <a:pt x="704" y="288"/>
                    </a:lnTo>
                    <a:lnTo>
                      <a:pt x="698" y="309"/>
                    </a:lnTo>
                    <a:lnTo>
                      <a:pt x="691" y="329"/>
                    </a:lnTo>
                    <a:lnTo>
                      <a:pt x="691" y="333"/>
                    </a:lnTo>
                    <a:lnTo>
                      <a:pt x="698" y="337"/>
                    </a:lnTo>
                    <a:lnTo>
                      <a:pt x="704" y="338"/>
                    </a:lnTo>
                    <a:lnTo>
                      <a:pt x="704" y="342"/>
                    </a:lnTo>
                    <a:lnTo>
                      <a:pt x="717" y="364"/>
                    </a:lnTo>
                    <a:lnTo>
                      <a:pt x="731" y="385"/>
                    </a:lnTo>
                    <a:lnTo>
                      <a:pt x="757" y="390"/>
                    </a:lnTo>
                    <a:lnTo>
                      <a:pt x="776" y="397"/>
                    </a:lnTo>
                    <a:lnTo>
                      <a:pt x="783" y="402"/>
                    </a:lnTo>
                    <a:lnTo>
                      <a:pt x="789" y="408"/>
                    </a:lnTo>
                    <a:lnTo>
                      <a:pt x="796" y="418"/>
                    </a:lnTo>
                    <a:lnTo>
                      <a:pt x="796" y="429"/>
                    </a:lnTo>
                    <a:lnTo>
                      <a:pt x="789" y="436"/>
                    </a:lnTo>
                    <a:lnTo>
                      <a:pt x="783" y="439"/>
                    </a:lnTo>
                    <a:lnTo>
                      <a:pt x="776" y="442"/>
                    </a:lnTo>
                    <a:lnTo>
                      <a:pt x="770" y="442"/>
                    </a:lnTo>
                    <a:lnTo>
                      <a:pt x="763" y="439"/>
                    </a:lnTo>
                    <a:lnTo>
                      <a:pt x="750" y="436"/>
                    </a:lnTo>
                    <a:lnTo>
                      <a:pt x="744" y="436"/>
                    </a:lnTo>
                    <a:lnTo>
                      <a:pt x="737" y="437"/>
                    </a:lnTo>
                    <a:lnTo>
                      <a:pt x="731" y="442"/>
                    </a:lnTo>
                    <a:lnTo>
                      <a:pt x="724" y="447"/>
                    </a:lnTo>
                    <a:lnTo>
                      <a:pt x="737" y="460"/>
                    </a:lnTo>
                    <a:lnTo>
                      <a:pt x="750" y="470"/>
                    </a:lnTo>
                    <a:lnTo>
                      <a:pt x="763" y="480"/>
                    </a:lnTo>
                    <a:lnTo>
                      <a:pt x="776" y="488"/>
                    </a:lnTo>
                    <a:lnTo>
                      <a:pt x="802" y="501"/>
                    </a:lnTo>
                    <a:lnTo>
                      <a:pt x="828" y="517"/>
                    </a:lnTo>
                    <a:lnTo>
                      <a:pt x="841" y="542"/>
                    </a:lnTo>
                    <a:lnTo>
                      <a:pt x="848" y="564"/>
                    </a:lnTo>
                    <a:lnTo>
                      <a:pt x="848" y="576"/>
                    </a:lnTo>
                    <a:lnTo>
                      <a:pt x="854" y="590"/>
                    </a:lnTo>
                    <a:lnTo>
                      <a:pt x="854" y="597"/>
                    </a:lnTo>
                    <a:lnTo>
                      <a:pt x="854" y="602"/>
                    </a:lnTo>
                    <a:lnTo>
                      <a:pt x="854" y="605"/>
                    </a:lnTo>
                    <a:lnTo>
                      <a:pt x="854" y="607"/>
                    </a:lnTo>
                    <a:lnTo>
                      <a:pt x="841" y="626"/>
                    </a:lnTo>
                    <a:lnTo>
                      <a:pt x="835" y="641"/>
                    </a:lnTo>
                    <a:lnTo>
                      <a:pt x="828" y="649"/>
                    </a:lnTo>
                    <a:lnTo>
                      <a:pt x="828" y="654"/>
                    </a:lnTo>
                    <a:lnTo>
                      <a:pt x="822" y="654"/>
                    </a:lnTo>
                    <a:lnTo>
                      <a:pt x="815" y="649"/>
                    </a:lnTo>
                    <a:lnTo>
                      <a:pt x="809" y="637"/>
                    </a:lnTo>
                    <a:lnTo>
                      <a:pt x="796" y="621"/>
                    </a:lnTo>
                    <a:lnTo>
                      <a:pt x="796" y="618"/>
                    </a:lnTo>
                    <a:lnTo>
                      <a:pt x="796" y="611"/>
                    </a:lnTo>
                    <a:lnTo>
                      <a:pt x="796" y="603"/>
                    </a:lnTo>
                    <a:lnTo>
                      <a:pt x="796" y="594"/>
                    </a:lnTo>
                    <a:lnTo>
                      <a:pt x="796" y="576"/>
                    </a:lnTo>
                    <a:lnTo>
                      <a:pt x="796" y="568"/>
                    </a:lnTo>
                    <a:lnTo>
                      <a:pt x="796" y="563"/>
                    </a:lnTo>
                    <a:lnTo>
                      <a:pt x="789" y="555"/>
                    </a:lnTo>
                    <a:lnTo>
                      <a:pt x="783" y="548"/>
                    </a:lnTo>
                    <a:lnTo>
                      <a:pt x="770" y="537"/>
                    </a:lnTo>
                    <a:lnTo>
                      <a:pt x="763" y="533"/>
                    </a:lnTo>
                    <a:lnTo>
                      <a:pt x="757" y="529"/>
                    </a:lnTo>
                    <a:lnTo>
                      <a:pt x="750" y="525"/>
                    </a:lnTo>
                    <a:lnTo>
                      <a:pt x="750" y="524"/>
                    </a:lnTo>
                    <a:lnTo>
                      <a:pt x="731" y="516"/>
                    </a:lnTo>
                    <a:lnTo>
                      <a:pt x="711" y="507"/>
                    </a:lnTo>
                    <a:lnTo>
                      <a:pt x="691" y="499"/>
                    </a:lnTo>
                    <a:lnTo>
                      <a:pt x="665" y="494"/>
                    </a:lnTo>
                    <a:lnTo>
                      <a:pt x="659" y="496"/>
                    </a:lnTo>
                    <a:lnTo>
                      <a:pt x="659" y="498"/>
                    </a:lnTo>
                    <a:lnTo>
                      <a:pt x="652" y="506"/>
                    </a:lnTo>
                    <a:lnTo>
                      <a:pt x="646" y="524"/>
                    </a:lnTo>
                    <a:lnTo>
                      <a:pt x="639" y="540"/>
                    </a:lnTo>
                    <a:lnTo>
                      <a:pt x="633" y="569"/>
                    </a:lnTo>
                    <a:lnTo>
                      <a:pt x="639" y="598"/>
                    </a:lnTo>
                    <a:lnTo>
                      <a:pt x="659" y="628"/>
                    </a:lnTo>
                    <a:lnTo>
                      <a:pt x="665" y="649"/>
                    </a:lnTo>
                    <a:lnTo>
                      <a:pt x="665" y="668"/>
                    </a:lnTo>
                    <a:lnTo>
                      <a:pt x="665" y="680"/>
                    </a:lnTo>
                    <a:lnTo>
                      <a:pt x="665" y="693"/>
                    </a:lnTo>
                    <a:lnTo>
                      <a:pt x="665" y="702"/>
                    </a:lnTo>
                    <a:lnTo>
                      <a:pt x="665" y="706"/>
                    </a:lnTo>
                    <a:lnTo>
                      <a:pt x="665" y="707"/>
                    </a:lnTo>
                    <a:lnTo>
                      <a:pt x="659" y="724"/>
                    </a:lnTo>
                    <a:lnTo>
                      <a:pt x="652" y="741"/>
                    </a:lnTo>
                    <a:lnTo>
                      <a:pt x="646" y="756"/>
                    </a:lnTo>
                    <a:lnTo>
                      <a:pt x="639" y="763"/>
                    </a:lnTo>
                    <a:lnTo>
                      <a:pt x="633" y="766"/>
                    </a:lnTo>
                    <a:lnTo>
                      <a:pt x="626" y="769"/>
                    </a:lnTo>
                    <a:lnTo>
                      <a:pt x="620" y="769"/>
                    </a:lnTo>
                    <a:lnTo>
                      <a:pt x="613" y="767"/>
                    </a:lnTo>
                    <a:lnTo>
                      <a:pt x="607" y="766"/>
                    </a:lnTo>
                    <a:lnTo>
                      <a:pt x="600" y="758"/>
                    </a:lnTo>
                    <a:lnTo>
                      <a:pt x="593" y="745"/>
                    </a:lnTo>
                    <a:lnTo>
                      <a:pt x="587" y="732"/>
                    </a:lnTo>
                    <a:lnTo>
                      <a:pt x="587" y="719"/>
                    </a:lnTo>
                    <a:lnTo>
                      <a:pt x="580" y="707"/>
                    </a:lnTo>
                    <a:lnTo>
                      <a:pt x="580" y="699"/>
                    </a:lnTo>
                    <a:lnTo>
                      <a:pt x="580" y="691"/>
                    </a:lnTo>
                    <a:lnTo>
                      <a:pt x="580" y="686"/>
                    </a:lnTo>
                    <a:lnTo>
                      <a:pt x="580" y="681"/>
                    </a:lnTo>
                    <a:lnTo>
                      <a:pt x="580" y="680"/>
                    </a:lnTo>
                    <a:lnTo>
                      <a:pt x="580" y="678"/>
                    </a:lnTo>
                    <a:lnTo>
                      <a:pt x="580" y="681"/>
                    </a:lnTo>
                    <a:lnTo>
                      <a:pt x="580" y="683"/>
                    </a:lnTo>
                    <a:lnTo>
                      <a:pt x="574" y="681"/>
                    </a:lnTo>
                    <a:lnTo>
                      <a:pt x="574" y="680"/>
                    </a:lnTo>
                    <a:lnTo>
                      <a:pt x="574" y="675"/>
                    </a:lnTo>
                    <a:lnTo>
                      <a:pt x="567" y="670"/>
                    </a:lnTo>
                    <a:lnTo>
                      <a:pt x="567" y="662"/>
                    </a:lnTo>
                    <a:lnTo>
                      <a:pt x="567" y="642"/>
                    </a:lnTo>
                    <a:lnTo>
                      <a:pt x="567" y="624"/>
                    </a:lnTo>
                    <a:lnTo>
                      <a:pt x="561" y="607"/>
                    </a:lnTo>
                    <a:lnTo>
                      <a:pt x="548" y="589"/>
                    </a:lnTo>
                    <a:lnTo>
                      <a:pt x="541" y="585"/>
                    </a:lnTo>
                    <a:lnTo>
                      <a:pt x="535" y="585"/>
                    </a:lnTo>
                    <a:lnTo>
                      <a:pt x="528" y="585"/>
                    </a:lnTo>
                    <a:lnTo>
                      <a:pt x="522" y="594"/>
                    </a:lnTo>
                    <a:lnTo>
                      <a:pt x="515" y="603"/>
                    </a:lnTo>
                    <a:lnTo>
                      <a:pt x="509" y="611"/>
                    </a:lnTo>
                    <a:lnTo>
                      <a:pt x="502" y="613"/>
                    </a:lnTo>
                    <a:lnTo>
                      <a:pt x="502" y="615"/>
                    </a:lnTo>
                    <a:lnTo>
                      <a:pt x="502" y="634"/>
                    </a:lnTo>
                    <a:lnTo>
                      <a:pt x="496" y="655"/>
                    </a:lnTo>
                    <a:lnTo>
                      <a:pt x="502" y="667"/>
                    </a:lnTo>
                    <a:lnTo>
                      <a:pt x="515" y="681"/>
                    </a:lnTo>
                    <a:lnTo>
                      <a:pt x="528" y="694"/>
                    </a:lnTo>
                    <a:lnTo>
                      <a:pt x="535" y="704"/>
                    </a:lnTo>
                    <a:lnTo>
                      <a:pt x="528" y="712"/>
                    </a:lnTo>
                    <a:lnTo>
                      <a:pt x="528" y="720"/>
                    </a:lnTo>
                    <a:lnTo>
                      <a:pt x="522" y="728"/>
                    </a:lnTo>
                    <a:lnTo>
                      <a:pt x="522" y="730"/>
                    </a:lnTo>
                    <a:lnTo>
                      <a:pt x="515" y="730"/>
                    </a:lnTo>
                    <a:lnTo>
                      <a:pt x="489" y="725"/>
                    </a:lnTo>
                    <a:lnTo>
                      <a:pt x="470" y="720"/>
                    </a:lnTo>
                    <a:lnTo>
                      <a:pt x="463" y="714"/>
                    </a:lnTo>
                    <a:lnTo>
                      <a:pt x="456" y="706"/>
                    </a:lnTo>
                    <a:lnTo>
                      <a:pt x="450" y="686"/>
                    </a:lnTo>
                    <a:lnTo>
                      <a:pt x="443" y="673"/>
                    </a:lnTo>
                    <a:lnTo>
                      <a:pt x="430" y="660"/>
                    </a:lnTo>
                    <a:lnTo>
                      <a:pt x="417" y="650"/>
                    </a:lnTo>
                    <a:lnTo>
                      <a:pt x="411" y="642"/>
                    </a:lnTo>
                    <a:lnTo>
                      <a:pt x="411" y="637"/>
                    </a:lnTo>
                    <a:lnTo>
                      <a:pt x="404" y="633"/>
                    </a:lnTo>
                    <a:lnTo>
                      <a:pt x="404" y="631"/>
                    </a:lnTo>
                    <a:lnTo>
                      <a:pt x="398" y="634"/>
                    </a:lnTo>
                    <a:lnTo>
                      <a:pt x="398" y="641"/>
                    </a:lnTo>
                  </a:path>
                </a:pathLst>
              </a:custGeom>
              <a:gradFill rotWithShape="0">
                <a:gsLst>
                  <a:gs pos="0">
                    <a:srgbClr val="FF0066"/>
                  </a:gs>
                  <a:gs pos="100000">
                    <a:srgbClr val="5F5F5F"/>
                  </a:gs>
                </a:gsLst>
                <a:path path="rect">
                  <a:fillToRect l="50000" t="50000" r="50000" b="50000"/>
                </a:path>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 name="Freeform 31"/>
              <p:cNvSpPr>
                <a:spLocks/>
              </p:cNvSpPr>
              <p:nvPr/>
            </p:nvSpPr>
            <p:spPr bwMode="auto">
              <a:xfrm>
                <a:off x="834" y="1436"/>
                <a:ext cx="301" cy="268"/>
              </a:xfrm>
              <a:custGeom>
                <a:avLst/>
                <a:gdLst>
                  <a:gd name="T0" fmla="*/ 262 w 202"/>
                  <a:gd name="T1" fmla="*/ 254 h 194"/>
                  <a:gd name="T2" fmla="*/ 244 w 202"/>
                  <a:gd name="T3" fmla="*/ 264 h 194"/>
                  <a:gd name="T4" fmla="*/ 226 w 202"/>
                  <a:gd name="T5" fmla="*/ 267 h 194"/>
                  <a:gd name="T6" fmla="*/ 209 w 202"/>
                  <a:gd name="T7" fmla="*/ 267 h 194"/>
                  <a:gd name="T8" fmla="*/ 191 w 202"/>
                  <a:gd name="T9" fmla="*/ 264 h 194"/>
                  <a:gd name="T10" fmla="*/ 182 w 202"/>
                  <a:gd name="T11" fmla="*/ 257 h 194"/>
                  <a:gd name="T12" fmla="*/ 162 w 202"/>
                  <a:gd name="T13" fmla="*/ 247 h 194"/>
                  <a:gd name="T14" fmla="*/ 136 w 202"/>
                  <a:gd name="T15" fmla="*/ 235 h 194"/>
                  <a:gd name="T16" fmla="*/ 118 w 202"/>
                  <a:gd name="T17" fmla="*/ 224 h 194"/>
                  <a:gd name="T18" fmla="*/ 109 w 202"/>
                  <a:gd name="T19" fmla="*/ 203 h 194"/>
                  <a:gd name="T20" fmla="*/ 100 w 202"/>
                  <a:gd name="T21" fmla="*/ 188 h 194"/>
                  <a:gd name="T22" fmla="*/ 91 w 202"/>
                  <a:gd name="T23" fmla="*/ 173 h 194"/>
                  <a:gd name="T24" fmla="*/ 72 w 202"/>
                  <a:gd name="T25" fmla="*/ 162 h 194"/>
                  <a:gd name="T26" fmla="*/ 36 w 202"/>
                  <a:gd name="T27" fmla="*/ 141 h 194"/>
                  <a:gd name="T28" fmla="*/ 0 w 202"/>
                  <a:gd name="T29" fmla="*/ 123 h 194"/>
                  <a:gd name="T30" fmla="*/ 9 w 202"/>
                  <a:gd name="T31" fmla="*/ 83 h 194"/>
                  <a:gd name="T32" fmla="*/ 9 w 202"/>
                  <a:gd name="T33" fmla="*/ 64 h 194"/>
                  <a:gd name="T34" fmla="*/ 18 w 202"/>
                  <a:gd name="T35" fmla="*/ 46 h 194"/>
                  <a:gd name="T36" fmla="*/ 27 w 202"/>
                  <a:gd name="T37" fmla="*/ 30 h 194"/>
                  <a:gd name="T38" fmla="*/ 36 w 202"/>
                  <a:gd name="T39" fmla="*/ 18 h 194"/>
                  <a:gd name="T40" fmla="*/ 54 w 202"/>
                  <a:gd name="T41" fmla="*/ 7 h 194"/>
                  <a:gd name="T42" fmla="*/ 72 w 202"/>
                  <a:gd name="T43" fmla="*/ 0 h 194"/>
                  <a:gd name="T44" fmla="*/ 118 w 202"/>
                  <a:gd name="T45" fmla="*/ 18 h 194"/>
                  <a:gd name="T46" fmla="*/ 153 w 202"/>
                  <a:gd name="T47" fmla="*/ 35 h 194"/>
                  <a:gd name="T48" fmla="*/ 191 w 202"/>
                  <a:gd name="T49" fmla="*/ 51 h 194"/>
                  <a:gd name="T50" fmla="*/ 226 w 202"/>
                  <a:gd name="T51" fmla="*/ 69 h 194"/>
                  <a:gd name="T52" fmla="*/ 244 w 202"/>
                  <a:gd name="T53" fmla="*/ 83 h 194"/>
                  <a:gd name="T54" fmla="*/ 244 w 202"/>
                  <a:gd name="T55" fmla="*/ 94 h 194"/>
                  <a:gd name="T56" fmla="*/ 244 w 202"/>
                  <a:gd name="T57" fmla="*/ 106 h 194"/>
                  <a:gd name="T58" fmla="*/ 253 w 202"/>
                  <a:gd name="T59" fmla="*/ 123 h 194"/>
                  <a:gd name="T60" fmla="*/ 262 w 202"/>
                  <a:gd name="T61" fmla="*/ 134 h 194"/>
                  <a:gd name="T62" fmla="*/ 282 w 202"/>
                  <a:gd name="T63" fmla="*/ 146 h 194"/>
                  <a:gd name="T64" fmla="*/ 291 w 202"/>
                  <a:gd name="T65" fmla="*/ 155 h 194"/>
                  <a:gd name="T66" fmla="*/ 300 w 202"/>
                  <a:gd name="T67" fmla="*/ 156 h 194"/>
                  <a:gd name="T68" fmla="*/ 300 w 202"/>
                  <a:gd name="T69" fmla="*/ 157 h 194"/>
                  <a:gd name="T70" fmla="*/ 300 w 202"/>
                  <a:gd name="T71" fmla="*/ 186 h 194"/>
                  <a:gd name="T72" fmla="*/ 300 w 202"/>
                  <a:gd name="T73" fmla="*/ 213 h 194"/>
                  <a:gd name="T74" fmla="*/ 291 w 202"/>
                  <a:gd name="T75" fmla="*/ 236 h 194"/>
                  <a:gd name="T76" fmla="*/ 282 w 202"/>
                  <a:gd name="T77" fmla="*/ 245 h 194"/>
                  <a:gd name="T78" fmla="*/ 262 w 202"/>
                  <a:gd name="T79" fmla="*/ 254 h 1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02" h="194">
                    <a:moveTo>
                      <a:pt x="176" y="184"/>
                    </a:moveTo>
                    <a:lnTo>
                      <a:pt x="164" y="191"/>
                    </a:lnTo>
                    <a:lnTo>
                      <a:pt x="152" y="193"/>
                    </a:lnTo>
                    <a:lnTo>
                      <a:pt x="140" y="193"/>
                    </a:lnTo>
                    <a:lnTo>
                      <a:pt x="128" y="191"/>
                    </a:lnTo>
                    <a:lnTo>
                      <a:pt x="122" y="186"/>
                    </a:lnTo>
                    <a:lnTo>
                      <a:pt x="109" y="179"/>
                    </a:lnTo>
                    <a:lnTo>
                      <a:pt x="91" y="170"/>
                    </a:lnTo>
                    <a:lnTo>
                      <a:pt x="79" y="162"/>
                    </a:lnTo>
                    <a:lnTo>
                      <a:pt x="73" y="147"/>
                    </a:lnTo>
                    <a:lnTo>
                      <a:pt x="67" y="136"/>
                    </a:lnTo>
                    <a:lnTo>
                      <a:pt x="61" y="125"/>
                    </a:lnTo>
                    <a:lnTo>
                      <a:pt x="48" y="117"/>
                    </a:lnTo>
                    <a:lnTo>
                      <a:pt x="24" y="102"/>
                    </a:lnTo>
                    <a:lnTo>
                      <a:pt x="0" y="89"/>
                    </a:lnTo>
                    <a:lnTo>
                      <a:pt x="6" y="60"/>
                    </a:lnTo>
                    <a:lnTo>
                      <a:pt x="6" y="46"/>
                    </a:lnTo>
                    <a:lnTo>
                      <a:pt x="12" y="33"/>
                    </a:lnTo>
                    <a:lnTo>
                      <a:pt x="18" y="22"/>
                    </a:lnTo>
                    <a:lnTo>
                      <a:pt x="24" y="13"/>
                    </a:lnTo>
                    <a:lnTo>
                      <a:pt x="36" y="5"/>
                    </a:lnTo>
                    <a:lnTo>
                      <a:pt x="48" y="0"/>
                    </a:lnTo>
                    <a:lnTo>
                      <a:pt x="79" y="13"/>
                    </a:lnTo>
                    <a:lnTo>
                      <a:pt x="103" y="25"/>
                    </a:lnTo>
                    <a:lnTo>
                      <a:pt x="128" y="37"/>
                    </a:lnTo>
                    <a:lnTo>
                      <a:pt x="152" y="50"/>
                    </a:lnTo>
                    <a:lnTo>
                      <a:pt x="164" y="60"/>
                    </a:lnTo>
                    <a:lnTo>
                      <a:pt x="164" y="68"/>
                    </a:lnTo>
                    <a:lnTo>
                      <a:pt x="164" y="77"/>
                    </a:lnTo>
                    <a:lnTo>
                      <a:pt x="170" y="89"/>
                    </a:lnTo>
                    <a:lnTo>
                      <a:pt x="176" y="97"/>
                    </a:lnTo>
                    <a:lnTo>
                      <a:pt x="189" y="106"/>
                    </a:lnTo>
                    <a:lnTo>
                      <a:pt x="195" y="112"/>
                    </a:lnTo>
                    <a:lnTo>
                      <a:pt x="201" y="113"/>
                    </a:lnTo>
                    <a:lnTo>
                      <a:pt x="201" y="114"/>
                    </a:lnTo>
                    <a:lnTo>
                      <a:pt x="201" y="135"/>
                    </a:lnTo>
                    <a:lnTo>
                      <a:pt x="201" y="154"/>
                    </a:lnTo>
                    <a:lnTo>
                      <a:pt x="195" y="171"/>
                    </a:lnTo>
                    <a:lnTo>
                      <a:pt x="189" y="177"/>
                    </a:lnTo>
                    <a:lnTo>
                      <a:pt x="176" y="184"/>
                    </a:lnTo>
                  </a:path>
                </a:pathLst>
              </a:custGeom>
              <a:solidFill>
                <a:srgbClr val="333333"/>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 name="Group 35"/>
            <p:cNvGrpSpPr>
              <a:grpSpLocks/>
            </p:cNvGrpSpPr>
            <p:nvPr/>
          </p:nvGrpSpPr>
          <p:grpSpPr bwMode="auto">
            <a:xfrm rot="21222331" flipV="1">
              <a:off x="3818324" y="986965"/>
              <a:ext cx="1004408" cy="307926"/>
              <a:chOff x="2544" y="1728"/>
              <a:chExt cx="1196" cy="558"/>
            </a:xfrm>
          </p:grpSpPr>
          <p:sp>
            <p:nvSpPr>
              <p:cNvPr id="202" name="Freeform 36"/>
              <p:cNvSpPr>
                <a:spLocks/>
              </p:cNvSpPr>
              <p:nvPr/>
            </p:nvSpPr>
            <p:spPr bwMode="auto">
              <a:xfrm>
                <a:off x="2544" y="1728"/>
                <a:ext cx="1196" cy="558"/>
              </a:xfrm>
              <a:custGeom>
                <a:avLst/>
                <a:gdLst>
                  <a:gd name="T0" fmla="*/ 461 w 2095"/>
                  <a:gd name="T1" fmla="*/ 47 h 1609"/>
                  <a:gd name="T2" fmla="*/ 526 w 2095"/>
                  <a:gd name="T3" fmla="*/ 98 h 1609"/>
                  <a:gd name="T4" fmla="*/ 569 w 2095"/>
                  <a:gd name="T5" fmla="*/ 185 h 1609"/>
                  <a:gd name="T6" fmla="*/ 634 w 2095"/>
                  <a:gd name="T7" fmla="*/ 135 h 1609"/>
                  <a:gd name="T8" fmla="*/ 831 w 2095"/>
                  <a:gd name="T9" fmla="*/ 0 h 1609"/>
                  <a:gd name="T10" fmla="*/ 933 w 2095"/>
                  <a:gd name="T11" fmla="*/ 62 h 1609"/>
                  <a:gd name="T12" fmla="*/ 807 w 2095"/>
                  <a:gd name="T13" fmla="*/ 91 h 1609"/>
                  <a:gd name="T14" fmla="*/ 831 w 2095"/>
                  <a:gd name="T15" fmla="*/ 171 h 1609"/>
                  <a:gd name="T16" fmla="*/ 1065 w 2095"/>
                  <a:gd name="T17" fmla="*/ 225 h 1609"/>
                  <a:gd name="T18" fmla="*/ 1142 w 2095"/>
                  <a:gd name="T19" fmla="*/ 243 h 1609"/>
                  <a:gd name="T20" fmla="*/ 963 w 2095"/>
                  <a:gd name="T21" fmla="*/ 327 h 1609"/>
                  <a:gd name="T22" fmla="*/ 909 w 2095"/>
                  <a:gd name="T23" fmla="*/ 338 h 1609"/>
                  <a:gd name="T24" fmla="*/ 963 w 2095"/>
                  <a:gd name="T25" fmla="*/ 370 h 1609"/>
                  <a:gd name="T26" fmla="*/ 1082 w 2095"/>
                  <a:gd name="T27" fmla="*/ 407 h 1609"/>
                  <a:gd name="T28" fmla="*/ 1041 w 2095"/>
                  <a:gd name="T29" fmla="*/ 458 h 1609"/>
                  <a:gd name="T30" fmla="*/ 837 w 2095"/>
                  <a:gd name="T31" fmla="*/ 472 h 1609"/>
                  <a:gd name="T32" fmla="*/ 784 w 2095"/>
                  <a:gd name="T33" fmla="*/ 516 h 1609"/>
                  <a:gd name="T34" fmla="*/ 586 w 2095"/>
                  <a:gd name="T35" fmla="*/ 552 h 1609"/>
                  <a:gd name="T36" fmla="*/ 389 w 2095"/>
                  <a:gd name="T37" fmla="*/ 541 h 1609"/>
                  <a:gd name="T38" fmla="*/ 377 w 2095"/>
                  <a:gd name="T39" fmla="*/ 483 h 1609"/>
                  <a:gd name="T40" fmla="*/ 431 w 2095"/>
                  <a:gd name="T41" fmla="*/ 472 h 1609"/>
                  <a:gd name="T42" fmla="*/ 509 w 2095"/>
                  <a:gd name="T43" fmla="*/ 418 h 1609"/>
                  <a:gd name="T44" fmla="*/ 467 w 2095"/>
                  <a:gd name="T45" fmla="*/ 385 h 1609"/>
                  <a:gd name="T46" fmla="*/ 18 w 2095"/>
                  <a:gd name="T47" fmla="*/ 352 h 1609"/>
                  <a:gd name="T48" fmla="*/ 1 w 2095"/>
                  <a:gd name="T49" fmla="*/ 320 h 1609"/>
                  <a:gd name="T50" fmla="*/ 42 w 2095"/>
                  <a:gd name="T51" fmla="*/ 298 h 1609"/>
                  <a:gd name="T52" fmla="*/ 228 w 2095"/>
                  <a:gd name="T53" fmla="*/ 269 h 1609"/>
                  <a:gd name="T54" fmla="*/ 233 w 2095"/>
                  <a:gd name="T55" fmla="*/ 98 h 1609"/>
                  <a:gd name="T56" fmla="*/ 275 w 2095"/>
                  <a:gd name="T57" fmla="*/ 149 h 1609"/>
                  <a:gd name="T58" fmla="*/ 467 w 2095"/>
                  <a:gd name="T59" fmla="*/ 240 h 1609"/>
                  <a:gd name="T60" fmla="*/ 467 w 2095"/>
                  <a:gd name="T61" fmla="*/ 171 h 1609"/>
                  <a:gd name="T62" fmla="*/ 377 w 2095"/>
                  <a:gd name="T63" fmla="*/ 105 h 1609"/>
                  <a:gd name="T64" fmla="*/ 353 w 2095"/>
                  <a:gd name="T65" fmla="*/ 87 h 1609"/>
                  <a:gd name="T66" fmla="*/ 383 w 2095"/>
                  <a:gd name="T67" fmla="*/ 44 h 1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95" h="1609">
                    <a:moveTo>
                      <a:pt x="671" y="126"/>
                    </a:moveTo>
                    <a:cubicBezTo>
                      <a:pt x="716" y="129"/>
                      <a:pt x="762" y="128"/>
                      <a:pt x="807" y="136"/>
                    </a:cubicBezTo>
                    <a:cubicBezTo>
                      <a:pt x="839" y="142"/>
                      <a:pt x="870" y="199"/>
                      <a:pt x="891" y="220"/>
                    </a:cubicBezTo>
                    <a:cubicBezTo>
                      <a:pt x="914" y="291"/>
                      <a:pt x="884" y="209"/>
                      <a:pt x="922" y="283"/>
                    </a:cubicBezTo>
                    <a:cubicBezTo>
                      <a:pt x="956" y="349"/>
                      <a:pt x="968" y="432"/>
                      <a:pt x="985" y="503"/>
                    </a:cubicBezTo>
                    <a:cubicBezTo>
                      <a:pt x="988" y="514"/>
                      <a:pt x="987" y="528"/>
                      <a:pt x="996" y="534"/>
                    </a:cubicBezTo>
                    <a:cubicBezTo>
                      <a:pt x="1014" y="547"/>
                      <a:pt x="1058" y="555"/>
                      <a:pt x="1058" y="555"/>
                    </a:cubicBezTo>
                    <a:cubicBezTo>
                      <a:pt x="1093" y="503"/>
                      <a:pt x="1100" y="449"/>
                      <a:pt x="1111" y="388"/>
                    </a:cubicBezTo>
                    <a:cubicBezTo>
                      <a:pt x="1120" y="280"/>
                      <a:pt x="1135" y="74"/>
                      <a:pt x="1268" y="31"/>
                    </a:cubicBezTo>
                    <a:cubicBezTo>
                      <a:pt x="1328" y="12"/>
                      <a:pt x="1393" y="9"/>
                      <a:pt x="1456" y="0"/>
                    </a:cubicBezTo>
                    <a:cubicBezTo>
                      <a:pt x="1536" y="17"/>
                      <a:pt x="1541" y="21"/>
                      <a:pt x="1593" y="84"/>
                    </a:cubicBezTo>
                    <a:cubicBezTo>
                      <a:pt x="1615" y="110"/>
                      <a:pt x="1634" y="178"/>
                      <a:pt x="1634" y="178"/>
                    </a:cubicBezTo>
                    <a:cubicBezTo>
                      <a:pt x="1631" y="192"/>
                      <a:pt x="1638" y="217"/>
                      <a:pt x="1624" y="220"/>
                    </a:cubicBezTo>
                    <a:cubicBezTo>
                      <a:pt x="1398" y="276"/>
                      <a:pt x="1449" y="159"/>
                      <a:pt x="1414" y="262"/>
                    </a:cubicBezTo>
                    <a:cubicBezTo>
                      <a:pt x="1418" y="314"/>
                      <a:pt x="1419" y="367"/>
                      <a:pt x="1425" y="419"/>
                    </a:cubicBezTo>
                    <a:cubicBezTo>
                      <a:pt x="1432" y="486"/>
                      <a:pt x="1432" y="438"/>
                      <a:pt x="1456" y="492"/>
                    </a:cubicBezTo>
                    <a:cubicBezTo>
                      <a:pt x="1465" y="512"/>
                      <a:pt x="1459" y="543"/>
                      <a:pt x="1477" y="555"/>
                    </a:cubicBezTo>
                    <a:cubicBezTo>
                      <a:pt x="1602" y="639"/>
                      <a:pt x="1711" y="640"/>
                      <a:pt x="1865" y="649"/>
                    </a:cubicBezTo>
                    <a:cubicBezTo>
                      <a:pt x="1882" y="653"/>
                      <a:pt x="1900" y="654"/>
                      <a:pt x="1917" y="660"/>
                    </a:cubicBezTo>
                    <a:cubicBezTo>
                      <a:pt x="1946" y="671"/>
                      <a:pt x="2001" y="702"/>
                      <a:pt x="2001" y="702"/>
                    </a:cubicBezTo>
                    <a:cubicBezTo>
                      <a:pt x="2055" y="777"/>
                      <a:pt x="2068" y="815"/>
                      <a:pt x="2095" y="901"/>
                    </a:cubicBezTo>
                    <a:cubicBezTo>
                      <a:pt x="1975" y="982"/>
                      <a:pt x="1842" y="938"/>
                      <a:pt x="1687" y="943"/>
                    </a:cubicBezTo>
                    <a:cubicBezTo>
                      <a:pt x="1676" y="946"/>
                      <a:pt x="1666" y="949"/>
                      <a:pt x="1655" y="953"/>
                    </a:cubicBezTo>
                    <a:cubicBezTo>
                      <a:pt x="1634" y="960"/>
                      <a:pt x="1593" y="974"/>
                      <a:pt x="1593" y="974"/>
                    </a:cubicBezTo>
                    <a:cubicBezTo>
                      <a:pt x="1596" y="995"/>
                      <a:pt x="1594" y="1018"/>
                      <a:pt x="1603" y="1037"/>
                    </a:cubicBezTo>
                    <a:cubicBezTo>
                      <a:pt x="1615" y="1062"/>
                      <a:pt x="1670" y="1064"/>
                      <a:pt x="1687" y="1068"/>
                    </a:cubicBezTo>
                    <a:cubicBezTo>
                      <a:pt x="1757" y="1083"/>
                      <a:pt x="1811" y="1110"/>
                      <a:pt x="1875" y="1142"/>
                    </a:cubicBezTo>
                    <a:cubicBezTo>
                      <a:pt x="1882" y="1152"/>
                      <a:pt x="1895" y="1161"/>
                      <a:pt x="1896" y="1173"/>
                    </a:cubicBezTo>
                    <a:cubicBezTo>
                      <a:pt x="1899" y="1215"/>
                      <a:pt x="1898" y="1259"/>
                      <a:pt x="1886" y="1299"/>
                    </a:cubicBezTo>
                    <a:cubicBezTo>
                      <a:pt x="1879" y="1320"/>
                      <a:pt x="1845" y="1319"/>
                      <a:pt x="1823" y="1320"/>
                    </a:cubicBezTo>
                    <a:cubicBezTo>
                      <a:pt x="1715" y="1326"/>
                      <a:pt x="1606" y="1327"/>
                      <a:pt x="1498" y="1330"/>
                    </a:cubicBezTo>
                    <a:cubicBezTo>
                      <a:pt x="1488" y="1341"/>
                      <a:pt x="1474" y="1349"/>
                      <a:pt x="1467" y="1362"/>
                    </a:cubicBezTo>
                    <a:cubicBezTo>
                      <a:pt x="1423" y="1441"/>
                      <a:pt x="1477" y="1413"/>
                      <a:pt x="1414" y="1435"/>
                    </a:cubicBezTo>
                    <a:cubicBezTo>
                      <a:pt x="1389" y="1512"/>
                      <a:pt x="1426" y="1420"/>
                      <a:pt x="1373" y="1487"/>
                    </a:cubicBezTo>
                    <a:cubicBezTo>
                      <a:pt x="1333" y="1537"/>
                      <a:pt x="1397" y="1508"/>
                      <a:pt x="1331" y="1529"/>
                    </a:cubicBezTo>
                    <a:cubicBezTo>
                      <a:pt x="1252" y="1589"/>
                      <a:pt x="1120" y="1580"/>
                      <a:pt x="1027" y="1592"/>
                    </a:cubicBezTo>
                    <a:cubicBezTo>
                      <a:pt x="1003" y="1595"/>
                      <a:pt x="954" y="1602"/>
                      <a:pt x="954" y="1602"/>
                    </a:cubicBezTo>
                    <a:cubicBezTo>
                      <a:pt x="625" y="1586"/>
                      <a:pt x="834" y="1609"/>
                      <a:pt x="681" y="1561"/>
                    </a:cubicBezTo>
                    <a:cubicBezTo>
                      <a:pt x="610" y="1513"/>
                      <a:pt x="627" y="1543"/>
                      <a:pt x="608" y="1487"/>
                    </a:cubicBezTo>
                    <a:cubicBezTo>
                      <a:pt x="624" y="1430"/>
                      <a:pt x="612" y="1414"/>
                      <a:pt x="660" y="1393"/>
                    </a:cubicBezTo>
                    <a:cubicBezTo>
                      <a:pt x="680" y="1384"/>
                      <a:pt x="702" y="1379"/>
                      <a:pt x="723" y="1372"/>
                    </a:cubicBezTo>
                    <a:cubicBezTo>
                      <a:pt x="734" y="1369"/>
                      <a:pt x="755" y="1362"/>
                      <a:pt x="755" y="1362"/>
                    </a:cubicBezTo>
                    <a:cubicBezTo>
                      <a:pt x="784" y="1332"/>
                      <a:pt x="825" y="1312"/>
                      <a:pt x="849" y="1278"/>
                    </a:cubicBezTo>
                    <a:cubicBezTo>
                      <a:pt x="865" y="1255"/>
                      <a:pt x="875" y="1228"/>
                      <a:pt x="891" y="1204"/>
                    </a:cubicBezTo>
                    <a:cubicBezTo>
                      <a:pt x="887" y="1183"/>
                      <a:pt x="889" y="1161"/>
                      <a:pt x="880" y="1142"/>
                    </a:cubicBezTo>
                    <a:cubicBezTo>
                      <a:pt x="875" y="1132"/>
                      <a:pt x="830" y="1110"/>
                      <a:pt x="818" y="1110"/>
                    </a:cubicBezTo>
                    <a:cubicBezTo>
                      <a:pt x="584" y="1103"/>
                      <a:pt x="350" y="1103"/>
                      <a:pt x="116" y="1100"/>
                    </a:cubicBezTo>
                    <a:cubicBezTo>
                      <a:pt x="86" y="1070"/>
                      <a:pt x="56" y="1051"/>
                      <a:pt x="32" y="1016"/>
                    </a:cubicBezTo>
                    <a:cubicBezTo>
                      <a:pt x="25" y="995"/>
                      <a:pt x="18" y="974"/>
                      <a:pt x="11" y="953"/>
                    </a:cubicBezTo>
                    <a:cubicBezTo>
                      <a:pt x="8" y="943"/>
                      <a:pt x="1" y="922"/>
                      <a:pt x="1" y="922"/>
                    </a:cubicBezTo>
                    <a:cubicBezTo>
                      <a:pt x="4" y="908"/>
                      <a:pt x="0" y="889"/>
                      <a:pt x="11" y="880"/>
                    </a:cubicBezTo>
                    <a:cubicBezTo>
                      <a:pt x="28" y="866"/>
                      <a:pt x="52" y="860"/>
                      <a:pt x="74" y="859"/>
                    </a:cubicBezTo>
                    <a:cubicBezTo>
                      <a:pt x="165" y="855"/>
                      <a:pt x="255" y="852"/>
                      <a:pt x="346" y="848"/>
                    </a:cubicBezTo>
                    <a:cubicBezTo>
                      <a:pt x="363" y="823"/>
                      <a:pt x="397" y="805"/>
                      <a:pt x="399" y="775"/>
                    </a:cubicBezTo>
                    <a:cubicBezTo>
                      <a:pt x="420" y="375"/>
                      <a:pt x="413" y="509"/>
                      <a:pt x="346" y="314"/>
                    </a:cubicBezTo>
                    <a:cubicBezTo>
                      <a:pt x="355" y="281"/>
                      <a:pt x="351" y="237"/>
                      <a:pt x="409" y="283"/>
                    </a:cubicBezTo>
                    <a:cubicBezTo>
                      <a:pt x="429" y="299"/>
                      <a:pt x="451" y="346"/>
                      <a:pt x="451" y="346"/>
                    </a:cubicBezTo>
                    <a:cubicBezTo>
                      <a:pt x="486" y="495"/>
                      <a:pt x="431" y="277"/>
                      <a:pt x="482" y="429"/>
                    </a:cubicBezTo>
                    <a:cubicBezTo>
                      <a:pt x="523" y="553"/>
                      <a:pt x="526" y="640"/>
                      <a:pt x="650" y="702"/>
                    </a:cubicBezTo>
                    <a:cubicBezTo>
                      <a:pt x="706" y="698"/>
                      <a:pt x="764" y="707"/>
                      <a:pt x="818" y="691"/>
                    </a:cubicBezTo>
                    <a:cubicBezTo>
                      <a:pt x="832" y="687"/>
                      <a:pt x="828" y="663"/>
                      <a:pt x="828" y="649"/>
                    </a:cubicBezTo>
                    <a:cubicBezTo>
                      <a:pt x="828" y="597"/>
                      <a:pt x="824" y="544"/>
                      <a:pt x="818" y="492"/>
                    </a:cubicBezTo>
                    <a:cubicBezTo>
                      <a:pt x="811" y="429"/>
                      <a:pt x="735" y="395"/>
                      <a:pt x="702" y="346"/>
                    </a:cubicBezTo>
                    <a:cubicBezTo>
                      <a:pt x="675" y="261"/>
                      <a:pt x="716" y="360"/>
                      <a:pt x="660" y="304"/>
                    </a:cubicBezTo>
                    <a:cubicBezTo>
                      <a:pt x="652" y="296"/>
                      <a:pt x="657" y="281"/>
                      <a:pt x="650" y="272"/>
                    </a:cubicBezTo>
                    <a:cubicBezTo>
                      <a:pt x="642" y="262"/>
                      <a:pt x="629" y="258"/>
                      <a:pt x="619" y="251"/>
                    </a:cubicBezTo>
                    <a:cubicBezTo>
                      <a:pt x="607" y="217"/>
                      <a:pt x="590" y="185"/>
                      <a:pt x="619" y="147"/>
                    </a:cubicBezTo>
                    <a:cubicBezTo>
                      <a:pt x="674" y="73"/>
                      <a:pt x="671" y="165"/>
                      <a:pt x="671" y="126"/>
                    </a:cubicBezTo>
                    <a:close/>
                  </a:path>
                </a:pathLst>
              </a:custGeom>
              <a:gradFill rotWithShape="0">
                <a:gsLst>
                  <a:gs pos="0">
                    <a:srgbClr val="CC99FF"/>
                  </a:gs>
                  <a:gs pos="100000">
                    <a:srgbClr val="5E4776"/>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3" name="Oval 37"/>
              <p:cNvSpPr>
                <a:spLocks noChangeArrowheads="1"/>
              </p:cNvSpPr>
              <p:nvPr/>
            </p:nvSpPr>
            <p:spPr bwMode="auto">
              <a:xfrm>
                <a:off x="3076" y="1960"/>
                <a:ext cx="304" cy="182"/>
              </a:xfrm>
              <a:prstGeom prst="ellipse">
                <a:avLst/>
              </a:prstGeom>
              <a:solidFill>
                <a:srgbClr val="3333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26" name="Group 38"/>
            <p:cNvGrpSpPr>
              <a:grpSpLocks/>
            </p:cNvGrpSpPr>
            <p:nvPr/>
          </p:nvGrpSpPr>
          <p:grpSpPr bwMode="auto">
            <a:xfrm flipV="1">
              <a:off x="6236965" y="695594"/>
              <a:ext cx="457694" cy="238394"/>
              <a:chOff x="288" y="1632"/>
              <a:chExt cx="545" cy="432"/>
            </a:xfrm>
          </p:grpSpPr>
          <p:sp>
            <p:nvSpPr>
              <p:cNvPr id="200" name="Freeform 39"/>
              <p:cNvSpPr>
                <a:spLocks noChangeAspect="1"/>
              </p:cNvSpPr>
              <p:nvPr/>
            </p:nvSpPr>
            <p:spPr bwMode="auto">
              <a:xfrm>
                <a:off x="288" y="1632"/>
                <a:ext cx="545" cy="432"/>
              </a:xfrm>
              <a:custGeom>
                <a:avLst/>
                <a:gdLst>
                  <a:gd name="T0" fmla="*/ 220 w 440"/>
                  <a:gd name="T1" fmla="*/ 15 h 431"/>
                  <a:gd name="T2" fmla="*/ 266 w 440"/>
                  <a:gd name="T3" fmla="*/ 6 h 431"/>
                  <a:gd name="T4" fmla="*/ 300 w 440"/>
                  <a:gd name="T5" fmla="*/ 0 h 431"/>
                  <a:gd name="T6" fmla="*/ 351 w 440"/>
                  <a:gd name="T7" fmla="*/ 0 h 431"/>
                  <a:gd name="T8" fmla="*/ 408 w 440"/>
                  <a:gd name="T9" fmla="*/ 20 h 431"/>
                  <a:gd name="T10" fmla="*/ 438 w 440"/>
                  <a:gd name="T11" fmla="*/ 73 h 431"/>
                  <a:gd name="T12" fmla="*/ 458 w 440"/>
                  <a:gd name="T13" fmla="*/ 110 h 431"/>
                  <a:gd name="T14" fmla="*/ 497 w 440"/>
                  <a:gd name="T15" fmla="*/ 141 h 431"/>
                  <a:gd name="T16" fmla="*/ 520 w 440"/>
                  <a:gd name="T17" fmla="*/ 172 h 431"/>
                  <a:gd name="T18" fmla="*/ 534 w 440"/>
                  <a:gd name="T19" fmla="*/ 198 h 431"/>
                  <a:gd name="T20" fmla="*/ 545 w 440"/>
                  <a:gd name="T21" fmla="*/ 241 h 431"/>
                  <a:gd name="T22" fmla="*/ 535 w 440"/>
                  <a:gd name="T23" fmla="*/ 285 h 431"/>
                  <a:gd name="T24" fmla="*/ 519 w 440"/>
                  <a:gd name="T25" fmla="*/ 319 h 431"/>
                  <a:gd name="T26" fmla="*/ 494 w 440"/>
                  <a:gd name="T27" fmla="*/ 336 h 431"/>
                  <a:gd name="T28" fmla="*/ 468 w 440"/>
                  <a:gd name="T29" fmla="*/ 352 h 431"/>
                  <a:gd name="T30" fmla="*/ 426 w 440"/>
                  <a:gd name="T31" fmla="*/ 379 h 431"/>
                  <a:gd name="T32" fmla="*/ 421 w 440"/>
                  <a:gd name="T33" fmla="*/ 404 h 431"/>
                  <a:gd name="T34" fmla="*/ 388 w 440"/>
                  <a:gd name="T35" fmla="*/ 423 h 431"/>
                  <a:gd name="T36" fmla="*/ 321 w 440"/>
                  <a:gd name="T37" fmla="*/ 429 h 431"/>
                  <a:gd name="T38" fmla="*/ 287 w 440"/>
                  <a:gd name="T39" fmla="*/ 423 h 431"/>
                  <a:gd name="T40" fmla="*/ 280 w 440"/>
                  <a:gd name="T41" fmla="*/ 411 h 431"/>
                  <a:gd name="T42" fmla="*/ 251 w 440"/>
                  <a:gd name="T43" fmla="*/ 396 h 431"/>
                  <a:gd name="T44" fmla="*/ 238 w 440"/>
                  <a:gd name="T45" fmla="*/ 390 h 431"/>
                  <a:gd name="T46" fmla="*/ 151 w 440"/>
                  <a:gd name="T47" fmla="*/ 362 h 431"/>
                  <a:gd name="T48" fmla="*/ 38 w 440"/>
                  <a:gd name="T49" fmla="*/ 362 h 431"/>
                  <a:gd name="T50" fmla="*/ 10 w 440"/>
                  <a:gd name="T51" fmla="*/ 328 h 431"/>
                  <a:gd name="T52" fmla="*/ 0 w 440"/>
                  <a:gd name="T53" fmla="*/ 291 h 431"/>
                  <a:gd name="T54" fmla="*/ 22 w 440"/>
                  <a:gd name="T55" fmla="*/ 209 h 431"/>
                  <a:gd name="T56" fmla="*/ 26 w 440"/>
                  <a:gd name="T57" fmla="*/ 119 h 431"/>
                  <a:gd name="T58" fmla="*/ 38 w 440"/>
                  <a:gd name="T59" fmla="*/ 76 h 431"/>
                  <a:gd name="T60" fmla="*/ 77 w 440"/>
                  <a:gd name="T61" fmla="*/ 57 h 431"/>
                  <a:gd name="T62" fmla="*/ 146 w 440"/>
                  <a:gd name="T63" fmla="*/ 32 h 431"/>
                  <a:gd name="T64" fmla="*/ 185 w 440"/>
                  <a:gd name="T65" fmla="*/ 20 h 4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0" h="431">
                    <a:moveTo>
                      <a:pt x="149" y="20"/>
                    </a:moveTo>
                    <a:lnTo>
                      <a:pt x="178" y="15"/>
                    </a:lnTo>
                    <a:lnTo>
                      <a:pt x="199" y="11"/>
                    </a:lnTo>
                    <a:lnTo>
                      <a:pt x="215" y="6"/>
                    </a:lnTo>
                    <a:lnTo>
                      <a:pt x="229" y="4"/>
                    </a:lnTo>
                    <a:lnTo>
                      <a:pt x="242" y="0"/>
                    </a:lnTo>
                    <a:lnTo>
                      <a:pt x="259" y="0"/>
                    </a:lnTo>
                    <a:lnTo>
                      <a:pt x="283" y="0"/>
                    </a:lnTo>
                    <a:lnTo>
                      <a:pt x="317" y="4"/>
                    </a:lnTo>
                    <a:lnTo>
                      <a:pt x="329" y="20"/>
                    </a:lnTo>
                    <a:lnTo>
                      <a:pt x="340" y="37"/>
                    </a:lnTo>
                    <a:lnTo>
                      <a:pt x="354" y="73"/>
                    </a:lnTo>
                    <a:lnTo>
                      <a:pt x="364" y="94"/>
                    </a:lnTo>
                    <a:lnTo>
                      <a:pt x="370" y="110"/>
                    </a:lnTo>
                    <a:lnTo>
                      <a:pt x="383" y="127"/>
                    </a:lnTo>
                    <a:lnTo>
                      <a:pt x="401" y="141"/>
                    </a:lnTo>
                    <a:lnTo>
                      <a:pt x="414" y="158"/>
                    </a:lnTo>
                    <a:lnTo>
                      <a:pt x="420" y="172"/>
                    </a:lnTo>
                    <a:lnTo>
                      <a:pt x="428" y="186"/>
                    </a:lnTo>
                    <a:lnTo>
                      <a:pt x="431" y="198"/>
                    </a:lnTo>
                    <a:lnTo>
                      <a:pt x="431" y="214"/>
                    </a:lnTo>
                    <a:lnTo>
                      <a:pt x="440" y="240"/>
                    </a:lnTo>
                    <a:lnTo>
                      <a:pt x="437" y="267"/>
                    </a:lnTo>
                    <a:lnTo>
                      <a:pt x="432" y="284"/>
                    </a:lnTo>
                    <a:lnTo>
                      <a:pt x="426" y="302"/>
                    </a:lnTo>
                    <a:lnTo>
                      <a:pt x="419" y="318"/>
                    </a:lnTo>
                    <a:lnTo>
                      <a:pt x="408" y="330"/>
                    </a:lnTo>
                    <a:lnTo>
                      <a:pt x="399" y="335"/>
                    </a:lnTo>
                    <a:lnTo>
                      <a:pt x="390" y="339"/>
                    </a:lnTo>
                    <a:lnTo>
                      <a:pt x="378" y="351"/>
                    </a:lnTo>
                    <a:lnTo>
                      <a:pt x="371" y="362"/>
                    </a:lnTo>
                    <a:lnTo>
                      <a:pt x="344" y="378"/>
                    </a:lnTo>
                    <a:lnTo>
                      <a:pt x="344" y="391"/>
                    </a:lnTo>
                    <a:lnTo>
                      <a:pt x="340" y="403"/>
                    </a:lnTo>
                    <a:lnTo>
                      <a:pt x="329" y="414"/>
                    </a:lnTo>
                    <a:lnTo>
                      <a:pt x="313" y="422"/>
                    </a:lnTo>
                    <a:lnTo>
                      <a:pt x="286" y="431"/>
                    </a:lnTo>
                    <a:lnTo>
                      <a:pt x="259" y="428"/>
                    </a:lnTo>
                    <a:lnTo>
                      <a:pt x="246" y="428"/>
                    </a:lnTo>
                    <a:lnTo>
                      <a:pt x="232" y="422"/>
                    </a:lnTo>
                    <a:lnTo>
                      <a:pt x="229" y="417"/>
                    </a:lnTo>
                    <a:lnTo>
                      <a:pt x="226" y="410"/>
                    </a:lnTo>
                    <a:lnTo>
                      <a:pt x="209" y="399"/>
                    </a:lnTo>
                    <a:lnTo>
                      <a:pt x="203" y="395"/>
                    </a:lnTo>
                    <a:lnTo>
                      <a:pt x="198" y="392"/>
                    </a:lnTo>
                    <a:lnTo>
                      <a:pt x="192" y="389"/>
                    </a:lnTo>
                    <a:lnTo>
                      <a:pt x="186" y="386"/>
                    </a:lnTo>
                    <a:lnTo>
                      <a:pt x="122" y="361"/>
                    </a:lnTo>
                    <a:lnTo>
                      <a:pt x="78" y="361"/>
                    </a:lnTo>
                    <a:lnTo>
                      <a:pt x="31" y="361"/>
                    </a:lnTo>
                    <a:lnTo>
                      <a:pt x="18" y="343"/>
                    </a:lnTo>
                    <a:lnTo>
                      <a:pt x="8" y="327"/>
                    </a:lnTo>
                    <a:lnTo>
                      <a:pt x="0" y="307"/>
                    </a:lnTo>
                    <a:lnTo>
                      <a:pt x="0" y="290"/>
                    </a:lnTo>
                    <a:lnTo>
                      <a:pt x="4" y="251"/>
                    </a:lnTo>
                    <a:lnTo>
                      <a:pt x="18" y="209"/>
                    </a:lnTo>
                    <a:lnTo>
                      <a:pt x="21" y="149"/>
                    </a:lnTo>
                    <a:lnTo>
                      <a:pt x="21" y="119"/>
                    </a:lnTo>
                    <a:lnTo>
                      <a:pt x="24" y="87"/>
                    </a:lnTo>
                    <a:lnTo>
                      <a:pt x="31" y="76"/>
                    </a:lnTo>
                    <a:lnTo>
                      <a:pt x="45" y="66"/>
                    </a:lnTo>
                    <a:lnTo>
                      <a:pt x="62" y="57"/>
                    </a:lnTo>
                    <a:lnTo>
                      <a:pt x="78" y="48"/>
                    </a:lnTo>
                    <a:lnTo>
                      <a:pt x="118" y="32"/>
                    </a:lnTo>
                    <a:lnTo>
                      <a:pt x="135" y="25"/>
                    </a:lnTo>
                    <a:lnTo>
                      <a:pt x="149" y="20"/>
                    </a:lnTo>
                  </a:path>
                </a:pathLst>
              </a:custGeom>
              <a:gradFill rotWithShape="0">
                <a:gsLst>
                  <a:gs pos="0">
                    <a:srgbClr val="3366FF"/>
                  </a:gs>
                  <a:gs pos="100000">
                    <a:srgbClr val="182F76"/>
                  </a:gs>
                </a:gsLst>
                <a:path path="rect">
                  <a:fillToRect l="50000" t="50000" r="50000" b="50000"/>
                </a:path>
              </a:gradFill>
              <a:ln>
                <a:noFill/>
              </a:ln>
              <a:effectLst/>
              <a:extLst>
                <a:ext uri="{91240B29-F687-4F45-9708-019B960494DF}">
                  <a14:hiddenLine xmlns:a14="http://schemas.microsoft.com/office/drawing/2010/main" w="1905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1" name="Freeform 40"/>
              <p:cNvSpPr>
                <a:spLocks noChangeAspect="1"/>
              </p:cNvSpPr>
              <p:nvPr/>
            </p:nvSpPr>
            <p:spPr bwMode="auto">
              <a:xfrm>
                <a:off x="481" y="1728"/>
                <a:ext cx="191" cy="186"/>
              </a:xfrm>
              <a:custGeom>
                <a:avLst/>
                <a:gdLst>
                  <a:gd name="T0" fmla="*/ 6 w 179"/>
                  <a:gd name="T1" fmla="*/ 36 h 181"/>
                  <a:gd name="T2" fmla="*/ 15 w 179"/>
                  <a:gd name="T3" fmla="*/ 19 h 181"/>
                  <a:gd name="T4" fmla="*/ 22 w 179"/>
                  <a:gd name="T5" fmla="*/ 9 h 181"/>
                  <a:gd name="T6" fmla="*/ 31 w 179"/>
                  <a:gd name="T7" fmla="*/ 3 h 181"/>
                  <a:gd name="T8" fmla="*/ 43 w 179"/>
                  <a:gd name="T9" fmla="*/ 0 h 181"/>
                  <a:gd name="T10" fmla="*/ 55 w 179"/>
                  <a:gd name="T11" fmla="*/ 0 h 181"/>
                  <a:gd name="T12" fmla="*/ 70 w 179"/>
                  <a:gd name="T13" fmla="*/ 0 h 181"/>
                  <a:gd name="T14" fmla="*/ 96 w 179"/>
                  <a:gd name="T15" fmla="*/ 5 h 181"/>
                  <a:gd name="T16" fmla="*/ 123 w 179"/>
                  <a:gd name="T17" fmla="*/ 7 h 181"/>
                  <a:gd name="T18" fmla="*/ 137 w 179"/>
                  <a:gd name="T19" fmla="*/ 15 h 181"/>
                  <a:gd name="T20" fmla="*/ 147 w 179"/>
                  <a:gd name="T21" fmla="*/ 27 h 181"/>
                  <a:gd name="T22" fmla="*/ 156 w 179"/>
                  <a:gd name="T23" fmla="*/ 41 h 181"/>
                  <a:gd name="T24" fmla="*/ 170 w 179"/>
                  <a:gd name="T25" fmla="*/ 66 h 181"/>
                  <a:gd name="T26" fmla="*/ 175 w 179"/>
                  <a:gd name="T27" fmla="*/ 108 h 181"/>
                  <a:gd name="T28" fmla="*/ 179 w 179"/>
                  <a:gd name="T29" fmla="*/ 133 h 181"/>
                  <a:gd name="T30" fmla="*/ 175 w 179"/>
                  <a:gd name="T31" fmla="*/ 146 h 181"/>
                  <a:gd name="T32" fmla="*/ 169 w 179"/>
                  <a:gd name="T33" fmla="*/ 156 h 181"/>
                  <a:gd name="T34" fmla="*/ 166 w 179"/>
                  <a:gd name="T35" fmla="*/ 156 h 181"/>
                  <a:gd name="T36" fmla="*/ 160 w 179"/>
                  <a:gd name="T37" fmla="*/ 158 h 181"/>
                  <a:gd name="T38" fmla="*/ 138 w 179"/>
                  <a:gd name="T39" fmla="*/ 164 h 181"/>
                  <a:gd name="T40" fmla="*/ 114 w 179"/>
                  <a:gd name="T41" fmla="*/ 171 h 181"/>
                  <a:gd name="T42" fmla="*/ 105 w 179"/>
                  <a:gd name="T43" fmla="*/ 173 h 181"/>
                  <a:gd name="T44" fmla="*/ 98 w 179"/>
                  <a:gd name="T45" fmla="*/ 175 h 181"/>
                  <a:gd name="T46" fmla="*/ 92 w 179"/>
                  <a:gd name="T47" fmla="*/ 177 h 181"/>
                  <a:gd name="T48" fmla="*/ 86 w 179"/>
                  <a:gd name="T49" fmla="*/ 179 h 181"/>
                  <a:gd name="T50" fmla="*/ 80 w 179"/>
                  <a:gd name="T51" fmla="*/ 181 h 181"/>
                  <a:gd name="T52" fmla="*/ 77 w 179"/>
                  <a:gd name="T53" fmla="*/ 181 h 181"/>
                  <a:gd name="T54" fmla="*/ 55 w 179"/>
                  <a:gd name="T55" fmla="*/ 179 h 181"/>
                  <a:gd name="T56" fmla="*/ 43 w 179"/>
                  <a:gd name="T57" fmla="*/ 179 h 181"/>
                  <a:gd name="T58" fmla="*/ 31 w 179"/>
                  <a:gd name="T59" fmla="*/ 175 h 181"/>
                  <a:gd name="T60" fmla="*/ 28 w 179"/>
                  <a:gd name="T61" fmla="*/ 171 h 181"/>
                  <a:gd name="T62" fmla="*/ 28 w 179"/>
                  <a:gd name="T63" fmla="*/ 166 h 181"/>
                  <a:gd name="T64" fmla="*/ 24 w 179"/>
                  <a:gd name="T65" fmla="*/ 160 h 181"/>
                  <a:gd name="T66" fmla="*/ 22 w 179"/>
                  <a:gd name="T67" fmla="*/ 156 h 181"/>
                  <a:gd name="T68" fmla="*/ 18 w 179"/>
                  <a:gd name="T69" fmla="*/ 148 h 181"/>
                  <a:gd name="T70" fmla="*/ 13 w 179"/>
                  <a:gd name="T71" fmla="*/ 144 h 181"/>
                  <a:gd name="T72" fmla="*/ 9 w 179"/>
                  <a:gd name="T73" fmla="*/ 137 h 181"/>
                  <a:gd name="T74" fmla="*/ 6 w 179"/>
                  <a:gd name="T75" fmla="*/ 135 h 181"/>
                  <a:gd name="T76" fmla="*/ 6 w 179"/>
                  <a:gd name="T77" fmla="*/ 137 h 181"/>
                  <a:gd name="T78" fmla="*/ 9 w 179"/>
                  <a:gd name="T79" fmla="*/ 139 h 181"/>
                  <a:gd name="T80" fmla="*/ 6 w 179"/>
                  <a:gd name="T81" fmla="*/ 137 h 181"/>
                  <a:gd name="T82" fmla="*/ 6 w 179"/>
                  <a:gd name="T83" fmla="*/ 133 h 181"/>
                  <a:gd name="T84" fmla="*/ 3 w 179"/>
                  <a:gd name="T85" fmla="*/ 127 h 181"/>
                  <a:gd name="T86" fmla="*/ 0 w 179"/>
                  <a:gd name="T87" fmla="*/ 121 h 181"/>
                  <a:gd name="T88" fmla="*/ 0 w 179"/>
                  <a:gd name="T89" fmla="*/ 106 h 181"/>
                  <a:gd name="T90" fmla="*/ 3 w 179"/>
                  <a:gd name="T91" fmla="*/ 96 h 181"/>
                  <a:gd name="T92" fmla="*/ 3 w 179"/>
                  <a:gd name="T93" fmla="*/ 77 h 181"/>
                  <a:gd name="T94" fmla="*/ 6 w 179"/>
                  <a:gd name="T95" fmla="*/ 67 h 181"/>
                  <a:gd name="T96" fmla="*/ 6 w 179"/>
                  <a:gd name="T97" fmla="*/ 61 h 181"/>
                  <a:gd name="T98" fmla="*/ 6 w 179"/>
                  <a:gd name="T99" fmla="*/ 56 h 181"/>
                  <a:gd name="T100" fmla="*/ 6 w 179"/>
                  <a:gd name="T101" fmla="*/ 52 h 181"/>
                  <a:gd name="T102" fmla="*/ 6 w 179"/>
                  <a:gd name="T103" fmla="*/ 46 h 181"/>
                  <a:gd name="T104" fmla="*/ 6 w 179"/>
                  <a:gd name="T105"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9" h="181">
                    <a:moveTo>
                      <a:pt x="6" y="36"/>
                    </a:moveTo>
                    <a:lnTo>
                      <a:pt x="15" y="19"/>
                    </a:lnTo>
                    <a:lnTo>
                      <a:pt x="22" y="9"/>
                    </a:lnTo>
                    <a:lnTo>
                      <a:pt x="31" y="3"/>
                    </a:lnTo>
                    <a:lnTo>
                      <a:pt x="43" y="0"/>
                    </a:lnTo>
                    <a:lnTo>
                      <a:pt x="55" y="0"/>
                    </a:lnTo>
                    <a:lnTo>
                      <a:pt x="70" y="0"/>
                    </a:lnTo>
                    <a:lnTo>
                      <a:pt x="96" y="5"/>
                    </a:lnTo>
                    <a:lnTo>
                      <a:pt x="123" y="7"/>
                    </a:lnTo>
                    <a:lnTo>
                      <a:pt x="137" y="15"/>
                    </a:lnTo>
                    <a:lnTo>
                      <a:pt x="147" y="27"/>
                    </a:lnTo>
                    <a:lnTo>
                      <a:pt x="156" y="41"/>
                    </a:lnTo>
                    <a:lnTo>
                      <a:pt x="170" y="66"/>
                    </a:lnTo>
                    <a:lnTo>
                      <a:pt x="175" y="108"/>
                    </a:lnTo>
                    <a:lnTo>
                      <a:pt x="179" y="133"/>
                    </a:lnTo>
                    <a:lnTo>
                      <a:pt x="175" y="146"/>
                    </a:lnTo>
                    <a:lnTo>
                      <a:pt x="169" y="156"/>
                    </a:lnTo>
                    <a:lnTo>
                      <a:pt x="166" y="156"/>
                    </a:lnTo>
                    <a:lnTo>
                      <a:pt x="160" y="158"/>
                    </a:lnTo>
                    <a:lnTo>
                      <a:pt x="138" y="164"/>
                    </a:lnTo>
                    <a:lnTo>
                      <a:pt x="114" y="171"/>
                    </a:lnTo>
                    <a:lnTo>
                      <a:pt x="105" y="173"/>
                    </a:lnTo>
                    <a:lnTo>
                      <a:pt x="98" y="175"/>
                    </a:lnTo>
                    <a:lnTo>
                      <a:pt x="92" y="177"/>
                    </a:lnTo>
                    <a:lnTo>
                      <a:pt x="86" y="179"/>
                    </a:lnTo>
                    <a:lnTo>
                      <a:pt x="80" y="181"/>
                    </a:lnTo>
                    <a:lnTo>
                      <a:pt x="77" y="181"/>
                    </a:lnTo>
                    <a:lnTo>
                      <a:pt x="55" y="179"/>
                    </a:lnTo>
                    <a:lnTo>
                      <a:pt x="43" y="179"/>
                    </a:lnTo>
                    <a:lnTo>
                      <a:pt x="31" y="175"/>
                    </a:lnTo>
                    <a:lnTo>
                      <a:pt x="28" y="171"/>
                    </a:lnTo>
                    <a:lnTo>
                      <a:pt x="28" y="166"/>
                    </a:lnTo>
                    <a:lnTo>
                      <a:pt x="24" y="160"/>
                    </a:lnTo>
                    <a:lnTo>
                      <a:pt x="22" y="156"/>
                    </a:lnTo>
                    <a:lnTo>
                      <a:pt x="18" y="148"/>
                    </a:lnTo>
                    <a:lnTo>
                      <a:pt x="13" y="144"/>
                    </a:lnTo>
                    <a:lnTo>
                      <a:pt x="9" y="137"/>
                    </a:lnTo>
                    <a:lnTo>
                      <a:pt x="6" y="135"/>
                    </a:lnTo>
                    <a:lnTo>
                      <a:pt x="6" y="137"/>
                    </a:lnTo>
                    <a:lnTo>
                      <a:pt x="9" y="139"/>
                    </a:lnTo>
                    <a:lnTo>
                      <a:pt x="6" y="137"/>
                    </a:lnTo>
                    <a:lnTo>
                      <a:pt x="6" y="133"/>
                    </a:lnTo>
                    <a:lnTo>
                      <a:pt x="3" y="127"/>
                    </a:lnTo>
                    <a:lnTo>
                      <a:pt x="0" y="121"/>
                    </a:lnTo>
                    <a:lnTo>
                      <a:pt x="0" y="106"/>
                    </a:lnTo>
                    <a:lnTo>
                      <a:pt x="3" y="96"/>
                    </a:lnTo>
                    <a:lnTo>
                      <a:pt x="3" y="77"/>
                    </a:lnTo>
                    <a:lnTo>
                      <a:pt x="6" y="67"/>
                    </a:lnTo>
                    <a:lnTo>
                      <a:pt x="6" y="61"/>
                    </a:lnTo>
                    <a:lnTo>
                      <a:pt x="6" y="56"/>
                    </a:lnTo>
                    <a:lnTo>
                      <a:pt x="6" y="52"/>
                    </a:lnTo>
                    <a:lnTo>
                      <a:pt x="6" y="46"/>
                    </a:lnTo>
                    <a:lnTo>
                      <a:pt x="6" y="36"/>
                    </a:lnTo>
                  </a:path>
                </a:pathLst>
              </a:custGeom>
              <a:gradFill rotWithShape="0">
                <a:gsLst>
                  <a:gs pos="0">
                    <a:schemeClr val="tx1"/>
                  </a:gs>
                  <a:gs pos="100000">
                    <a:schemeClr val="tx1">
                      <a:gamma/>
                      <a:shade val="46275"/>
                      <a:invGamma/>
                    </a:schemeClr>
                  </a:gs>
                </a:gsLst>
                <a:path path="rect">
                  <a:fillToRect l="50000" t="50000" r="50000" b="50000"/>
                </a:path>
              </a:gradFill>
              <a:ln w="9525"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p>
            </p:txBody>
          </p:sp>
        </p:grpSp>
        <p:grpSp>
          <p:nvGrpSpPr>
            <p:cNvPr id="127" name="Group 47"/>
            <p:cNvGrpSpPr>
              <a:grpSpLocks/>
            </p:cNvGrpSpPr>
            <p:nvPr/>
          </p:nvGrpSpPr>
          <p:grpSpPr bwMode="auto">
            <a:xfrm>
              <a:off x="10509897" y="881012"/>
              <a:ext cx="1004408" cy="307926"/>
              <a:chOff x="2544" y="1728"/>
              <a:chExt cx="1196" cy="558"/>
            </a:xfrm>
          </p:grpSpPr>
          <p:sp>
            <p:nvSpPr>
              <p:cNvPr id="198" name="Freeform 48"/>
              <p:cNvSpPr>
                <a:spLocks/>
              </p:cNvSpPr>
              <p:nvPr/>
            </p:nvSpPr>
            <p:spPr bwMode="auto">
              <a:xfrm>
                <a:off x="2544" y="1728"/>
                <a:ext cx="1196" cy="558"/>
              </a:xfrm>
              <a:custGeom>
                <a:avLst/>
                <a:gdLst>
                  <a:gd name="T0" fmla="*/ 461 w 2095"/>
                  <a:gd name="T1" fmla="*/ 47 h 1609"/>
                  <a:gd name="T2" fmla="*/ 526 w 2095"/>
                  <a:gd name="T3" fmla="*/ 98 h 1609"/>
                  <a:gd name="T4" fmla="*/ 569 w 2095"/>
                  <a:gd name="T5" fmla="*/ 185 h 1609"/>
                  <a:gd name="T6" fmla="*/ 634 w 2095"/>
                  <a:gd name="T7" fmla="*/ 135 h 1609"/>
                  <a:gd name="T8" fmla="*/ 831 w 2095"/>
                  <a:gd name="T9" fmla="*/ 0 h 1609"/>
                  <a:gd name="T10" fmla="*/ 933 w 2095"/>
                  <a:gd name="T11" fmla="*/ 62 h 1609"/>
                  <a:gd name="T12" fmla="*/ 807 w 2095"/>
                  <a:gd name="T13" fmla="*/ 91 h 1609"/>
                  <a:gd name="T14" fmla="*/ 831 w 2095"/>
                  <a:gd name="T15" fmla="*/ 171 h 1609"/>
                  <a:gd name="T16" fmla="*/ 1065 w 2095"/>
                  <a:gd name="T17" fmla="*/ 225 h 1609"/>
                  <a:gd name="T18" fmla="*/ 1142 w 2095"/>
                  <a:gd name="T19" fmla="*/ 243 h 1609"/>
                  <a:gd name="T20" fmla="*/ 963 w 2095"/>
                  <a:gd name="T21" fmla="*/ 327 h 1609"/>
                  <a:gd name="T22" fmla="*/ 909 w 2095"/>
                  <a:gd name="T23" fmla="*/ 338 h 1609"/>
                  <a:gd name="T24" fmla="*/ 963 w 2095"/>
                  <a:gd name="T25" fmla="*/ 370 h 1609"/>
                  <a:gd name="T26" fmla="*/ 1082 w 2095"/>
                  <a:gd name="T27" fmla="*/ 407 h 1609"/>
                  <a:gd name="T28" fmla="*/ 1041 w 2095"/>
                  <a:gd name="T29" fmla="*/ 458 h 1609"/>
                  <a:gd name="T30" fmla="*/ 837 w 2095"/>
                  <a:gd name="T31" fmla="*/ 472 h 1609"/>
                  <a:gd name="T32" fmla="*/ 784 w 2095"/>
                  <a:gd name="T33" fmla="*/ 516 h 1609"/>
                  <a:gd name="T34" fmla="*/ 586 w 2095"/>
                  <a:gd name="T35" fmla="*/ 552 h 1609"/>
                  <a:gd name="T36" fmla="*/ 389 w 2095"/>
                  <a:gd name="T37" fmla="*/ 541 h 1609"/>
                  <a:gd name="T38" fmla="*/ 377 w 2095"/>
                  <a:gd name="T39" fmla="*/ 483 h 1609"/>
                  <a:gd name="T40" fmla="*/ 431 w 2095"/>
                  <a:gd name="T41" fmla="*/ 472 h 1609"/>
                  <a:gd name="T42" fmla="*/ 509 w 2095"/>
                  <a:gd name="T43" fmla="*/ 418 h 1609"/>
                  <a:gd name="T44" fmla="*/ 467 w 2095"/>
                  <a:gd name="T45" fmla="*/ 385 h 1609"/>
                  <a:gd name="T46" fmla="*/ 18 w 2095"/>
                  <a:gd name="T47" fmla="*/ 352 h 1609"/>
                  <a:gd name="T48" fmla="*/ 1 w 2095"/>
                  <a:gd name="T49" fmla="*/ 320 h 1609"/>
                  <a:gd name="T50" fmla="*/ 42 w 2095"/>
                  <a:gd name="T51" fmla="*/ 298 h 1609"/>
                  <a:gd name="T52" fmla="*/ 228 w 2095"/>
                  <a:gd name="T53" fmla="*/ 269 h 1609"/>
                  <a:gd name="T54" fmla="*/ 233 w 2095"/>
                  <a:gd name="T55" fmla="*/ 98 h 1609"/>
                  <a:gd name="T56" fmla="*/ 275 w 2095"/>
                  <a:gd name="T57" fmla="*/ 149 h 1609"/>
                  <a:gd name="T58" fmla="*/ 467 w 2095"/>
                  <a:gd name="T59" fmla="*/ 240 h 1609"/>
                  <a:gd name="T60" fmla="*/ 467 w 2095"/>
                  <a:gd name="T61" fmla="*/ 171 h 1609"/>
                  <a:gd name="T62" fmla="*/ 377 w 2095"/>
                  <a:gd name="T63" fmla="*/ 105 h 1609"/>
                  <a:gd name="T64" fmla="*/ 353 w 2095"/>
                  <a:gd name="T65" fmla="*/ 87 h 1609"/>
                  <a:gd name="T66" fmla="*/ 383 w 2095"/>
                  <a:gd name="T67" fmla="*/ 44 h 1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95" h="1609">
                    <a:moveTo>
                      <a:pt x="671" y="126"/>
                    </a:moveTo>
                    <a:cubicBezTo>
                      <a:pt x="716" y="129"/>
                      <a:pt x="762" y="128"/>
                      <a:pt x="807" y="136"/>
                    </a:cubicBezTo>
                    <a:cubicBezTo>
                      <a:pt x="839" y="142"/>
                      <a:pt x="870" y="199"/>
                      <a:pt x="891" y="220"/>
                    </a:cubicBezTo>
                    <a:cubicBezTo>
                      <a:pt x="914" y="291"/>
                      <a:pt x="884" y="209"/>
                      <a:pt x="922" y="283"/>
                    </a:cubicBezTo>
                    <a:cubicBezTo>
                      <a:pt x="956" y="349"/>
                      <a:pt x="968" y="432"/>
                      <a:pt x="985" y="503"/>
                    </a:cubicBezTo>
                    <a:cubicBezTo>
                      <a:pt x="988" y="514"/>
                      <a:pt x="987" y="528"/>
                      <a:pt x="996" y="534"/>
                    </a:cubicBezTo>
                    <a:cubicBezTo>
                      <a:pt x="1014" y="547"/>
                      <a:pt x="1058" y="555"/>
                      <a:pt x="1058" y="555"/>
                    </a:cubicBezTo>
                    <a:cubicBezTo>
                      <a:pt x="1093" y="503"/>
                      <a:pt x="1100" y="449"/>
                      <a:pt x="1111" y="388"/>
                    </a:cubicBezTo>
                    <a:cubicBezTo>
                      <a:pt x="1120" y="280"/>
                      <a:pt x="1135" y="74"/>
                      <a:pt x="1268" y="31"/>
                    </a:cubicBezTo>
                    <a:cubicBezTo>
                      <a:pt x="1328" y="12"/>
                      <a:pt x="1393" y="9"/>
                      <a:pt x="1456" y="0"/>
                    </a:cubicBezTo>
                    <a:cubicBezTo>
                      <a:pt x="1536" y="17"/>
                      <a:pt x="1541" y="21"/>
                      <a:pt x="1593" y="84"/>
                    </a:cubicBezTo>
                    <a:cubicBezTo>
                      <a:pt x="1615" y="110"/>
                      <a:pt x="1634" y="178"/>
                      <a:pt x="1634" y="178"/>
                    </a:cubicBezTo>
                    <a:cubicBezTo>
                      <a:pt x="1631" y="192"/>
                      <a:pt x="1638" y="217"/>
                      <a:pt x="1624" y="220"/>
                    </a:cubicBezTo>
                    <a:cubicBezTo>
                      <a:pt x="1398" y="276"/>
                      <a:pt x="1449" y="159"/>
                      <a:pt x="1414" y="262"/>
                    </a:cubicBezTo>
                    <a:cubicBezTo>
                      <a:pt x="1418" y="314"/>
                      <a:pt x="1419" y="367"/>
                      <a:pt x="1425" y="419"/>
                    </a:cubicBezTo>
                    <a:cubicBezTo>
                      <a:pt x="1432" y="486"/>
                      <a:pt x="1432" y="438"/>
                      <a:pt x="1456" y="492"/>
                    </a:cubicBezTo>
                    <a:cubicBezTo>
                      <a:pt x="1465" y="512"/>
                      <a:pt x="1459" y="543"/>
                      <a:pt x="1477" y="555"/>
                    </a:cubicBezTo>
                    <a:cubicBezTo>
                      <a:pt x="1602" y="639"/>
                      <a:pt x="1711" y="640"/>
                      <a:pt x="1865" y="649"/>
                    </a:cubicBezTo>
                    <a:cubicBezTo>
                      <a:pt x="1882" y="653"/>
                      <a:pt x="1900" y="654"/>
                      <a:pt x="1917" y="660"/>
                    </a:cubicBezTo>
                    <a:cubicBezTo>
                      <a:pt x="1946" y="671"/>
                      <a:pt x="2001" y="702"/>
                      <a:pt x="2001" y="702"/>
                    </a:cubicBezTo>
                    <a:cubicBezTo>
                      <a:pt x="2055" y="777"/>
                      <a:pt x="2068" y="815"/>
                      <a:pt x="2095" y="901"/>
                    </a:cubicBezTo>
                    <a:cubicBezTo>
                      <a:pt x="1975" y="982"/>
                      <a:pt x="1842" y="938"/>
                      <a:pt x="1687" y="943"/>
                    </a:cubicBezTo>
                    <a:cubicBezTo>
                      <a:pt x="1676" y="946"/>
                      <a:pt x="1666" y="949"/>
                      <a:pt x="1655" y="953"/>
                    </a:cubicBezTo>
                    <a:cubicBezTo>
                      <a:pt x="1634" y="960"/>
                      <a:pt x="1593" y="974"/>
                      <a:pt x="1593" y="974"/>
                    </a:cubicBezTo>
                    <a:cubicBezTo>
                      <a:pt x="1596" y="995"/>
                      <a:pt x="1594" y="1018"/>
                      <a:pt x="1603" y="1037"/>
                    </a:cubicBezTo>
                    <a:cubicBezTo>
                      <a:pt x="1615" y="1062"/>
                      <a:pt x="1670" y="1064"/>
                      <a:pt x="1687" y="1068"/>
                    </a:cubicBezTo>
                    <a:cubicBezTo>
                      <a:pt x="1757" y="1083"/>
                      <a:pt x="1811" y="1110"/>
                      <a:pt x="1875" y="1142"/>
                    </a:cubicBezTo>
                    <a:cubicBezTo>
                      <a:pt x="1882" y="1152"/>
                      <a:pt x="1895" y="1161"/>
                      <a:pt x="1896" y="1173"/>
                    </a:cubicBezTo>
                    <a:cubicBezTo>
                      <a:pt x="1899" y="1215"/>
                      <a:pt x="1898" y="1259"/>
                      <a:pt x="1886" y="1299"/>
                    </a:cubicBezTo>
                    <a:cubicBezTo>
                      <a:pt x="1879" y="1320"/>
                      <a:pt x="1845" y="1319"/>
                      <a:pt x="1823" y="1320"/>
                    </a:cubicBezTo>
                    <a:cubicBezTo>
                      <a:pt x="1715" y="1326"/>
                      <a:pt x="1606" y="1327"/>
                      <a:pt x="1498" y="1330"/>
                    </a:cubicBezTo>
                    <a:cubicBezTo>
                      <a:pt x="1488" y="1341"/>
                      <a:pt x="1474" y="1349"/>
                      <a:pt x="1467" y="1362"/>
                    </a:cubicBezTo>
                    <a:cubicBezTo>
                      <a:pt x="1423" y="1441"/>
                      <a:pt x="1477" y="1413"/>
                      <a:pt x="1414" y="1435"/>
                    </a:cubicBezTo>
                    <a:cubicBezTo>
                      <a:pt x="1389" y="1512"/>
                      <a:pt x="1426" y="1420"/>
                      <a:pt x="1373" y="1487"/>
                    </a:cubicBezTo>
                    <a:cubicBezTo>
                      <a:pt x="1333" y="1537"/>
                      <a:pt x="1397" y="1508"/>
                      <a:pt x="1331" y="1529"/>
                    </a:cubicBezTo>
                    <a:cubicBezTo>
                      <a:pt x="1252" y="1589"/>
                      <a:pt x="1120" y="1580"/>
                      <a:pt x="1027" y="1592"/>
                    </a:cubicBezTo>
                    <a:cubicBezTo>
                      <a:pt x="1003" y="1595"/>
                      <a:pt x="954" y="1602"/>
                      <a:pt x="954" y="1602"/>
                    </a:cubicBezTo>
                    <a:cubicBezTo>
                      <a:pt x="625" y="1586"/>
                      <a:pt x="834" y="1609"/>
                      <a:pt x="681" y="1561"/>
                    </a:cubicBezTo>
                    <a:cubicBezTo>
                      <a:pt x="610" y="1513"/>
                      <a:pt x="627" y="1543"/>
                      <a:pt x="608" y="1487"/>
                    </a:cubicBezTo>
                    <a:cubicBezTo>
                      <a:pt x="624" y="1430"/>
                      <a:pt x="612" y="1414"/>
                      <a:pt x="660" y="1393"/>
                    </a:cubicBezTo>
                    <a:cubicBezTo>
                      <a:pt x="680" y="1384"/>
                      <a:pt x="702" y="1379"/>
                      <a:pt x="723" y="1372"/>
                    </a:cubicBezTo>
                    <a:cubicBezTo>
                      <a:pt x="734" y="1369"/>
                      <a:pt x="755" y="1362"/>
                      <a:pt x="755" y="1362"/>
                    </a:cubicBezTo>
                    <a:cubicBezTo>
                      <a:pt x="784" y="1332"/>
                      <a:pt x="825" y="1312"/>
                      <a:pt x="849" y="1278"/>
                    </a:cubicBezTo>
                    <a:cubicBezTo>
                      <a:pt x="865" y="1255"/>
                      <a:pt x="875" y="1228"/>
                      <a:pt x="891" y="1204"/>
                    </a:cubicBezTo>
                    <a:cubicBezTo>
                      <a:pt x="887" y="1183"/>
                      <a:pt x="889" y="1161"/>
                      <a:pt x="880" y="1142"/>
                    </a:cubicBezTo>
                    <a:cubicBezTo>
                      <a:pt x="875" y="1132"/>
                      <a:pt x="830" y="1110"/>
                      <a:pt x="818" y="1110"/>
                    </a:cubicBezTo>
                    <a:cubicBezTo>
                      <a:pt x="584" y="1103"/>
                      <a:pt x="350" y="1103"/>
                      <a:pt x="116" y="1100"/>
                    </a:cubicBezTo>
                    <a:cubicBezTo>
                      <a:pt x="86" y="1070"/>
                      <a:pt x="56" y="1051"/>
                      <a:pt x="32" y="1016"/>
                    </a:cubicBezTo>
                    <a:cubicBezTo>
                      <a:pt x="25" y="995"/>
                      <a:pt x="18" y="974"/>
                      <a:pt x="11" y="953"/>
                    </a:cubicBezTo>
                    <a:cubicBezTo>
                      <a:pt x="8" y="943"/>
                      <a:pt x="1" y="922"/>
                      <a:pt x="1" y="922"/>
                    </a:cubicBezTo>
                    <a:cubicBezTo>
                      <a:pt x="4" y="908"/>
                      <a:pt x="0" y="889"/>
                      <a:pt x="11" y="880"/>
                    </a:cubicBezTo>
                    <a:cubicBezTo>
                      <a:pt x="28" y="866"/>
                      <a:pt x="52" y="860"/>
                      <a:pt x="74" y="859"/>
                    </a:cubicBezTo>
                    <a:cubicBezTo>
                      <a:pt x="165" y="855"/>
                      <a:pt x="255" y="852"/>
                      <a:pt x="346" y="848"/>
                    </a:cubicBezTo>
                    <a:cubicBezTo>
                      <a:pt x="363" y="823"/>
                      <a:pt x="397" y="805"/>
                      <a:pt x="399" y="775"/>
                    </a:cubicBezTo>
                    <a:cubicBezTo>
                      <a:pt x="420" y="375"/>
                      <a:pt x="413" y="509"/>
                      <a:pt x="346" y="314"/>
                    </a:cubicBezTo>
                    <a:cubicBezTo>
                      <a:pt x="355" y="281"/>
                      <a:pt x="351" y="237"/>
                      <a:pt x="409" y="283"/>
                    </a:cubicBezTo>
                    <a:cubicBezTo>
                      <a:pt x="429" y="299"/>
                      <a:pt x="451" y="346"/>
                      <a:pt x="451" y="346"/>
                    </a:cubicBezTo>
                    <a:cubicBezTo>
                      <a:pt x="486" y="495"/>
                      <a:pt x="431" y="277"/>
                      <a:pt x="482" y="429"/>
                    </a:cubicBezTo>
                    <a:cubicBezTo>
                      <a:pt x="523" y="553"/>
                      <a:pt x="526" y="640"/>
                      <a:pt x="650" y="702"/>
                    </a:cubicBezTo>
                    <a:cubicBezTo>
                      <a:pt x="706" y="698"/>
                      <a:pt x="764" y="707"/>
                      <a:pt x="818" y="691"/>
                    </a:cubicBezTo>
                    <a:cubicBezTo>
                      <a:pt x="832" y="687"/>
                      <a:pt x="828" y="663"/>
                      <a:pt x="828" y="649"/>
                    </a:cubicBezTo>
                    <a:cubicBezTo>
                      <a:pt x="828" y="597"/>
                      <a:pt x="824" y="544"/>
                      <a:pt x="818" y="492"/>
                    </a:cubicBezTo>
                    <a:cubicBezTo>
                      <a:pt x="811" y="429"/>
                      <a:pt x="735" y="395"/>
                      <a:pt x="702" y="346"/>
                    </a:cubicBezTo>
                    <a:cubicBezTo>
                      <a:pt x="675" y="261"/>
                      <a:pt x="716" y="360"/>
                      <a:pt x="660" y="304"/>
                    </a:cubicBezTo>
                    <a:cubicBezTo>
                      <a:pt x="652" y="296"/>
                      <a:pt x="657" y="281"/>
                      <a:pt x="650" y="272"/>
                    </a:cubicBezTo>
                    <a:cubicBezTo>
                      <a:pt x="642" y="262"/>
                      <a:pt x="629" y="258"/>
                      <a:pt x="619" y="251"/>
                    </a:cubicBezTo>
                    <a:cubicBezTo>
                      <a:pt x="607" y="217"/>
                      <a:pt x="590" y="185"/>
                      <a:pt x="619" y="147"/>
                    </a:cubicBezTo>
                    <a:cubicBezTo>
                      <a:pt x="674" y="73"/>
                      <a:pt x="671" y="165"/>
                      <a:pt x="671" y="126"/>
                    </a:cubicBezTo>
                    <a:close/>
                  </a:path>
                </a:pathLst>
              </a:custGeom>
              <a:gradFill rotWithShape="0">
                <a:gsLst>
                  <a:gs pos="0">
                    <a:srgbClr val="CC99FF"/>
                  </a:gs>
                  <a:gs pos="100000">
                    <a:srgbClr val="5E4776"/>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9" name="Oval 49"/>
              <p:cNvSpPr>
                <a:spLocks noChangeArrowheads="1"/>
              </p:cNvSpPr>
              <p:nvPr/>
            </p:nvSpPr>
            <p:spPr bwMode="auto">
              <a:xfrm>
                <a:off x="3076" y="1960"/>
                <a:ext cx="304" cy="182"/>
              </a:xfrm>
              <a:prstGeom prst="ellipse">
                <a:avLst/>
              </a:prstGeom>
              <a:solidFill>
                <a:srgbClr val="3333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28" name="Group 50"/>
            <p:cNvGrpSpPr>
              <a:grpSpLocks/>
            </p:cNvGrpSpPr>
            <p:nvPr/>
          </p:nvGrpSpPr>
          <p:grpSpPr bwMode="auto">
            <a:xfrm rot="12991381">
              <a:off x="12202946" y="881012"/>
              <a:ext cx="873398" cy="503277"/>
              <a:chOff x="384" y="1104"/>
              <a:chExt cx="1040" cy="912"/>
            </a:xfrm>
          </p:grpSpPr>
          <p:sp>
            <p:nvSpPr>
              <p:cNvPr id="196" name="Freeform 51"/>
              <p:cNvSpPr>
                <a:spLocks/>
              </p:cNvSpPr>
              <p:nvPr/>
            </p:nvSpPr>
            <p:spPr bwMode="auto">
              <a:xfrm rot="-1404019">
                <a:off x="384" y="1104"/>
                <a:ext cx="1040" cy="912"/>
              </a:xfrm>
              <a:custGeom>
                <a:avLst/>
                <a:gdLst>
                  <a:gd name="T0" fmla="*/ 388 w 855"/>
                  <a:gd name="T1" fmla="*/ 828 h 770"/>
                  <a:gd name="T2" fmla="*/ 270 w 855"/>
                  <a:gd name="T3" fmla="*/ 785 h 770"/>
                  <a:gd name="T4" fmla="*/ 365 w 855"/>
                  <a:gd name="T5" fmla="*/ 726 h 770"/>
                  <a:gd name="T6" fmla="*/ 437 w 855"/>
                  <a:gd name="T7" fmla="*/ 662 h 770"/>
                  <a:gd name="T8" fmla="*/ 428 w 855"/>
                  <a:gd name="T9" fmla="*/ 565 h 770"/>
                  <a:gd name="T10" fmla="*/ 190 w 855"/>
                  <a:gd name="T11" fmla="*/ 520 h 770"/>
                  <a:gd name="T12" fmla="*/ 151 w 855"/>
                  <a:gd name="T13" fmla="*/ 539 h 770"/>
                  <a:gd name="T14" fmla="*/ 23 w 855"/>
                  <a:gd name="T15" fmla="*/ 505 h 770"/>
                  <a:gd name="T16" fmla="*/ 39 w 855"/>
                  <a:gd name="T17" fmla="*/ 445 h 770"/>
                  <a:gd name="T18" fmla="*/ 158 w 855"/>
                  <a:gd name="T19" fmla="*/ 474 h 770"/>
                  <a:gd name="T20" fmla="*/ 142 w 855"/>
                  <a:gd name="T21" fmla="*/ 400 h 770"/>
                  <a:gd name="T22" fmla="*/ 95 w 855"/>
                  <a:gd name="T23" fmla="*/ 293 h 770"/>
                  <a:gd name="T24" fmla="*/ 190 w 855"/>
                  <a:gd name="T25" fmla="*/ 348 h 770"/>
                  <a:gd name="T26" fmla="*/ 270 w 855"/>
                  <a:gd name="T27" fmla="*/ 409 h 770"/>
                  <a:gd name="T28" fmla="*/ 317 w 855"/>
                  <a:gd name="T29" fmla="*/ 341 h 770"/>
                  <a:gd name="T30" fmla="*/ 262 w 855"/>
                  <a:gd name="T31" fmla="*/ 251 h 770"/>
                  <a:gd name="T32" fmla="*/ 372 w 855"/>
                  <a:gd name="T33" fmla="*/ 295 h 770"/>
                  <a:gd name="T34" fmla="*/ 444 w 855"/>
                  <a:gd name="T35" fmla="*/ 262 h 770"/>
                  <a:gd name="T36" fmla="*/ 397 w 855"/>
                  <a:gd name="T37" fmla="*/ 143 h 770"/>
                  <a:gd name="T38" fmla="*/ 397 w 855"/>
                  <a:gd name="T39" fmla="*/ 81 h 770"/>
                  <a:gd name="T40" fmla="*/ 484 w 855"/>
                  <a:gd name="T41" fmla="*/ 126 h 770"/>
                  <a:gd name="T42" fmla="*/ 572 w 855"/>
                  <a:gd name="T43" fmla="*/ 258 h 770"/>
                  <a:gd name="T44" fmla="*/ 651 w 855"/>
                  <a:gd name="T45" fmla="*/ 147 h 770"/>
                  <a:gd name="T46" fmla="*/ 690 w 855"/>
                  <a:gd name="T47" fmla="*/ 31 h 770"/>
                  <a:gd name="T48" fmla="*/ 786 w 855"/>
                  <a:gd name="T49" fmla="*/ 0 h 770"/>
                  <a:gd name="T50" fmla="*/ 786 w 855"/>
                  <a:gd name="T51" fmla="*/ 62 h 770"/>
                  <a:gd name="T52" fmla="*/ 738 w 855"/>
                  <a:gd name="T53" fmla="*/ 116 h 770"/>
                  <a:gd name="T54" fmla="*/ 714 w 855"/>
                  <a:gd name="T55" fmla="*/ 293 h 770"/>
                  <a:gd name="T56" fmla="*/ 777 w 855"/>
                  <a:gd name="T57" fmla="*/ 333 h 770"/>
                  <a:gd name="T58" fmla="*/ 865 w 855"/>
                  <a:gd name="T59" fmla="*/ 262 h 770"/>
                  <a:gd name="T60" fmla="*/ 928 w 855"/>
                  <a:gd name="T61" fmla="*/ 185 h 770"/>
                  <a:gd name="T62" fmla="*/ 1031 w 855"/>
                  <a:gd name="T63" fmla="*/ 191 h 770"/>
                  <a:gd name="T64" fmla="*/ 968 w 855"/>
                  <a:gd name="T65" fmla="*/ 268 h 770"/>
                  <a:gd name="T66" fmla="*/ 928 w 855"/>
                  <a:gd name="T67" fmla="*/ 297 h 770"/>
                  <a:gd name="T68" fmla="*/ 849 w 855"/>
                  <a:gd name="T69" fmla="*/ 366 h 770"/>
                  <a:gd name="T70" fmla="*/ 889 w 855"/>
                  <a:gd name="T71" fmla="*/ 456 h 770"/>
                  <a:gd name="T72" fmla="*/ 960 w 855"/>
                  <a:gd name="T73" fmla="*/ 516 h 770"/>
                  <a:gd name="T74" fmla="*/ 896 w 855"/>
                  <a:gd name="T75" fmla="*/ 518 h 770"/>
                  <a:gd name="T76" fmla="*/ 976 w 855"/>
                  <a:gd name="T77" fmla="*/ 593 h 770"/>
                  <a:gd name="T78" fmla="*/ 1039 w 855"/>
                  <a:gd name="T79" fmla="*/ 713 h 770"/>
                  <a:gd name="T80" fmla="*/ 1000 w 855"/>
                  <a:gd name="T81" fmla="*/ 775 h 770"/>
                  <a:gd name="T82" fmla="*/ 968 w 855"/>
                  <a:gd name="T83" fmla="*/ 704 h 770"/>
                  <a:gd name="T84" fmla="*/ 928 w 855"/>
                  <a:gd name="T85" fmla="*/ 631 h 770"/>
                  <a:gd name="T86" fmla="*/ 809 w 855"/>
                  <a:gd name="T87" fmla="*/ 585 h 770"/>
                  <a:gd name="T88" fmla="*/ 777 w 855"/>
                  <a:gd name="T89" fmla="*/ 708 h 770"/>
                  <a:gd name="T90" fmla="*/ 809 w 855"/>
                  <a:gd name="T91" fmla="*/ 836 h 770"/>
                  <a:gd name="T92" fmla="*/ 761 w 855"/>
                  <a:gd name="T93" fmla="*/ 911 h 770"/>
                  <a:gd name="T94" fmla="*/ 714 w 855"/>
                  <a:gd name="T95" fmla="*/ 852 h 770"/>
                  <a:gd name="T96" fmla="*/ 705 w 855"/>
                  <a:gd name="T97" fmla="*/ 803 h 770"/>
                  <a:gd name="T98" fmla="*/ 690 w 855"/>
                  <a:gd name="T99" fmla="*/ 784 h 770"/>
                  <a:gd name="T100" fmla="*/ 642 w 855"/>
                  <a:gd name="T101" fmla="*/ 693 h 770"/>
                  <a:gd name="T102" fmla="*/ 603 w 855"/>
                  <a:gd name="T103" fmla="*/ 776 h 770"/>
                  <a:gd name="T104" fmla="*/ 635 w 855"/>
                  <a:gd name="T105" fmla="*/ 862 h 770"/>
                  <a:gd name="T106" fmla="*/ 547 w 855"/>
                  <a:gd name="T107" fmla="*/ 813 h 770"/>
                  <a:gd name="T108" fmla="*/ 491 w 855"/>
                  <a:gd name="T109" fmla="*/ 747 h 77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55" h="770">
                    <a:moveTo>
                      <a:pt x="398" y="641"/>
                    </a:moveTo>
                    <a:lnTo>
                      <a:pt x="385" y="655"/>
                    </a:lnTo>
                    <a:lnTo>
                      <a:pt x="372" y="668"/>
                    </a:lnTo>
                    <a:lnTo>
                      <a:pt x="359" y="680"/>
                    </a:lnTo>
                    <a:lnTo>
                      <a:pt x="346" y="688"/>
                    </a:lnTo>
                    <a:lnTo>
                      <a:pt x="332" y="694"/>
                    </a:lnTo>
                    <a:lnTo>
                      <a:pt x="319" y="699"/>
                    </a:lnTo>
                    <a:lnTo>
                      <a:pt x="300" y="701"/>
                    </a:lnTo>
                    <a:lnTo>
                      <a:pt x="280" y="701"/>
                    </a:lnTo>
                    <a:lnTo>
                      <a:pt x="267" y="694"/>
                    </a:lnTo>
                    <a:lnTo>
                      <a:pt x="254" y="688"/>
                    </a:lnTo>
                    <a:lnTo>
                      <a:pt x="241" y="681"/>
                    </a:lnTo>
                    <a:lnTo>
                      <a:pt x="228" y="672"/>
                    </a:lnTo>
                    <a:lnTo>
                      <a:pt x="222" y="663"/>
                    </a:lnTo>
                    <a:lnTo>
                      <a:pt x="222" y="655"/>
                    </a:lnTo>
                    <a:lnTo>
                      <a:pt x="241" y="641"/>
                    </a:lnTo>
                    <a:lnTo>
                      <a:pt x="261" y="628"/>
                    </a:lnTo>
                    <a:lnTo>
                      <a:pt x="274" y="624"/>
                    </a:lnTo>
                    <a:lnTo>
                      <a:pt x="280" y="623"/>
                    </a:lnTo>
                    <a:lnTo>
                      <a:pt x="293" y="618"/>
                    </a:lnTo>
                    <a:lnTo>
                      <a:pt x="300" y="613"/>
                    </a:lnTo>
                    <a:lnTo>
                      <a:pt x="313" y="608"/>
                    </a:lnTo>
                    <a:lnTo>
                      <a:pt x="319" y="602"/>
                    </a:lnTo>
                    <a:lnTo>
                      <a:pt x="332" y="589"/>
                    </a:lnTo>
                    <a:lnTo>
                      <a:pt x="346" y="572"/>
                    </a:lnTo>
                    <a:lnTo>
                      <a:pt x="352" y="564"/>
                    </a:lnTo>
                    <a:lnTo>
                      <a:pt x="359" y="561"/>
                    </a:lnTo>
                    <a:lnTo>
                      <a:pt x="359" y="559"/>
                    </a:lnTo>
                    <a:lnTo>
                      <a:pt x="365" y="542"/>
                    </a:lnTo>
                    <a:lnTo>
                      <a:pt x="372" y="529"/>
                    </a:lnTo>
                    <a:lnTo>
                      <a:pt x="372" y="519"/>
                    </a:lnTo>
                    <a:lnTo>
                      <a:pt x="378" y="511"/>
                    </a:lnTo>
                    <a:lnTo>
                      <a:pt x="372" y="496"/>
                    </a:lnTo>
                    <a:lnTo>
                      <a:pt x="365" y="486"/>
                    </a:lnTo>
                    <a:lnTo>
                      <a:pt x="352" y="477"/>
                    </a:lnTo>
                    <a:lnTo>
                      <a:pt x="326" y="470"/>
                    </a:lnTo>
                    <a:lnTo>
                      <a:pt x="306" y="465"/>
                    </a:lnTo>
                    <a:lnTo>
                      <a:pt x="261" y="457"/>
                    </a:lnTo>
                    <a:lnTo>
                      <a:pt x="215" y="451"/>
                    </a:lnTo>
                    <a:lnTo>
                      <a:pt x="195" y="446"/>
                    </a:lnTo>
                    <a:lnTo>
                      <a:pt x="169" y="439"/>
                    </a:lnTo>
                    <a:lnTo>
                      <a:pt x="156" y="439"/>
                    </a:lnTo>
                    <a:lnTo>
                      <a:pt x="150" y="439"/>
                    </a:lnTo>
                    <a:lnTo>
                      <a:pt x="143" y="441"/>
                    </a:lnTo>
                    <a:lnTo>
                      <a:pt x="137" y="444"/>
                    </a:lnTo>
                    <a:lnTo>
                      <a:pt x="137" y="449"/>
                    </a:lnTo>
                    <a:lnTo>
                      <a:pt x="137" y="452"/>
                    </a:lnTo>
                    <a:lnTo>
                      <a:pt x="130" y="455"/>
                    </a:lnTo>
                    <a:lnTo>
                      <a:pt x="124" y="455"/>
                    </a:lnTo>
                    <a:lnTo>
                      <a:pt x="111" y="454"/>
                    </a:lnTo>
                    <a:lnTo>
                      <a:pt x="91" y="451"/>
                    </a:lnTo>
                    <a:lnTo>
                      <a:pt x="78" y="451"/>
                    </a:lnTo>
                    <a:lnTo>
                      <a:pt x="71" y="451"/>
                    </a:lnTo>
                    <a:lnTo>
                      <a:pt x="52" y="442"/>
                    </a:lnTo>
                    <a:lnTo>
                      <a:pt x="39" y="436"/>
                    </a:lnTo>
                    <a:lnTo>
                      <a:pt x="19" y="426"/>
                    </a:lnTo>
                    <a:lnTo>
                      <a:pt x="6" y="415"/>
                    </a:lnTo>
                    <a:lnTo>
                      <a:pt x="0" y="403"/>
                    </a:lnTo>
                    <a:lnTo>
                      <a:pt x="6" y="392"/>
                    </a:lnTo>
                    <a:lnTo>
                      <a:pt x="13" y="382"/>
                    </a:lnTo>
                    <a:lnTo>
                      <a:pt x="19" y="379"/>
                    </a:lnTo>
                    <a:lnTo>
                      <a:pt x="26" y="377"/>
                    </a:lnTo>
                    <a:lnTo>
                      <a:pt x="32" y="376"/>
                    </a:lnTo>
                    <a:lnTo>
                      <a:pt x="39" y="377"/>
                    </a:lnTo>
                    <a:lnTo>
                      <a:pt x="52" y="381"/>
                    </a:lnTo>
                    <a:lnTo>
                      <a:pt x="58" y="385"/>
                    </a:lnTo>
                    <a:lnTo>
                      <a:pt x="71" y="390"/>
                    </a:lnTo>
                    <a:lnTo>
                      <a:pt x="91" y="395"/>
                    </a:lnTo>
                    <a:lnTo>
                      <a:pt x="111" y="398"/>
                    </a:lnTo>
                    <a:lnTo>
                      <a:pt x="130" y="400"/>
                    </a:lnTo>
                    <a:lnTo>
                      <a:pt x="150" y="397"/>
                    </a:lnTo>
                    <a:lnTo>
                      <a:pt x="156" y="382"/>
                    </a:lnTo>
                    <a:lnTo>
                      <a:pt x="156" y="368"/>
                    </a:lnTo>
                    <a:lnTo>
                      <a:pt x="150" y="358"/>
                    </a:lnTo>
                    <a:lnTo>
                      <a:pt x="137" y="351"/>
                    </a:lnTo>
                    <a:lnTo>
                      <a:pt x="130" y="345"/>
                    </a:lnTo>
                    <a:lnTo>
                      <a:pt x="117" y="338"/>
                    </a:lnTo>
                    <a:lnTo>
                      <a:pt x="78" y="316"/>
                    </a:lnTo>
                    <a:lnTo>
                      <a:pt x="58" y="303"/>
                    </a:lnTo>
                    <a:lnTo>
                      <a:pt x="45" y="288"/>
                    </a:lnTo>
                    <a:lnTo>
                      <a:pt x="45" y="268"/>
                    </a:lnTo>
                    <a:lnTo>
                      <a:pt x="45" y="255"/>
                    </a:lnTo>
                    <a:lnTo>
                      <a:pt x="58" y="249"/>
                    </a:lnTo>
                    <a:lnTo>
                      <a:pt x="78" y="247"/>
                    </a:lnTo>
                    <a:lnTo>
                      <a:pt x="98" y="260"/>
                    </a:lnTo>
                    <a:lnTo>
                      <a:pt x="117" y="268"/>
                    </a:lnTo>
                    <a:lnTo>
                      <a:pt x="124" y="273"/>
                    </a:lnTo>
                    <a:lnTo>
                      <a:pt x="130" y="278"/>
                    </a:lnTo>
                    <a:lnTo>
                      <a:pt x="137" y="281"/>
                    </a:lnTo>
                    <a:lnTo>
                      <a:pt x="143" y="286"/>
                    </a:lnTo>
                    <a:lnTo>
                      <a:pt x="156" y="294"/>
                    </a:lnTo>
                    <a:lnTo>
                      <a:pt x="169" y="307"/>
                    </a:lnTo>
                    <a:lnTo>
                      <a:pt x="176" y="314"/>
                    </a:lnTo>
                    <a:lnTo>
                      <a:pt x="182" y="322"/>
                    </a:lnTo>
                    <a:lnTo>
                      <a:pt x="195" y="329"/>
                    </a:lnTo>
                    <a:lnTo>
                      <a:pt x="195" y="332"/>
                    </a:lnTo>
                    <a:lnTo>
                      <a:pt x="209" y="338"/>
                    </a:lnTo>
                    <a:lnTo>
                      <a:pt x="222" y="345"/>
                    </a:lnTo>
                    <a:lnTo>
                      <a:pt x="235" y="350"/>
                    </a:lnTo>
                    <a:lnTo>
                      <a:pt x="241" y="350"/>
                    </a:lnTo>
                    <a:lnTo>
                      <a:pt x="248" y="348"/>
                    </a:lnTo>
                    <a:lnTo>
                      <a:pt x="261" y="335"/>
                    </a:lnTo>
                    <a:lnTo>
                      <a:pt x="267" y="320"/>
                    </a:lnTo>
                    <a:lnTo>
                      <a:pt x="267" y="304"/>
                    </a:lnTo>
                    <a:lnTo>
                      <a:pt x="261" y="288"/>
                    </a:lnTo>
                    <a:lnTo>
                      <a:pt x="248" y="272"/>
                    </a:lnTo>
                    <a:lnTo>
                      <a:pt x="235" y="257"/>
                    </a:lnTo>
                    <a:lnTo>
                      <a:pt x="222" y="246"/>
                    </a:lnTo>
                    <a:lnTo>
                      <a:pt x="209" y="234"/>
                    </a:lnTo>
                    <a:lnTo>
                      <a:pt x="209" y="225"/>
                    </a:lnTo>
                    <a:lnTo>
                      <a:pt x="215" y="216"/>
                    </a:lnTo>
                    <a:lnTo>
                      <a:pt x="215" y="212"/>
                    </a:lnTo>
                    <a:lnTo>
                      <a:pt x="215" y="207"/>
                    </a:lnTo>
                    <a:lnTo>
                      <a:pt x="222" y="203"/>
                    </a:lnTo>
                    <a:lnTo>
                      <a:pt x="235" y="205"/>
                    </a:lnTo>
                    <a:lnTo>
                      <a:pt x="241" y="210"/>
                    </a:lnTo>
                    <a:lnTo>
                      <a:pt x="254" y="216"/>
                    </a:lnTo>
                    <a:lnTo>
                      <a:pt x="287" y="234"/>
                    </a:lnTo>
                    <a:lnTo>
                      <a:pt x="306" y="249"/>
                    </a:lnTo>
                    <a:lnTo>
                      <a:pt x="319" y="254"/>
                    </a:lnTo>
                    <a:lnTo>
                      <a:pt x="326" y="259"/>
                    </a:lnTo>
                    <a:lnTo>
                      <a:pt x="339" y="260"/>
                    </a:lnTo>
                    <a:lnTo>
                      <a:pt x="346" y="259"/>
                    </a:lnTo>
                    <a:lnTo>
                      <a:pt x="359" y="255"/>
                    </a:lnTo>
                    <a:lnTo>
                      <a:pt x="365" y="247"/>
                    </a:lnTo>
                    <a:lnTo>
                      <a:pt x="365" y="221"/>
                    </a:lnTo>
                    <a:lnTo>
                      <a:pt x="365" y="199"/>
                    </a:lnTo>
                    <a:lnTo>
                      <a:pt x="352" y="179"/>
                    </a:lnTo>
                    <a:lnTo>
                      <a:pt x="339" y="160"/>
                    </a:lnTo>
                    <a:lnTo>
                      <a:pt x="339" y="148"/>
                    </a:lnTo>
                    <a:lnTo>
                      <a:pt x="339" y="138"/>
                    </a:lnTo>
                    <a:lnTo>
                      <a:pt x="332" y="130"/>
                    </a:lnTo>
                    <a:lnTo>
                      <a:pt x="326" y="121"/>
                    </a:lnTo>
                    <a:lnTo>
                      <a:pt x="319" y="107"/>
                    </a:lnTo>
                    <a:lnTo>
                      <a:pt x="319" y="94"/>
                    </a:lnTo>
                    <a:lnTo>
                      <a:pt x="319" y="88"/>
                    </a:lnTo>
                    <a:lnTo>
                      <a:pt x="319" y="83"/>
                    </a:lnTo>
                    <a:lnTo>
                      <a:pt x="319" y="80"/>
                    </a:lnTo>
                    <a:lnTo>
                      <a:pt x="319" y="78"/>
                    </a:lnTo>
                    <a:lnTo>
                      <a:pt x="326" y="68"/>
                    </a:lnTo>
                    <a:lnTo>
                      <a:pt x="332" y="62"/>
                    </a:lnTo>
                    <a:lnTo>
                      <a:pt x="339" y="59"/>
                    </a:lnTo>
                    <a:lnTo>
                      <a:pt x="346" y="59"/>
                    </a:lnTo>
                    <a:lnTo>
                      <a:pt x="352" y="62"/>
                    </a:lnTo>
                    <a:lnTo>
                      <a:pt x="365" y="67"/>
                    </a:lnTo>
                    <a:lnTo>
                      <a:pt x="385" y="81"/>
                    </a:lnTo>
                    <a:lnTo>
                      <a:pt x="398" y="106"/>
                    </a:lnTo>
                    <a:lnTo>
                      <a:pt x="404" y="130"/>
                    </a:lnTo>
                    <a:lnTo>
                      <a:pt x="411" y="156"/>
                    </a:lnTo>
                    <a:lnTo>
                      <a:pt x="417" y="186"/>
                    </a:lnTo>
                    <a:lnTo>
                      <a:pt x="424" y="194"/>
                    </a:lnTo>
                    <a:lnTo>
                      <a:pt x="430" y="200"/>
                    </a:lnTo>
                    <a:lnTo>
                      <a:pt x="450" y="212"/>
                    </a:lnTo>
                    <a:lnTo>
                      <a:pt x="470" y="218"/>
                    </a:lnTo>
                    <a:lnTo>
                      <a:pt x="483" y="223"/>
                    </a:lnTo>
                    <a:lnTo>
                      <a:pt x="489" y="223"/>
                    </a:lnTo>
                    <a:lnTo>
                      <a:pt x="496" y="221"/>
                    </a:lnTo>
                    <a:lnTo>
                      <a:pt x="496" y="216"/>
                    </a:lnTo>
                    <a:lnTo>
                      <a:pt x="502" y="208"/>
                    </a:lnTo>
                    <a:lnTo>
                      <a:pt x="522" y="166"/>
                    </a:lnTo>
                    <a:lnTo>
                      <a:pt x="535" y="124"/>
                    </a:lnTo>
                    <a:lnTo>
                      <a:pt x="535" y="112"/>
                    </a:lnTo>
                    <a:lnTo>
                      <a:pt x="535" y="101"/>
                    </a:lnTo>
                    <a:lnTo>
                      <a:pt x="535" y="91"/>
                    </a:lnTo>
                    <a:lnTo>
                      <a:pt x="535" y="88"/>
                    </a:lnTo>
                    <a:lnTo>
                      <a:pt x="535" y="86"/>
                    </a:lnTo>
                    <a:lnTo>
                      <a:pt x="554" y="55"/>
                    </a:lnTo>
                    <a:lnTo>
                      <a:pt x="567" y="26"/>
                    </a:lnTo>
                    <a:lnTo>
                      <a:pt x="574" y="25"/>
                    </a:lnTo>
                    <a:lnTo>
                      <a:pt x="580" y="25"/>
                    </a:lnTo>
                    <a:lnTo>
                      <a:pt x="587" y="23"/>
                    </a:lnTo>
                    <a:lnTo>
                      <a:pt x="600" y="15"/>
                    </a:lnTo>
                    <a:lnTo>
                      <a:pt x="613" y="7"/>
                    </a:lnTo>
                    <a:lnTo>
                      <a:pt x="626" y="2"/>
                    </a:lnTo>
                    <a:lnTo>
                      <a:pt x="646" y="0"/>
                    </a:lnTo>
                    <a:lnTo>
                      <a:pt x="652" y="5"/>
                    </a:lnTo>
                    <a:lnTo>
                      <a:pt x="659" y="8"/>
                    </a:lnTo>
                    <a:lnTo>
                      <a:pt x="665" y="13"/>
                    </a:lnTo>
                    <a:lnTo>
                      <a:pt x="665" y="20"/>
                    </a:lnTo>
                    <a:lnTo>
                      <a:pt x="665" y="26"/>
                    </a:lnTo>
                    <a:lnTo>
                      <a:pt x="665" y="34"/>
                    </a:lnTo>
                    <a:lnTo>
                      <a:pt x="646" y="52"/>
                    </a:lnTo>
                    <a:lnTo>
                      <a:pt x="633" y="72"/>
                    </a:lnTo>
                    <a:lnTo>
                      <a:pt x="626" y="78"/>
                    </a:lnTo>
                    <a:lnTo>
                      <a:pt x="620" y="83"/>
                    </a:lnTo>
                    <a:lnTo>
                      <a:pt x="620" y="88"/>
                    </a:lnTo>
                    <a:lnTo>
                      <a:pt x="613" y="93"/>
                    </a:lnTo>
                    <a:lnTo>
                      <a:pt x="607" y="96"/>
                    </a:lnTo>
                    <a:lnTo>
                      <a:pt x="607" y="98"/>
                    </a:lnTo>
                    <a:lnTo>
                      <a:pt x="587" y="148"/>
                    </a:lnTo>
                    <a:lnTo>
                      <a:pt x="574" y="199"/>
                    </a:lnTo>
                    <a:lnTo>
                      <a:pt x="574" y="203"/>
                    </a:lnTo>
                    <a:lnTo>
                      <a:pt x="574" y="208"/>
                    </a:lnTo>
                    <a:lnTo>
                      <a:pt x="580" y="216"/>
                    </a:lnTo>
                    <a:lnTo>
                      <a:pt x="587" y="231"/>
                    </a:lnTo>
                    <a:lnTo>
                      <a:pt x="587" y="247"/>
                    </a:lnTo>
                    <a:lnTo>
                      <a:pt x="587" y="262"/>
                    </a:lnTo>
                    <a:lnTo>
                      <a:pt x="587" y="277"/>
                    </a:lnTo>
                    <a:lnTo>
                      <a:pt x="600" y="280"/>
                    </a:lnTo>
                    <a:lnTo>
                      <a:pt x="607" y="285"/>
                    </a:lnTo>
                    <a:lnTo>
                      <a:pt x="620" y="288"/>
                    </a:lnTo>
                    <a:lnTo>
                      <a:pt x="626" y="286"/>
                    </a:lnTo>
                    <a:lnTo>
                      <a:pt x="639" y="281"/>
                    </a:lnTo>
                    <a:lnTo>
                      <a:pt x="646" y="273"/>
                    </a:lnTo>
                    <a:lnTo>
                      <a:pt x="659" y="262"/>
                    </a:lnTo>
                    <a:lnTo>
                      <a:pt x="665" y="254"/>
                    </a:lnTo>
                    <a:lnTo>
                      <a:pt x="672" y="252"/>
                    </a:lnTo>
                    <a:lnTo>
                      <a:pt x="678" y="247"/>
                    </a:lnTo>
                    <a:lnTo>
                      <a:pt x="691" y="234"/>
                    </a:lnTo>
                    <a:lnTo>
                      <a:pt x="711" y="221"/>
                    </a:lnTo>
                    <a:lnTo>
                      <a:pt x="717" y="216"/>
                    </a:lnTo>
                    <a:lnTo>
                      <a:pt x="724" y="212"/>
                    </a:lnTo>
                    <a:lnTo>
                      <a:pt x="731" y="192"/>
                    </a:lnTo>
                    <a:lnTo>
                      <a:pt x="744" y="174"/>
                    </a:lnTo>
                    <a:lnTo>
                      <a:pt x="744" y="168"/>
                    </a:lnTo>
                    <a:lnTo>
                      <a:pt x="757" y="161"/>
                    </a:lnTo>
                    <a:lnTo>
                      <a:pt x="763" y="156"/>
                    </a:lnTo>
                    <a:lnTo>
                      <a:pt x="776" y="155"/>
                    </a:lnTo>
                    <a:lnTo>
                      <a:pt x="783" y="156"/>
                    </a:lnTo>
                    <a:lnTo>
                      <a:pt x="802" y="158"/>
                    </a:lnTo>
                    <a:lnTo>
                      <a:pt x="815" y="160"/>
                    </a:lnTo>
                    <a:lnTo>
                      <a:pt x="828" y="160"/>
                    </a:lnTo>
                    <a:lnTo>
                      <a:pt x="841" y="161"/>
                    </a:lnTo>
                    <a:lnTo>
                      <a:pt x="848" y="161"/>
                    </a:lnTo>
                    <a:lnTo>
                      <a:pt x="854" y="177"/>
                    </a:lnTo>
                    <a:lnTo>
                      <a:pt x="854" y="190"/>
                    </a:lnTo>
                    <a:lnTo>
                      <a:pt x="848" y="203"/>
                    </a:lnTo>
                    <a:lnTo>
                      <a:pt x="828" y="218"/>
                    </a:lnTo>
                    <a:lnTo>
                      <a:pt x="822" y="223"/>
                    </a:lnTo>
                    <a:lnTo>
                      <a:pt x="809" y="225"/>
                    </a:lnTo>
                    <a:lnTo>
                      <a:pt x="796" y="226"/>
                    </a:lnTo>
                    <a:lnTo>
                      <a:pt x="789" y="226"/>
                    </a:lnTo>
                    <a:lnTo>
                      <a:pt x="783" y="234"/>
                    </a:lnTo>
                    <a:lnTo>
                      <a:pt x="776" y="239"/>
                    </a:lnTo>
                    <a:lnTo>
                      <a:pt x="776" y="242"/>
                    </a:lnTo>
                    <a:lnTo>
                      <a:pt x="770" y="246"/>
                    </a:lnTo>
                    <a:lnTo>
                      <a:pt x="770" y="247"/>
                    </a:lnTo>
                    <a:lnTo>
                      <a:pt x="763" y="251"/>
                    </a:lnTo>
                    <a:lnTo>
                      <a:pt x="750" y="255"/>
                    </a:lnTo>
                    <a:lnTo>
                      <a:pt x="737" y="264"/>
                    </a:lnTo>
                    <a:lnTo>
                      <a:pt x="724" y="270"/>
                    </a:lnTo>
                    <a:lnTo>
                      <a:pt x="717" y="278"/>
                    </a:lnTo>
                    <a:lnTo>
                      <a:pt x="711" y="285"/>
                    </a:lnTo>
                    <a:lnTo>
                      <a:pt x="704" y="288"/>
                    </a:lnTo>
                    <a:lnTo>
                      <a:pt x="698" y="309"/>
                    </a:lnTo>
                    <a:lnTo>
                      <a:pt x="691" y="329"/>
                    </a:lnTo>
                    <a:lnTo>
                      <a:pt x="691" y="333"/>
                    </a:lnTo>
                    <a:lnTo>
                      <a:pt x="698" y="337"/>
                    </a:lnTo>
                    <a:lnTo>
                      <a:pt x="704" y="338"/>
                    </a:lnTo>
                    <a:lnTo>
                      <a:pt x="704" y="342"/>
                    </a:lnTo>
                    <a:lnTo>
                      <a:pt x="717" y="364"/>
                    </a:lnTo>
                    <a:lnTo>
                      <a:pt x="731" y="385"/>
                    </a:lnTo>
                    <a:lnTo>
                      <a:pt x="757" y="390"/>
                    </a:lnTo>
                    <a:lnTo>
                      <a:pt x="776" y="397"/>
                    </a:lnTo>
                    <a:lnTo>
                      <a:pt x="783" y="402"/>
                    </a:lnTo>
                    <a:lnTo>
                      <a:pt x="789" y="408"/>
                    </a:lnTo>
                    <a:lnTo>
                      <a:pt x="796" y="418"/>
                    </a:lnTo>
                    <a:lnTo>
                      <a:pt x="796" y="429"/>
                    </a:lnTo>
                    <a:lnTo>
                      <a:pt x="789" y="436"/>
                    </a:lnTo>
                    <a:lnTo>
                      <a:pt x="783" y="439"/>
                    </a:lnTo>
                    <a:lnTo>
                      <a:pt x="776" y="442"/>
                    </a:lnTo>
                    <a:lnTo>
                      <a:pt x="770" y="442"/>
                    </a:lnTo>
                    <a:lnTo>
                      <a:pt x="763" y="439"/>
                    </a:lnTo>
                    <a:lnTo>
                      <a:pt x="750" y="436"/>
                    </a:lnTo>
                    <a:lnTo>
                      <a:pt x="744" y="436"/>
                    </a:lnTo>
                    <a:lnTo>
                      <a:pt x="737" y="437"/>
                    </a:lnTo>
                    <a:lnTo>
                      <a:pt x="731" y="442"/>
                    </a:lnTo>
                    <a:lnTo>
                      <a:pt x="724" y="447"/>
                    </a:lnTo>
                    <a:lnTo>
                      <a:pt x="737" y="460"/>
                    </a:lnTo>
                    <a:lnTo>
                      <a:pt x="750" y="470"/>
                    </a:lnTo>
                    <a:lnTo>
                      <a:pt x="763" y="480"/>
                    </a:lnTo>
                    <a:lnTo>
                      <a:pt x="776" y="488"/>
                    </a:lnTo>
                    <a:lnTo>
                      <a:pt x="802" y="501"/>
                    </a:lnTo>
                    <a:lnTo>
                      <a:pt x="828" y="517"/>
                    </a:lnTo>
                    <a:lnTo>
                      <a:pt x="841" y="542"/>
                    </a:lnTo>
                    <a:lnTo>
                      <a:pt x="848" y="564"/>
                    </a:lnTo>
                    <a:lnTo>
                      <a:pt x="848" y="576"/>
                    </a:lnTo>
                    <a:lnTo>
                      <a:pt x="854" y="590"/>
                    </a:lnTo>
                    <a:lnTo>
                      <a:pt x="854" y="597"/>
                    </a:lnTo>
                    <a:lnTo>
                      <a:pt x="854" y="602"/>
                    </a:lnTo>
                    <a:lnTo>
                      <a:pt x="854" y="605"/>
                    </a:lnTo>
                    <a:lnTo>
                      <a:pt x="854" y="607"/>
                    </a:lnTo>
                    <a:lnTo>
                      <a:pt x="841" y="626"/>
                    </a:lnTo>
                    <a:lnTo>
                      <a:pt x="835" y="641"/>
                    </a:lnTo>
                    <a:lnTo>
                      <a:pt x="828" y="649"/>
                    </a:lnTo>
                    <a:lnTo>
                      <a:pt x="828" y="654"/>
                    </a:lnTo>
                    <a:lnTo>
                      <a:pt x="822" y="654"/>
                    </a:lnTo>
                    <a:lnTo>
                      <a:pt x="815" y="649"/>
                    </a:lnTo>
                    <a:lnTo>
                      <a:pt x="809" y="637"/>
                    </a:lnTo>
                    <a:lnTo>
                      <a:pt x="796" y="621"/>
                    </a:lnTo>
                    <a:lnTo>
                      <a:pt x="796" y="618"/>
                    </a:lnTo>
                    <a:lnTo>
                      <a:pt x="796" y="611"/>
                    </a:lnTo>
                    <a:lnTo>
                      <a:pt x="796" y="603"/>
                    </a:lnTo>
                    <a:lnTo>
                      <a:pt x="796" y="594"/>
                    </a:lnTo>
                    <a:lnTo>
                      <a:pt x="796" y="576"/>
                    </a:lnTo>
                    <a:lnTo>
                      <a:pt x="796" y="568"/>
                    </a:lnTo>
                    <a:lnTo>
                      <a:pt x="796" y="563"/>
                    </a:lnTo>
                    <a:lnTo>
                      <a:pt x="789" y="555"/>
                    </a:lnTo>
                    <a:lnTo>
                      <a:pt x="783" y="548"/>
                    </a:lnTo>
                    <a:lnTo>
                      <a:pt x="770" y="537"/>
                    </a:lnTo>
                    <a:lnTo>
                      <a:pt x="763" y="533"/>
                    </a:lnTo>
                    <a:lnTo>
                      <a:pt x="757" y="529"/>
                    </a:lnTo>
                    <a:lnTo>
                      <a:pt x="750" y="525"/>
                    </a:lnTo>
                    <a:lnTo>
                      <a:pt x="750" y="524"/>
                    </a:lnTo>
                    <a:lnTo>
                      <a:pt x="731" y="516"/>
                    </a:lnTo>
                    <a:lnTo>
                      <a:pt x="711" y="507"/>
                    </a:lnTo>
                    <a:lnTo>
                      <a:pt x="691" y="499"/>
                    </a:lnTo>
                    <a:lnTo>
                      <a:pt x="665" y="494"/>
                    </a:lnTo>
                    <a:lnTo>
                      <a:pt x="659" y="496"/>
                    </a:lnTo>
                    <a:lnTo>
                      <a:pt x="659" y="498"/>
                    </a:lnTo>
                    <a:lnTo>
                      <a:pt x="652" y="506"/>
                    </a:lnTo>
                    <a:lnTo>
                      <a:pt x="646" y="524"/>
                    </a:lnTo>
                    <a:lnTo>
                      <a:pt x="639" y="540"/>
                    </a:lnTo>
                    <a:lnTo>
                      <a:pt x="633" y="569"/>
                    </a:lnTo>
                    <a:lnTo>
                      <a:pt x="639" y="598"/>
                    </a:lnTo>
                    <a:lnTo>
                      <a:pt x="659" y="628"/>
                    </a:lnTo>
                    <a:lnTo>
                      <a:pt x="665" y="649"/>
                    </a:lnTo>
                    <a:lnTo>
                      <a:pt x="665" y="668"/>
                    </a:lnTo>
                    <a:lnTo>
                      <a:pt x="665" y="680"/>
                    </a:lnTo>
                    <a:lnTo>
                      <a:pt x="665" y="693"/>
                    </a:lnTo>
                    <a:lnTo>
                      <a:pt x="665" y="702"/>
                    </a:lnTo>
                    <a:lnTo>
                      <a:pt x="665" y="706"/>
                    </a:lnTo>
                    <a:lnTo>
                      <a:pt x="665" y="707"/>
                    </a:lnTo>
                    <a:lnTo>
                      <a:pt x="659" y="724"/>
                    </a:lnTo>
                    <a:lnTo>
                      <a:pt x="652" y="741"/>
                    </a:lnTo>
                    <a:lnTo>
                      <a:pt x="646" y="756"/>
                    </a:lnTo>
                    <a:lnTo>
                      <a:pt x="639" y="763"/>
                    </a:lnTo>
                    <a:lnTo>
                      <a:pt x="633" y="766"/>
                    </a:lnTo>
                    <a:lnTo>
                      <a:pt x="626" y="769"/>
                    </a:lnTo>
                    <a:lnTo>
                      <a:pt x="620" y="769"/>
                    </a:lnTo>
                    <a:lnTo>
                      <a:pt x="613" y="767"/>
                    </a:lnTo>
                    <a:lnTo>
                      <a:pt x="607" y="766"/>
                    </a:lnTo>
                    <a:lnTo>
                      <a:pt x="600" y="758"/>
                    </a:lnTo>
                    <a:lnTo>
                      <a:pt x="593" y="745"/>
                    </a:lnTo>
                    <a:lnTo>
                      <a:pt x="587" y="732"/>
                    </a:lnTo>
                    <a:lnTo>
                      <a:pt x="587" y="719"/>
                    </a:lnTo>
                    <a:lnTo>
                      <a:pt x="580" y="707"/>
                    </a:lnTo>
                    <a:lnTo>
                      <a:pt x="580" y="699"/>
                    </a:lnTo>
                    <a:lnTo>
                      <a:pt x="580" y="691"/>
                    </a:lnTo>
                    <a:lnTo>
                      <a:pt x="580" y="686"/>
                    </a:lnTo>
                    <a:lnTo>
                      <a:pt x="580" y="681"/>
                    </a:lnTo>
                    <a:lnTo>
                      <a:pt x="580" y="680"/>
                    </a:lnTo>
                    <a:lnTo>
                      <a:pt x="580" y="678"/>
                    </a:lnTo>
                    <a:lnTo>
                      <a:pt x="580" y="681"/>
                    </a:lnTo>
                    <a:lnTo>
                      <a:pt x="580" y="683"/>
                    </a:lnTo>
                    <a:lnTo>
                      <a:pt x="574" y="681"/>
                    </a:lnTo>
                    <a:lnTo>
                      <a:pt x="574" y="680"/>
                    </a:lnTo>
                    <a:lnTo>
                      <a:pt x="574" y="675"/>
                    </a:lnTo>
                    <a:lnTo>
                      <a:pt x="567" y="670"/>
                    </a:lnTo>
                    <a:lnTo>
                      <a:pt x="567" y="662"/>
                    </a:lnTo>
                    <a:lnTo>
                      <a:pt x="567" y="642"/>
                    </a:lnTo>
                    <a:lnTo>
                      <a:pt x="567" y="624"/>
                    </a:lnTo>
                    <a:lnTo>
                      <a:pt x="561" y="607"/>
                    </a:lnTo>
                    <a:lnTo>
                      <a:pt x="548" y="589"/>
                    </a:lnTo>
                    <a:lnTo>
                      <a:pt x="541" y="585"/>
                    </a:lnTo>
                    <a:lnTo>
                      <a:pt x="535" y="585"/>
                    </a:lnTo>
                    <a:lnTo>
                      <a:pt x="528" y="585"/>
                    </a:lnTo>
                    <a:lnTo>
                      <a:pt x="522" y="594"/>
                    </a:lnTo>
                    <a:lnTo>
                      <a:pt x="515" y="603"/>
                    </a:lnTo>
                    <a:lnTo>
                      <a:pt x="509" y="611"/>
                    </a:lnTo>
                    <a:lnTo>
                      <a:pt x="502" y="613"/>
                    </a:lnTo>
                    <a:lnTo>
                      <a:pt x="502" y="615"/>
                    </a:lnTo>
                    <a:lnTo>
                      <a:pt x="502" y="634"/>
                    </a:lnTo>
                    <a:lnTo>
                      <a:pt x="496" y="655"/>
                    </a:lnTo>
                    <a:lnTo>
                      <a:pt x="502" y="667"/>
                    </a:lnTo>
                    <a:lnTo>
                      <a:pt x="515" y="681"/>
                    </a:lnTo>
                    <a:lnTo>
                      <a:pt x="528" y="694"/>
                    </a:lnTo>
                    <a:lnTo>
                      <a:pt x="535" y="704"/>
                    </a:lnTo>
                    <a:lnTo>
                      <a:pt x="528" y="712"/>
                    </a:lnTo>
                    <a:lnTo>
                      <a:pt x="528" y="720"/>
                    </a:lnTo>
                    <a:lnTo>
                      <a:pt x="522" y="728"/>
                    </a:lnTo>
                    <a:lnTo>
                      <a:pt x="522" y="730"/>
                    </a:lnTo>
                    <a:lnTo>
                      <a:pt x="515" y="730"/>
                    </a:lnTo>
                    <a:lnTo>
                      <a:pt x="489" y="725"/>
                    </a:lnTo>
                    <a:lnTo>
                      <a:pt x="470" y="720"/>
                    </a:lnTo>
                    <a:lnTo>
                      <a:pt x="463" y="714"/>
                    </a:lnTo>
                    <a:lnTo>
                      <a:pt x="456" y="706"/>
                    </a:lnTo>
                    <a:lnTo>
                      <a:pt x="450" y="686"/>
                    </a:lnTo>
                    <a:lnTo>
                      <a:pt x="443" y="673"/>
                    </a:lnTo>
                    <a:lnTo>
                      <a:pt x="430" y="660"/>
                    </a:lnTo>
                    <a:lnTo>
                      <a:pt x="417" y="650"/>
                    </a:lnTo>
                    <a:lnTo>
                      <a:pt x="411" y="642"/>
                    </a:lnTo>
                    <a:lnTo>
                      <a:pt x="411" y="637"/>
                    </a:lnTo>
                    <a:lnTo>
                      <a:pt x="404" y="633"/>
                    </a:lnTo>
                    <a:lnTo>
                      <a:pt x="404" y="631"/>
                    </a:lnTo>
                    <a:lnTo>
                      <a:pt x="398" y="634"/>
                    </a:lnTo>
                    <a:lnTo>
                      <a:pt x="398" y="641"/>
                    </a:lnTo>
                  </a:path>
                </a:pathLst>
              </a:custGeom>
              <a:gradFill rotWithShape="0">
                <a:gsLst>
                  <a:gs pos="0">
                    <a:srgbClr val="FF0066"/>
                  </a:gs>
                  <a:gs pos="100000">
                    <a:srgbClr val="5F5F5F"/>
                  </a:gs>
                </a:gsLst>
                <a:path path="rect">
                  <a:fillToRect l="50000" t="50000" r="50000" b="50000"/>
                </a:path>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7" name="Freeform 52"/>
              <p:cNvSpPr>
                <a:spLocks/>
              </p:cNvSpPr>
              <p:nvPr/>
            </p:nvSpPr>
            <p:spPr bwMode="auto">
              <a:xfrm>
                <a:off x="834" y="1436"/>
                <a:ext cx="301" cy="268"/>
              </a:xfrm>
              <a:custGeom>
                <a:avLst/>
                <a:gdLst>
                  <a:gd name="T0" fmla="*/ 262 w 202"/>
                  <a:gd name="T1" fmla="*/ 254 h 194"/>
                  <a:gd name="T2" fmla="*/ 244 w 202"/>
                  <a:gd name="T3" fmla="*/ 264 h 194"/>
                  <a:gd name="T4" fmla="*/ 226 w 202"/>
                  <a:gd name="T5" fmla="*/ 267 h 194"/>
                  <a:gd name="T6" fmla="*/ 209 w 202"/>
                  <a:gd name="T7" fmla="*/ 267 h 194"/>
                  <a:gd name="T8" fmla="*/ 191 w 202"/>
                  <a:gd name="T9" fmla="*/ 264 h 194"/>
                  <a:gd name="T10" fmla="*/ 182 w 202"/>
                  <a:gd name="T11" fmla="*/ 257 h 194"/>
                  <a:gd name="T12" fmla="*/ 162 w 202"/>
                  <a:gd name="T13" fmla="*/ 247 h 194"/>
                  <a:gd name="T14" fmla="*/ 136 w 202"/>
                  <a:gd name="T15" fmla="*/ 235 h 194"/>
                  <a:gd name="T16" fmla="*/ 118 w 202"/>
                  <a:gd name="T17" fmla="*/ 224 h 194"/>
                  <a:gd name="T18" fmla="*/ 109 w 202"/>
                  <a:gd name="T19" fmla="*/ 203 h 194"/>
                  <a:gd name="T20" fmla="*/ 100 w 202"/>
                  <a:gd name="T21" fmla="*/ 188 h 194"/>
                  <a:gd name="T22" fmla="*/ 91 w 202"/>
                  <a:gd name="T23" fmla="*/ 173 h 194"/>
                  <a:gd name="T24" fmla="*/ 72 w 202"/>
                  <a:gd name="T25" fmla="*/ 162 h 194"/>
                  <a:gd name="T26" fmla="*/ 36 w 202"/>
                  <a:gd name="T27" fmla="*/ 141 h 194"/>
                  <a:gd name="T28" fmla="*/ 0 w 202"/>
                  <a:gd name="T29" fmla="*/ 123 h 194"/>
                  <a:gd name="T30" fmla="*/ 9 w 202"/>
                  <a:gd name="T31" fmla="*/ 83 h 194"/>
                  <a:gd name="T32" fmla="*/ 9 w 202"/>
                  <a:gd name="T33" fmla="*/ 64 h 194"/>
                  <a:gd name="T34" fmla="*/ 18 w 202"/>
                  <a:gd name="T35" fmla="*/ 46 h 194"/>
                  <a:gd name="T36" fmla="*/ 27 w 202"/>
                  <a:gd name="T37" fmla="*/ 30 h 194"/>
                  <a:gd name="T38" fmla="*/ 36 w 202"/>
                  <a:gd name="T39" fmla="*/ 18 h 194"/>
                  <a:gd name="T40" fmla="*/ 54 w 202"/>
                  <a:gd name="T41" fmla="*/ 7 h 194"/>
                  <a:gd name="T42" fmla="*/ 72 w 202"/>
                  <a:gd name="T43" fmla="*/ 0 h 194"/>
                  <a:gd name="T44" fmla="*/ 118 w 202"/>
                  <a:gd name="T45" fmla="*/ 18 h 194"/>
                  <a:gd name="T46" fmla="*/ 153 w 202"/>
                  <a:gd name="T47" fmla="*/ 35 h 194"/>
                  <a:gd name="T48" fmla="*/ 191 w 202"/>
                  <a:gd name="T49" fmla="*/ 51 h 194"/>
                  <a:gd name="T50" fmla="*/ 226 w 202"/>
                  <a:gd name="T51" fmla="*/ 69 h 194"/>
                  <a:gd name="T52" fmla="*/ 244 w 202"/>
                  <a:gd name="T53" fmla="*/ 83 h 194"/>
                  <a:gd name="T54" fmla="*/ 244 w 202"/>
                  <a:gd name="T55" fmla="*/ 94 h 194"/>
                  <a:gd name="T56" fmla="*/ 244 w 202"/>
                  <a:gd name="T57" fmla="*/ 106 h 194"/>
                  <a:gd name="T58" fmla="*/ 253 w 202"/>
                  <a:gd name="T59" fmla="*/ 123 h 194"/>
                  <a:gd name="T60" fmla="*/ 262 w 202"/>
                  <a:gd name="T61" fmla="*/ 134 h 194"/>
                  <a:gd name="T62" fmla="*/ 282 w 202"/>
                  <a:gd name="T63" fmla="*/ 146 h 194"/>
                  <a:gd name="T64" fmla="*/ 291 w 202"/>
                  <a:gd name="T65" fmla="*/ 155 h 194"/>
                  <a:gd name="T66" fmla="*/ 300 w 202"/>
                  <a:gd name="T67" fmla="*/ 156 h 194"/>
                  <a:gd name="T68" fmla="*/ 300 w 202"/>
                  <a:gd name="T69" fmla="*/ 157 h 194"/>
                  <a:gd name="T70" fmla="*/ 300 w 202"/>
                  <a:gd name="T71" fmla="*/ 186 h 194"/>
                  <a:gd name="T72" fmla="*/ 300 w 202"/>
                  <a:gd name="T73" fmla="*/ 213 h 194"/>
                  <a:gd name="T74" fmla="*/ 291 w 202"/>
                  <a:gd name="T75" fmla="*/ 236 h 194"/>
                  <a:gd name="T76" fmla="*/ 282 w 202"/>
                  <a:gd name="T77" fmla="*/ 245 h 194"/>
                  <a:gd name="T78" fmla="*/ 262 w 202"/>
                  <a:gd name="T79" fmla="*/ 254 h 1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02" h="194">
                    <a:moveTo>
                      <a:pt x="176" y="184"/>
                    </a:moveTo>
                    <a:lnTo>
                      <a:pt x="164" y="191"/>
                    </a:lnTo>
                    <a:lnTo>
                      <a:pt x="152" y="193"/>
                    </a:lnTo>
                    <a:lnTo>
                      <a:pt x="140" y="193"/>
                    </a:lnTo>
                    <a:lnTo>
                      <a:pt x="128" y="191"/>
                    </a:lnTo>
                    <a:lnTo>
                      <a:pt x="122" y="186"/>
                    </a:lnTo>
                    <a:lnTo>
                      <a:pt x="109" y="179"/>
                    </a:lnTo>
                    <a:lnTo>
                      <a:pt x="91" y="170"/>
                    </a:lnTo>
                    <a:lnTo>
                      <a:pt x="79" y="162"/>
                    </a:lnTo>
                    <a:lnTo>
                      <a:pt x="73" y="147"/>
                    </a:lnTo>
                    <a:lnTo>
                      <a:pt x="67" y="136"/>
                    </a:lnTo>
                    <a:lnTo>
                      <a:pt x="61" y="125"/>
                    </a:lnTo>
                    <a:lnTo>
                      <a:pt x="48" y="117"/>
                    </a:lnTo>
                    <a:lnTo>
                      <a:pt x="24" y="102"/>
                    </a:lnTo>
                    <a:lnTo>
                      <a:pt x="0" y="89"/>
                    </a:lnTo>
                    <a:lnTo>
                      <a:pt x="6" y="60"/>
                    </a:lnTo>
                    <a:lnTo>
                      <a:pt x="6" y="46"/>
                    </a:lnTo>
                    <a:lnTo>
                      <a:pt x="12" y="33"/>
                    </a:lnTo>
                    <a:lnTo>
                      <a:pt x="18" y="22"/>
                    </a:lnTo>
                    <a:lnTo>
                      <a:pt x="24" y="13"/>
                    </a:lnTo>
                    <a:lnTo>
                      <a:pt x="36" y="5"/>
                    </a:lnTo>
                    <a:lnTo>
                      <a:pt x="48" y="0"/>
                    </a:lnTo>
                    <a:lnTo>
                      <a:pt x="79" y="13"/>
                    </a:lnTo>
                    <a:lnTo>
                      <a:pt x="103" y="25"/>
                    </a:lnTo>
                    <a:lnTo>
                      <a:pt x="128" y="37"/>
                    </a:lnTo>
                    <a:lnTo>
                      <a:pt x="152" y="50"/>
                    </a:lnTo>
                    <a:lnTo>
                      <a:pt x="164" y="60"/>
                    </a:lnTo>
                    <a:lnTo>
                      <a:pt x="164" y="68"/>
                    </a:lnTo>
                    <a:lnTo>
                      <a:pt x="164" y="77"/>
                    </a:lnTo>
                    <a:lnTo>
                      <a:pt x="170" y="89"/>
                    </a:lnTo>
                    <a:lnTo>
                      <a:pt x="176" y="97"/>
                    </a:lnTo>
                    <a:lnTo>
                      <a:pt x="189" y="106"/>
                    </a:lnTo>
                    <a:lnTo>
                      <a:pt x="195" y="112"/>
                    </a:lnTo>
                    <a:lnTo>
                      <a:pt x="201" y="113"/>
                    </a:lnTo>
                    <a:lnTo>
                      <a:pt x="201" y="114"/>
                    </a:lnTo>
                    <a:lnTo>
                      <a:pt x="201" y="135"/>
                    </a:lnTo>
                    <a:lnTo>
                      <a:pt x="201" y="154"/>
                    </a:lnTo>
                    <a:lnTo>
                      <a:pt x="195" y="171"/>
                    </a:lnTo>
                    <a:lnTo>
                      <a:pt x="189" y="177"/>
                    </a:lnTo>
                    <a:lnTo>
                      <a:pt x="176" y="184"/>
                    </a:lnTo>
                  </a:path>
                </a:pathLst>
              </a:custGeom>
              <a:solidFill>
                <a:srgbClr val="333333"/>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9" name="Group 137"/>
            <p:cNvGrpSpPr>
              <a:grpSpLocks/>
            </p:cNvGrpSpPr>
            <p:nvPr/>
          </p:nvGrpSpPr>
          <p:grpSpPr bwMode="auto">
            <a:xfrm>
              <a:off x="3576460" y="1331313"/>
              <a:ext cx="326684" cy="214113"/>
              <a:chOff x="3312" y="2160"/>
              <a:chExt cx="389" cy="388"/>
            </a:xfrm>
          </p:grpSpPr>
          <p:sp>
            <p:nvSpPr>
              <p:cNvPr id="194" name="Oval 60"/>
              <p:cNvSpPr>
                <a:spLocks noChangeArrowheads="1"/>
              </p:cNvSpPr>
              <p:nvPr/>
            </p:nvSpPr>
            <p:spPr bwMode="auto">
              <a:xfrm rot="-9869581">
                <a:off x="3312" y="2160"/>
                <a:ext cx="389" cy="388"/>
              </a:xfrm>
              <a:prstGeom prst="ellipse">
                <a:avLst/>
              </a:prstGeom>
              <a:gradFill rotWithShape="0">
                <a:gsLst>
                  <a:gs pos="0">
                    <a:srgbClr val="000099"/>
                  </a:gs>
                  <a:gs pos="100000">
                    <a:srgbClr val="FFCC00"/>
                  </a:gs>
                </a:gsLst>
                <a:path path="rect">
                  <a:fillToRect t="100000" r="10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95" name="Oval 61"/>
              <p:cNvSpPr>
                <a:spLocks noChangeArrowheads="1"/>
              </p:cNvSpPr>
              <p:nvPr/>
            </p:nvSpPr>
            <p:spPr bwMode="auto">
              <a:xfrm rot="-9869581">
                <a:off x="3413" y="2209"/>
                <a:ext cx="204" cy="195"/>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0" name="Group 140"/>
            <p:cNvGrpSpPr>
              <a:grpSpLocks/>
            </p:cNvGrpSpPr>
            <p:nvPr/>
          </p:nvGrpSpPr>
          <p:grpSpPr bwMode="auto">
            <a:xfrm>
              <a:off x="5591994" y="695594"/>
              <a:ext cx="326684" cy="214113"/>
              <a:chOff x="5376" y="1104"/>
              <a:chExt cx="389" cy="388"/>
            </a:xfrm>
          </p:grpSpPr>
          <p:sp>
            <p:nvSpPr>
              <p:cNvPr id="192" name="Oval 62"/>
              <p:cNvSpPr>
                <a:spLocks noChangeArrowheads="1"/>
              </p:cNvSpPr>
              <p:nvPr/>
            </p:nvSpPr>
            <p:spPr bwMode="auto">
              <a:xfrm rot="-9869581">
                <a:off x="5376" y="1104"/>
                <a:ext cx="389" cy="388"/>
              </a:xfrm>
              <a:prstGeom prst="ellipse">
                <a:avLst/>
              </a:prstGeom>
              <a:gradFill rotWithShape="0">
                <a:gsLst>
                  <a:gs pos="0">
                    <a:srgbClr val="000099"/>
                  </a:gs>
                  <a:gs pos="100000">
                    <a:srgbClr val="FFCC00"/>
                  </a:gs>
                </a:gsLst>
                <a:path path="rect">
                  <a:fillToRect t="100000" r="10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93" name="Oval 63"/>
              <p:cNvSpPr>
                <a:spLocks noChangeArrowheads="1"/>
              </p:cNvSpPr>
              <p:nvPr/>
            </p:nvSpPr>
            <p:spPr bwMode="auto">
              <a:xfrm rot="-9869581">
                <a:off x="5472" y="1200"/>
                <a:ext cx="204" cy="195"/>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1" name="Group 147"/>
            <p:cNvGrpSpPr>
              <a:grpSpLocks/>
            </p:cNvGrpSpPr>
            <p:nvPr/>
          </p:nvGrpSpPr>
          <p:grpSpPr bwMode="auto">
            <a:xfrm>
              <a:off x="7446285" y="1331313"/>
              <a:ext cx="326684" cy="214113"/>
              <a:chOff x="7488" y="2160"/>
              <a:chExt cx="389" cy="388"/>
            </a:xfrm>
          </p:grpSpPr>
          <p:sp>
            <p:nvSpPr>
              <p:cNvPr id="190" name="Oval 64"/>
              <p:cNvSpPr>
                <a:spLocks noChangeArrowheads="1"/>
              </p:cNvSpPr>
              <p:nvPr/>
            </p:nvSpPr>
            <p:spPr bwMode="auto">
              <a:xfrm rot="9869581" flipV="1">
                <a:off x="7488" y="2160"/>
                <a:ext cx="389" cy="388"/>
              </a:xfrm>
              <a:prstGeom prst="ellipse">
                <a:avLst/>
              </a:prstGeom>
              <a:gradFill rotWithShape="0">
                <a:gsLst>
                  <a:gs pos="0">
                    <a:srgbClr val="000099"/>
                  </a:gs>
                  <a:gs pos="100000">
                    <a:srgbClr val="FFCC00"/>
                  </a:gs>
                </a:gsLst>
                <a:path path="rect">
                  <a:fillToRect t="100000" r="10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91" name="Oval 65"/>
              <p:cNvSpPr>
                <a:spLocks noChangeArrowheads="1"/>
              </p:cNvSpPr>
              <p:nvPr/>
            </p:nvSpPr>
            <p:spPr bwMode="auto">
              <a:xfrm rot="9869581" flipV="1">
                <a:off x="7584" y="2208"/>
                <a:ext cx="204" cy="195"/>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2" name="Group 138"/>
            <p:cNvGrpSpPr>
              <a:grpSpLocks/>
            </p:cNvGrpSpPr>
            <p:nvPr/>
          </p:nvGrpSpPr>
          <p:grpSpPr bwMode="auto">
            <a:xfrm>
              <a:off x="6876057" y="616130"/>
              <a:ext cx="326684" cy="214113"/>
              <a:chOff x="6809" y="864"/>
              <a:chExt cx="389" cy="388"/>
            </a:xfrm>
          </p:grpSpPr>
          <p:sp>
            <p:nvSpPr>
              <p:cNvPr id="188" name="Oval 66"/>
              <p:cNvSpPr>
                <a:spLocks noChangeArrowheads="1"/>
              </p:cNvSpPr>
              <p:nvPr/>
            </p:nvSpPr>
            <p:spPr bwMode="auto">
              <a:xfrm rot="9869581" flipV="1">
                <a:off x="6809" y="864"/>
                <a:ext cx="389" cy="388"/>
              </a:xfrm>
              <a:prstGeom prst="ellipse">
                <a:avLst/>
              </a:prstGeom>
              <a:gradFill rotWithShape="0">
                <a:gsLst>
                  <a:gs pos="0">
                    <a:srgbClr val="000099"/>
                  </a:gs>
                  <a:gs pos="100000">
                    <a:srgbClr val="FFCC00"/>
                  </a:gs>
                </a:gsLst>
                <a:path path="rect">
                  <a:fillToRect t="100000" r="10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89" name="Oval 67"/>
              <p:cNvSpPr>
                <a:spLocks noChangeArrowheads="1"/>
              </p:cNvSpPr>
              <p:nvPr/>
            </p:nvSpPr>
            <p:spPr bwMode="auto">
              <a:xfrm rot="9869581" flipV="1">
                <a:off x="6910" y="912"/>
                <a:ext cx="204" cy="195"/>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3" name="Group 149"/>
            <p:cNvGrpSpPr>
              <a:grpSpLocks/>
            </p:cNvGrpSpPr>
            <p:nvPr/>
          </p:nvGrpSpPr>
          <p:grpSpPr bwMode="auto">
            <a:xfrm>
              <a:off x="8534674" y="1278336"/>
              <a:ext cx="326684" cy="214113"/>
              <a:chOff x="10747" y="1580"/>
              <a:chExt cx="389" cy="388"/>
            </a:xfrm>
          </p:grpSpPr>
          <p:sp>
            <p:nvSpPr>
              <p:cNvPr id="186" name="Oval 68"/>
              <p:cNvSpPr>
                <a:spLocks noChangeArrowheads="1"/>
              </p:cNvSpPr>
              <p:nvPr/>
            </p:nvSpPr>
            <p:spPr bwMode="auto">
              <a:xfrm rot="9869581" flipV="1">
                <a:off x="10747" y="1580"/>
                <a:ext cx="389" cy="388"/>
              </a:xfrm>
              <a:prstGeom prst="ellipse">
                <a:avLst/>
              </a:prstGeom>
              <a:gradFill rotWithShape="0">
                <a:gsLst>
                  <a:gs pos="0">
                    <a:srgbClr val="000099"/>
                  </a:gs>
                  <a:gs pos="100000">
                    <a:srgbClr val="FFCC00"/>
                  </a:gs>
                </a:gsLst>
                <a:path path="rect">
                  <a:fillToRect t="100000" r="10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87" name="Oval 69"/>
              <p:cNvSpPr>
                <a:spLocks noChangeArrowheads="1"/>
              </p:cNvSpPr>
              <p:nvPr/>
            </p:nvSpPr>
            <p:spPr bwMode="auto">
              <a:xfrm rot="9869581" flipV="1">
                <a:off x="10848" y="1628"/>
                <a:ext cx="204" cy="195"/>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4" name="Group 289"/>
            <p:cNvGrpSpPr>
              <a:grpSpLocks/>
            </p:cNvGrpSpPr>
            <p:nvPr/>
          </p:nvGrpSpPr>
          <p:grpSpPr bwMode="auto">
            <a:xfrm>
              <a:off x="11235489" y="1331313"/>
              <a:ext cx="326684" cy="214113"/>
              <a:chOff x="10752" y="1920"/>
              <a:chExt cx="389" cy="388"/>
            </a:xfrm>
          </p:grpSpPr>
          <p:sp>
            <p:nvSpPr>
              <p:cNvPr id="184" name="Oval 72"/>
              <p:cNvSpPr>
                <a:spLocks noChangeArrowheads="1"/>
              </p:cNvSpPr>
              <p:nvPr/>
            </p:nvSpPr>
            <p:spPr bwMode="auto">
              <a:xfrm rot="-9869581">
                <a:off x="10752" y="1920"/>
                <a:ext cx="389" cy="388"/>
              </a:xfrm>
              <a:prstGeom prst="ellipse">
                <a:avLst/>
              </a:prstGeom>
              <a:gradFill rotWithShape="0">
                <a:gsLst>
                  <a:gs pos="0">
                    <a:srgbClr val="000099"/>
                  </a:gs>
                  <a:gs pos="100000">
                    <a:srgbClr val="FFCC00"/>
                  </a:gs>
                </a:gsLst>
                <a:path path="rect">
                  <a:fillToRect t="100000" r="10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85" name="Oval 73"/>
              <p:cNvSpPr>
                <a:spLocks noChangeArrowheads="1"/>
              </p:cNvSpPr>
              <p:nvPr/>
            </p:nvSpPr>
            <p:spPr bwMode="auto">
              <a:xfrm rot="-9869581">
                <a:off x="10853" y="1969"/>
                <a:ext cx="204" cy="195"/>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5" name="Group 77"/>
            <p:cNvGrpSpPr>
              <a:grpSpLocks/>
            </p:cNvGrpSpPr>
            <p:nvPr/>
          </p:nvGrpSpPr>
          <p:grpSpPr bwMode="auto">
            <a:xfrm flipV="1">
              <a:off x="10268033" y="1331313"/>
              <a:ext cx="457694" cy="238394"/>
              <a:chOff x="288" y="1632"/>
              <a:chExt cx="545" cy="432"/>
            </a:xfrm>
          </p:grpSpPr>
          <p:sp>
            <p:nvSpPr>
              <p:cNvPr id="182" name="Freeform 78"/>
              <p:cNvSpPr>
                <a:spLocks noChangeAspect="1"/>
              </p:cNvSpPr>
              <p:nvPr/>
            </p:nvSpPr>
            <p:spPr bwMode="auto">
              <a:xfrm>
                <a:off x="288" y="1632"/>
                <a:ext cx="545" cy="432"/>
              </a:xfrm>
              <a:custGeom>
                <a:avLst/>
                <a:gdLst>
                  <a:gd name="T0" fmla="*/ 220 w 440"/>
                  <a:gd name="T1" fmla="*/ 15 h 431"/>
                  <a:gd name="T2" fmla="*/ 266 w 440"/>
                  <a:gd name="T3" fmla="*/ 6 h 431"/>
                  <a:gd name="T4" fmla="*/ 300 w 440"/>
                  <a:gd name="T5" fmla="*/ 0 h 431"/>
                  <a:gd name="T6" fmla="*/ 351 w 440"/>
                  <a:gd name="T7" fmla="*/ 0 h 431"/>
                  <a:gd name="T8" fmla="*/ 408 w 440"/>
                  <a:gd name="T9" fmla="*/ 20 h 431"/>
                  <a:gd name="T10" fmla="*/ 438 w 440"/>
                  <a:gd name="T11" fmla="*/ 73 h 431"/>
                  <a:gd name="T12" fmla="*/ 458 w 440"/>
                  <a:gd name="T13" fmla="*/ 110 h 431"/>
                  <a:gd name="T14" fmla="*/ 497 w 440"/>
                  <a:gd name="T15" fmla="*/ 141 h 431"/>
                  <a:gd name="T16" fmla="*/ 520 w 440"/>
                  <a:gd name="T17" fmla="*/ 172 h 431"/>
                  <a:gd name="T18" fmla="*/ 534 w 440"/>
                  <a:gd name="T19" fmla="*/ 198 h 431"/>
                  <a:gd name="T20" fmla="*/ 545 w 440"/>
                  <a:gd name="T21" fmla="*/ 241 h 431"/>
                  <a:gd name="T22" fmla="*/ 535 w 440"/>
                  <a:gd name="T23" fmla="*/ 285 h 431"/>
                  <a:gd name="T24" fmla="*/ 519 w 440"/>
                  <a:gd name="T25" fmla="*/ 319 h 431"/>
                  <a:gd name="T26" fmla="*/ 494 w 440"/>
                  <a:gd name="T27" fmla="*/ 336 h 431"/>
                  <a:gd name="T28" fmla="*/ 468 w 440"/>
                  <a:gd name="T29" fmla="*/ 352 h 431"/>
                  <a:gd name="T30" fmla="*/ 426 w 440"/>
                  <a:gd name="T31" fmla="*/ 379 h 431"/>
                  <a:gd name="T32" fmla="*/ 421 w 440"/>
                  <a:gd name="T33" fmla="*/ 404 h 431"/>
                  <a:gd name="T34" fmla="*/ 388 w 440"/>
                  <a:gd name="T35" fmla="*/ 423 h 431"/>
                  <a:gd name="T36" fmla="*/ 321 w 440"/>
                  <a:gd name="T37" fmla="*/ 429 h 431"/>
                  <a:gd name="T38" fmla="*/ 287 w 440"/>
                  <a:gd name="T39" fmla="*/ 423 h 431"/>
                  <a:gd name="T40" fmla="*/ 280 w 440"/>
                  <a:gd name="T41" fmla="*/ 411 h 431"/>
                  <a:gd name="T42" fmla="*/ 251 w 440"/>
                  <a:gd name="T43" fmla="*/ 396 h 431"/>
                  <a:gd name="T44" fmla="*/ 238 w 440"/>
                  <a:gd name="T45" fmla="*/ 390 h 431"/>
                  <a:gd name="T46" fmla="*/ 151 w 440"/>
                  <a:gd name="T47" fmla="*/ 362 h 431"/>
                  <a:gd name="T48" fmla="*/ 38 w 440"/>
                  <a:gd name="T49" fmla="*/ 362 h 431"/>
                  <a:gd name="T50" fmla="*/ 10 w 440"/>
                  <a:gd name="T51" fmla="*/ 328 h 431"/>
                  <a:gd name="T52" fmla="*/ 0 w 440"/>
                  <a:gd name="T53" fmla="*/ 291 h 431"/>
                  <a:gd name="T54" fmla="*/ 22 w 440"/>
                  <a:gd name="T55" fmla="*/ 209 h 431"/>
                  <a:gd name="T56" fmla="*/ 26 w 440"/>
                  <a:gd name="T57" fmla="*/ 119 h 431"/>
                  <a:gd name="T58" fmla="*/ 38 w 440"/>
                  <a:gd name="T59" fmla="*/ 76 h 431"/>
                  <a:gd name="T60" fmla="*/ 77 w 440"/>
                  <a:gd name="T61" fmla="*/ 57 h 431"/>
                  <a:gd name="T62" fmla="*/ 146 w 440"/>
                  <a:gd name="T63" fmla="*/ 32 h 431"/>
                  <a:gd name="T64" fmla="*/ 185 w 440"/>
                  <a:gd name="T65" fmla="*/ 20 h 4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0" h="431">
                    <a:moveTo>
                      <a:pt x="149" y="20"/>
                    </a:moveTo>
                    <a:lnTo>
                      <a:pt x="178" y="15"/>
                    </a:lnTo>
                    <a:lnTo>
                      <a:pt x="199" y="11"/>
                    </a:lnTo>
                    <a:lnTo>
                      <a:pt x="215" y="6"/>
                    </a:lnTo>
                    <a:lnTo>
                      <a:pt x="229" y="4"/>
                    </a:lnTo>
                    <a:lnTo>
                      <a:pt x="242" y="0"/>
                    </a:lnTo>
                    <a:lnTo>
                      <a:pt x="259" y="0"/>
                    </a:lnTo>
                    <a:lnTo>
                      <a:pt x="283" y="0"/>
                    </a:lnTo>
                    <a:lnTo>
                      <a:pt x="317" y="4"/>
                    </a:lnTo>
                    <a:lnTo>
                      <a:pt x="329" y="20"/>
                    </a:lnTo>
                    <a:lnTo>
                      <a:pt x="340" y="37"/>
                    </a:lnTo>
                    <a:lnTo>
                      <a:pt x="354" y="73"/>
                    </a:lnTo>
                    <a:lnTo>
                      <a:pt x="364" y="94"/>
                    </a:lnTo>
                    <a:lnTo>
                      <a:pt x="370" y="110"/>
                    </a:lnTo>
                    <a:lnTo>
                      <a:pt x="383" y="127"/>
                    </a:lnTo>
                    <a:lnTo>
                      <a:pt x="401" y="141"/>
                    </a:lnTo>
                    <a:lnTo>
                      <a:pt x="414" y="158"/>
                    </a:lnTo>
                    <a:lnTo>
                      <a:pt x="420" y="172"/>
                    </a:lnTo>
                    <a:lnTo>
                      <a:pt x="428" y="186"/>
                    </a:lnTo>
                    <a:lnTo>
                      <a:pt x="431" y="198"/>
                    </a:lnTo>
                    <a:lnTo>
                      <a:pt x="431" y="214"/>
                    </a:lnTo>
                    <a:lnTo>
                      <a:pt x="440" y="240"/>
                    </a:lnTo>
                    <a:lnTo>
                      <a:pt x="437" y="267"/>
                    </a:lnTo>
                    <a:lnTo>
                      <a:pt x="432" y="284"/>
                    </a:lnTo>
                    <a:lnTo>
                      <a:pt x="426" y="302"/>
                    </a:lnTo>
                    <a:lnTo>
                      <a:pt x="419" y="318"/>
                    </a:lnTo>
                    <a:lnTo>
                      <a:pt x="408" y="330"/>
                    </a:lnTo>
                    <a:lnTo>
                      <a:pt x="399" y="335"/>
                    </a:lnTo>
                    <a:lnTo>
                      <a:pt x="390" y="339"/>
                    </a:lnTo>
                    <a:lnTo>
                      <a:pt x="378" y="351"/>
                    </a:lnTo>
                    <a:lnTo>
                      <a:pt x="371" y="362"/>
                    </a:lnTo>
                    <a:lnTo>
                      <a:pt x="344" y="378"/>
                    </a:lnTo>
                    <a:lnTo>
                      <a:pt x="344" y="391"/>
                    </a:lnTo>
                    <a:lnTo>
                      <a:pt x="340" y="403"/>
                    </a:lnTo>
                    <a:lnTo>
                      <a:pt x="329" y="414"/>
                    </a:lnTo>
                    <a:lnTo>
                      <a:pt x="313" y="422"/>
                    </a:lnTo>
                    <a:lnTo>
                      <a:pt x="286" y="431"/>
                    </a:lnTo>
                    <a:lnTo>
                      <a:pt x="259" y="428"/>
                    </a:lnTo>
                    <a:lnTo>
                      <a:pt x="246" y="428"/>
                    </a:lnTo>
                    <a:lnTo>
                      <a:pt x="232" y="422"/>
                    </a:lnTo>
                    <a:lnTo>
                      <a:pt x="229" y="417"/>
                    </a:lnTo>
                    <a:lnTo>
                      <a:pt x="226" y="410"/>
                    </a:lnTo>
                    <a:lnTo>
                      <a:pt x="209" y="399"/>
                    </a:lnTo>
                    <a:lnTo>
                      <a:pt x="203" y="395"/>
                    </a:lnTo>
                    <a:lnTo>
                      <a:pt x="198" y="392"/>
                    </a:lnTo>
                    <a:lnTo>
                      <a:pt x="192" y="389"/>
                    </a:lnTo>
                    <a:lnTo>
                      <a:pt x="186" y="386"/>
                    </a:lnTo>
                    <a:lnTo>
                      <a:pt x="122" y="361"/>
                    </a:lnTo>
                    <a:lnTo>
                      <a:pt x="78" y="361"/>
                    </a:lnTo>
                    <a:lnTo>
                      <a:pt x="31" y="361"/>
                    </a:lnTo>
                    <a:lnTo>
                      <a:pt x="18" y="343"/>
                    </a:lnTo>
                    <a:lnTo>
                      <a:pt x="8" y="327"/>
                    </a:lnTo>
                    <a:lnTo>
                      <a:pt x="0" y="307"/>
                    </a:lnTo>
                    <a:lnTo>
                      <a:pt x="0" y="290"/>
                    </a:lnTo>
                    <a:lnTo>
                      <a:pt x="4" y="251"/>
                    </a:lnTo>
                    <a:lnTo>
                      <a:pt x="18" y="209"/>
                    </a:lnTo>
                    <a:lnTo>
                      <a:pt x="21" y="149"/>
                    </a:lnTo>
                    <a:lnTo>
                      <a:pt x="21" y="119"/>
                    </a:lnTo>
                    <a:lnTo>
                      <a:pt x="24" y="87"/>
                    </a:lnTo>
                    <a:lnTo>
                      <a:pt x="31" y="76"/>
                    </a:lnTo>
                    <a:lnTo>
                      <a:pt x="45" y="66"/>
                    </a:lnTo>
                    <a:lnTo>
                      <a:pt x="62" y="57"/>
                    </a:lnTo>
                    <a:lnTo>
                      <a:pt x="78" y="48"/>
                    </a:lnTo>
                    <a:lnTo>
                      <a:pt x="118" y="32"/>
                    </a:lnTo>
                    <a:lnTo>
                      <a:pt x="135" y="25"/>
                    </a:lnTo>
                    <a:lnTo>
                      <a:pt x="149" y="20"/>
                    </a:lnTo>
                  </a:path>
                </a:pathLst>
              </a:custGeom>
              <a:gradFill rotWithShape="0">
                <a:gsLst>
                  <a:gs pos="0">
                    <a:srgbClr val="3366FF"/>
                  </a:gs>
                  <a:gs pos="100000">
                    <a:srgbClr val="182F76"/>
                  </a:gs>
                </a:gsLst>
                <a:path path="rect">
                  <a:fillToRect l="50000" t="50000" r="50000" b="50000"/>
                </a:path>
              </a:gradFill>
              <a:ln>
                <a:noFill/>
              </a:ln>
              <a:effectLst/>
              <a:extLst>
                <a:ext uri="{91240B29-F687-4F45-9708-019B960494DF}">
                  <a14:hiddenLine xmlns:a14="http://schemas.microsoft.com/office/drawing/2010/main" w="1905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3" name="Freeform 79"/>
              <p:cNvSpPr>
                <a:spLocks noChangeAspect="1"/>
              </p:cNvSpPr>
              <p:nvPr/>
            </p:nvSpPr>
            <p:spPr bwMode="auto">
              <a:xfrm>
                <a:off x="480" y="1728"/>
                <a:ext cx="191" cy="186"/>
              </a:xfrm>
              <a:custGeom>
                <a:avLst/>
                <a:gdLst>
                  <a:gd name="T0" fmla="*/ 6 w 179"/>
                  <a:gd name="T1" fmla="*/ 36 h 181"/>
                  <a:gd name="T2" fmla="*/ 15 w 179"/>
                  <a:gd name="T3" fmla="*/ 19 h 181"/>
                  <a:gd name="T4" fmla="*/ 22 w 179"/>
                  <a:gd name="T5" fmla="*/ 9 h 181"/>
                  <a:gd name="T6" fmla="*/ 31 w 179"/>
                  <a:gd name="T7" fmla="*/ 3 h 181"/>
                  <a:gd name="T8" fmla="*/ 43 w 179"/>
                  <a:gd name="T9" fmla="*/ 0 h 181"/>
                  <a:gd name="T10" fmla="*/ 55 w 179"/>
                  <a:gd name="T11" fmla="*/ 0 h 181"/>
                  <a:gd name="T12" fmla="*/ 70 w 179"/>
                  <a:gd name="T13" fmla="*/ 0 h 181"/>
                  <a:gd name="T14" fmla="*/ 96 w 179"/>
                  <a:gd name="T15" fmla="*/ 5 h 181"/>
                  <a:gd name="T16" fmla="*/ 123 w 179"/>
                  <a:gd name="T17" fmla="*/ 7 h 181"/>
                  <a:gd name="T18" fmla="*/ 137 w 179"/>
                  <a:gd name="T19" fmla="*/ 15 h 181"/>
                  <a:gd name="T20" fmla="*/ 147 w 179"/>
                  <a:gd name="T21" fmla="*/ 27 h 181"/>
                  <a:gd name="T22" fmla="*/ 156 w 179"/>
                  <a:gd name="T23" fmla="*/ 41 h 181"/>
                  <a:gd name="T24" fmla="*/ 170 w 179"/>
                  <a:gd name="T25" fmla="*/ 66 h 181"/>
                  <a:gd name="T26" fmla="*/ 175 w 179"/>
                  <a:gd name="T27" fmla="*/ 108 h 181"/>
                  <a:gd name="T28" fmla="*/ 179 w 179"/>
                  <a:gd name="T29" fmla="*/ 133 h 181"/>
                  <a:gd name="T30" fmla="*/ 175 w 179"/>
                  <a:gd name="T31" fmla="*/ 146 h 181"/>
                  <a:gd name="T32" fmla="*/ 169 w 179"/>
                  <a:gd name="T33" fmla="*/ 156 h 181"/>
                  <a:gd name="T34" fmla="*/ 166 w 179"/>
                  <a:gd name="T35" fmla="*/ 156 h 181"/>
                  <a:gd name="T36" fmla="*/ 160 w 179"/>
                  <a:gd name="T37" fmla="*/ 158 h 181"/>
                  <a:gd name="T38" fmla="*/ 138 w 179"/>
                  <a:gd name="T39" fmla="*/ 164 h 181"/>
                  <a:gd name="T40" fmla="*/ 114 w 179"/>
                  <a:gd name="T41" fmla="*/ 171 h 181"/>
                  <a:gd name="T42" fmla="*/ 105 w 179"/>
                  <a:gd name="T43" fmla="*/ 173 h 181"/>
                  <a:gd name="T44" fmla="*/ 98 w 179"/>
                  <a:gd name="T45" fmla="*/ 175 h 181"/>
                  <a:gd name="T46" fmla="*/ 92 w 179"/>
                  <a:gd name="T47" fmla="*/ 177 h 181"/>
                  <a:gd name="T48" fmla="*/ 86 w 179"/>
                  <a:gd name="T49" fmla="*/ 179 h 181"/>
                  <a:gd name="T50" fmla="*/ 80 w 179"/>
                  <a:gd name="T51" fmla="*/ 181 h 181"/>
                  <a:gd name="T52" fmla="*/ 77 w 179"/>
                  <a:gd name="T53" fmla="*/ 181 h 181"/>
                  <a:gd name="T54" fmla="*/ 55 w 179"/>
                  <a:gd name="T55" fmla="*/ 179 h 181"/>
                  <a:gd name="T56" fmla="*/ 43 w 179"/>
                  <a:gd name="T57" fmla="*/ 179 h 181"/>
                  <a:gd name="T58" fmla="*/ 31 w 179"/>
                  <a:gd name="T59" fmla="*/ 175 h 181"/>
                  <a:gd name="T60" fmla="*/ 28 w 179"/>
                  <a:gd name="T61" fmla="*/ 171 h 181"/>
                  <a:gd name="T62" fmla="*/ 28 w 179"/>
                  <a:gd name="T63" fmla="*/ 166 h 181"/>
                  <a:gd name="T64" fmla="*/ 24 w 179"/>
                  <a:gd name="T65" fmla="*/ 160 h 181"/>
                  <a:gd name="T66" fmla="*/ 22 w 179"/>
                  <a:gd name="T67" fmla="*/ 156 h 181"/>
                  <a:gd name="T68" fmla="*/ 18 w 179"/>
                  <a:gd name="T69" fmla="*/ 148 h 181"/>
                  <a:gd name="T70" fmla="*/ 13 w 179"/>
                  <a:gd name="T71" fmla="*/ 144 h 181"/>
                  <a:gd name="T72" fmla="*/ 9 w 179"/>
                  <a:gd name="T73" fmla="*/ 137 h 181"/>
                  <a:gd name="T74" fmla="*/ 6 w 179"/>
                  <a:gd name="T75" fmla="*/ 135 h 181"/>
                  <a:gd name="T76" fmla="*/ 6 w 179"/>
                  <a:gd name="T77" fmla="*/ 137 h 181"/>
                  <a:gd name="T78" fmla="*/ 9 w 179"/>
                  <a:gd name="T79" fmla="*/ 139 h 181"/>
                  <a:gd name="T80" fmla="*/ 6 w 179"/>
                  <a:gd name="T81" fmla="*/ 137 h 181"/>
                  <a:gd name="T82" fmla="*/ 6 w 179"/>
                  <a:gd name="T83" fmla="*/ 133 h 181"/>
                  <a:gd name="T84" fmla="*/ 3 w 179"/>
                  <a:gd name="T85" fmla="*/ 127 h 181"/>
                  <a:gd name="T86" fmla="*/ 0 w 179"/>
                  <a:gd name="T87" fmla="*/ 121 h 181"/>
                  <a:gd name="T88" fmla="*/ 0 w 179"/>
                  <a:gd name="T89" fmla="*/ 106 h 181"/>
                  <a:gd name="T90" fmla="*/ 3 w 179"/>
                  <a:gd name="T91" fmla="*/ 96 h 181"/>
                  <a:gd name="T92" fmla="*/ 3 w 179"/>
                  <a:gd name="T93" fmla="*/ 77 h 181"/>
                  <a:gd name="T94" fmla="*/ 6 w 179"/>
                  <a:gd name="T95" fmla="*/ 67 h 181"/>
                  <a:gd name="T96" fmla="*/ 6 w 179"/>
                  <a:gd name="T97" fmla="*/ 61 h 181"/>
                  <a:gd name="T98" fmla="*/ 6 w 179"/>
                  <a:gd name="T99" fmla="*/ 56 h 181"/>
                  <a:gd name="T100" fmla="*/ 6 w 179"/>
                  <a:gd name="T101" fmla="*/ 52 h 181"/>
                  <a:gd name="T102" fmla="*/ 6 w 179"/>
                  <a:gd name="T103" fmla="*/ 46 h 181"/>
                  <a:gd name="T104" fmla="*/ 6 w 179"/>
                  <a:gd name="T105"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9" h="181">
                    <a:moveTo>
                      <a:pt x="6" y="36"/>
                    </a:moveTo>
                    <a:lnTo>
                      <a:pt x="15" y="19"/>
                    </a:lnTo>
                    <a:lnTo>
                      <a:pt x="22" y="9"/>
                    </a:lnTo>
                    <a:lnTo>
                      <a:pt x="31" y="3"/>
                    </a:lnTo>
                    <a:lnTo>
                      <a:pt x="43" y="0"/>
                    </a:lnTo>
                    <a:lnTo>
                      <a:pt x="55" y="0"/>
                    </a:lnTo>
                    <a:lnTo>
                      <a:pt x="70" y="0"/>
                    </a:lnTo>
                    <a:lnTo>
                      <a:pt x="96" y="5"/>
                    </a:lnTo>
                    <a:lnTo>
                      <a:pt x="123" y="7"/>
                    </a:lnTo>
                    <a:lnTo>
                      <a:pt x="137" y="15"/>
                    </a:lnTo>
                    <a:lnTo>
                      <a:pt x="147" y="27"/>
                    </a:lnTo>
                    <a:lnTo>
                      <a:pt x="156" y="41"/>
                    </a:lnTo>
                    <a:lnTo>
                      <a:pt x="170" y="66"/>
                    </a:lnTo>
                    <a:lnTo>
                      <a:pt x="175" y="108"/>
                    </a:lnTo>
                    <a:lnTo>
                      <a:pt x="179" y="133"/>
                    </a:lnTo>
                    <a:lnTo>
                      <a:pt x="175" y="146"/>
                    </a:lnTo>
                    <a:lnTo>
                      <a:pt x="169" y="156"/>
                    </a:lnTo>
                    <a:lnTo>
                      <a:pt x="166" y="156"/>
                    </a:lnTo>
                    <a:lnTo>
                      <a:pt x="160" y="158"/>
                    </a:lnTo>
                    <a:lnTo>
                      <a:pt x="138" y="164"/>
                    </a:lnTo>
                    <a:lnTo>
                      <a:pt x="114" y="171"/>
                    </a:lnTo>
                    <a:lnTo>
                      <a:pt x="105" y="173"/>
                    </a:lnTo>
                    <a:lnTo>
                      <a:pt x="98" y="175"/>
                    </a:lnTo>
                    <a:lnTo>
                      <a:pt x="92" y="177"/>
                    </a:lnTo>
                    <a:lnTo>
                      <a:pt x="86" y="179"/>
                    </a:lnTo>
                    <a:lnTo>
                      <a:pt x="80" y="181"/>
                    </a:lnTo>
                    <a:lnTo>
                      <a:pt x="77" y="181"/>
                    </a:lnTo>
                    <a:lnTo>
                      <a:pt x="55" y="179"/>
                    </a:lnTo>
                    <a:lnTo>
                      <a:pt x="43" y="179"/>
                    </a:lnTo>
                    <a:lnTo>
                      <a:pt x="31" y="175"/>
                    </a:lnTo>
                    <a:lnTo>
                      <a:pt x="28" y="171"/>
                    </a:lnTo>
                    <a:lnTo>
                      <a:pt x="28" y="166"/>
                    </a:lnTo>
                    <a:lnTo>
                      <a:pt x="24" y="160"/>
                    </a:lnTo>
                    <a:lnTo>
                      <a:pt x="22" y="156"/>
                    </a:lnTo>
                    <a:lnTo>
                      <a:pt x="18" y="148"/>
                    </a:lnTo>
                    <a:lnTo>
                      <a:pt x="13" y="144"/>
                    </a:lnTo>
                    <a:lnTo>
                      <a:pt x="9" y="137"/>
                    </a:lnTo>
                    <a:lnTo>
                      <a:pt x="6" y="135"/>
                    </a:lnTo>
                    <a:lnTo>
                      <a:pt x="6" y="137"/>
                    </a:lnTo>
                    <a:lnTo>
                      <a:pt x="9" y="139"/>
                    </a:lnTo>
                    <a:lnTo>
                      <a:pt x="6" y="137"/>
                    </a:lnTo>
                    <a:lnTo>
                      <a:pt x="6" y="133"/>
                    </a:lnTo>
                    <a:lnTo>
                      <a:pt x="3" y="127"/>
                    </a:lnTo>
                    <a:lnTo>
                      <a:pt x="0" y="121"/>
                    </a:lnTo>
                    <a:lnTo>
                      <a:pt x="0" y="106"/>
                    </a:lnTo>
                    <a:lnTo>
                      <a:pt x="3" y="96"/>
                    </a:lnTo>
                    <a:lnTo>
                      <a:pt x="3" y="77"/>
                    </a:lnTo>
                    <a:lnTo>
                      <a:pt x="6" y="67"/>
                    </a:lnTo>
                    <a:lnTo>
                      <a:pt x="6" y="61"/>
                    </a:lnTo>
                    <a:lnTo>
                      <a:pt x="6" y="56"/>
                    </a:lnTo>
                    <a:lnTo>
                      <a:pt x="6" y="52"/>
                    </a:lnTo>
                    <a:lnTo>
                      <a:pt x="6" y="46"/>
                    </a:lnTo>
                    <a:lnTo>
                      <a:pt x="6" y="36"/>
                    </a:lnTo>
                  </a:path>
                </a:pathLst>
              </a:custGeom>
              <a:gradFill rotWithShape="0">
                <a:gsLst>
                  <a:gs pos="0">
                    <a:schemeClr val="tx1"/>
                  </a:gs>
                  <a:gs pos="100000">
                    <a:schemeClr val="tx1">
                      <a:gamma/>
                      <a:shade val="46275"/>
                      <a:invGamma/>
                    </a:schemeClr>
                  </a:gs>
                </a:gsLst>
                <a:path path="rect">
                  <a:fillToRect l="50000" t="50000" r="50000" b="50000"/>
                </a:path>
              </a:gradFill>
              <a:ln w="9525"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p>
            </p:txBody>
          </p:sp>
        </p:grpSp>
        <p:grpSp>
          <p:nvGrpSpPr>
            <p:cNvPr id="136" name="Group 80"/>
            <p:cNvGrpSpPr>
              <a:grpSpLocks/>
            </p:cNvGrpSpPr>
            <p:nvPr/>
          </p:nvGrpSpPr>
          <p:grpSpPr bwMode="auto">
            <a:xfrm>
              <a:off x="11608363" y="1013453"/>
              <a:ext cx="391350" cy="211354"/>
              <a:chOff x="5184" y="8160"/>
              <a:chExt cx="466" cy="383"/>
            </a:xfrm>
          </p:grpSpPr>
          <p:sp>
            <p:nvSpPr>
              <p:cNvPr id="180" name="Oval 81"/>
              <p:cNvSpPr>
                <a:spLocks noChangeArrowheads="1"/>
              </p:cNvSpPr>
              <p:nvPr/>
            </p:nvSpPr>
            <p:spPr bwMode="auto">
              <a:xfrm rot="-9869581">
                <a:off x="5184" y="8160"/>
                <a:ext cx="466" cy="383"/>
              </a:xfrm>
              <a:prstGeom prst="ellipse">
                <a:avLst/>
              </a:prstGeom>
              <a:gradFill rotWithShape="0">
                <a:gsLst>
                  <a:gs pos="0">
                    <a:srgbClr val="FFDAA2"/>
                  </a:gs>
                  <a:gs pos="100000">
                    <a:srgbClr val="FF9900"/>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81" name="Oval 82"/>
              <p:cNvSpPr>
                <a:spLocks noChangeArrowheads="1"/>
              </p:cNvSpPr>
              <p:nvPr/>
            </p:nvSpPr>
            <p:spPr bwMode="auto">
              <a:xfrm rot="-9869581">
                <a:off x="5280" y="8208"/>
                <a:ext cx="246" cy="194"/>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7" name="Group 83"/>
            <p:cNvGrpSpPr>
              <a:grpSpLocks/>
            </p:cNvGrpSpPr>
            <p:nvPr/>
          </p:nvGrpSpPr>
          <p:grpSpPr bwMode="auto">
            <a:xfrm>
              <a:off x="10066480" y="722083"/>
              <a:ext cx="391350" cy="211354"/>
              <a:chOff x="5184" y="8160"/>
              <a:chExt cx="466" cy="383"/>
            </a:xfrm>
          </p:grpSpPr>
          <p:sp>
            <p:nvSpPr>
              <p:cNvPr id="178" name="Oval 84"/>
              <p:cNvSpPr>
                <a:spLocks noChangeArrowheads="1"/>
              </p:cNvSpPr>
              <p:nvPr/>
            </p:nvSpPr>
            <p:spPr bwMode="auto">
              <a:xfrm rot="-9869581">
                <a:off x="5184" y="8160"/>
                <a:ext cx="466" cy="383"/>
              </a:xfrm>
              <a:prstGeom prst="ellipse">
                <a:avLst/>
              </a:prstGeom>
              <a:gradFill rotWithShape="0">
                <a:gsLst>
                  <a:gs pos="0">
                    <a:srgbClr val="FFDAA2"/>
                  </a:gs>
                  <a:gs pos="100000">
                    <a:srgbClr val="FF9900"/>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79" name="Oval 85"/>
              <p:cNvSpPr>
                <a:spLocks noChangeArrowheads="1"/>
              </p:cNvSpPr>
              <p:nvPr/>
            </p:nvSpPr>
            <p:spPr bwMode="auto">
              <a:xfrm rot="-9869581">
                <a:off x="5280" y="8208"/>
                <a:ext cx="246" cy="194"/>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8" name="Group 86"/>
            <p:cNvGrpSpPr>
              <a:grpSpLocks/>
            </p:cNvGrpSpPr>
            <p:nvPr/>
          </p:nvGrpSpPr>
          <p:grpSpPr bwMode="auto">
            <a:xfrm>
              <a:off x="7930014" y="1225360"/>
              <a:ext cx="391350" cy="211354"/>
              <a:chOff x="5184" y="8160"/>
              <a:chExt cx="466" cy="383"/>
            </a:xfrm>
          </p:grpSpPr>
          <p:sp>
            <p:nvSpPr>
              <p:cNvPr id="176" name="Oval 87"/>
              <p:cNvSpPr>
                <a:spLocks noChangeArrowheads="1"/>
              </p:cNvSpPr>
              <p:nvPr/>
            </p:nvSpPr>
            <p:spPr bwMode="auto">
              <a:xfrm rot="-9869581">
                <a:off x="5184" y="8160"/>
                <a:ext cx="466" cy="383"/>
              </a:xfrm>
              <a:prstGeom prst="ellipse">
                <a:avLst/>
              </a:prstGeom>
              <a:gradFill rotWithShape="0">
                <a:gsLst>
                  <a:gs pos="0">
                    <a:srgbClr val="FFDAA2"/>
                  </a:gs>
                  <a:gs pos="100000">
                    <a:srgbClr val="FF9900"/>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77" name="Oval 88"/>
              <p:cNvSpPr>
                <a:spLocks noChangeArrowheads="1"/>
              </p:cNvSpPr>
              <p:nvPr/>
            </p:nvSpPr>
            <p:spPr bwMode="auto">
              <a:xfrm rot="-9869581">
                <a:off x="5280" y="8208"/>
                <a:ext cx="246" cy="194"/>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39" name="Group 89"/>
            <p:cNvGrpSpPr>
              <a:grpSpLocks/>
            </p:cNvGrpSpPr>
            <p:nvPr/>
          </p:nvGrpSpPr>
          <p:grpSpPr bwMode="auto">
            <a:xfrm>
              <a:off x="3495839" y="589641"/>
              <a:ext cx="391350" cy="240050"/>
              <a:chOff x="4572" y="2925"/>
              <a:chExt cx="466" cy="435"/>
            </a:xfrm>
          </p:grpSpPr>
          <p:sp>
            <p:nvSpPr>
              <p:cNvPr id="174" name="Oval 90"/>
              <p:cNvSpPr>
                <a:spLocks noChangeArrowheads="1"/>
              </p:cNvSpPr>
              <p:nvPr/>
            </p:nvSpPr>
            <p:spPr bwMode="auto">
              <a:xfrm rot="-9869581">
                <a:off x="4572" y="2925"/>
                <a:ext cx="466" cy="435"/>
              </a:xfrm>
              <a:prstGeom prst="ellipse">
                <a:avLst/>
              </a:prstGeom>
              <a:gradFill rotWithShape="0">
                <a:gsLst>
                  <a:gs pos="0">
                    <a:srgbClr val="6464A2"/>
                  </a:gs>
                  <a:gs pos="100000">
                    <a:srgbClr val="000066"/>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75" name="Oval 91"/>
              <p:cNvSpPr>
                <a:spLocks noChangeArrowheads="1"/>
              </p:cNvSpPr>
              <p:nvPr/>
            </p:nvSpPr>
            <p:spPr bwMode="auto">
              <a:xfrm rot="-9869581">
                <a:off x="4676" y="2976"/>
                <a:ext cx="234" cy="192"/>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0" name="Group 139"/>
            <p:cNvGrpSpPr>
              <a:grpSpLocks/>
            </p:cNvGrpSpPr>
            <p:nvPr/>
          </p:nvGrpSpPr>
          <p:grpSpPr bwMode="auto">
            <a:xfrm>
              <a:off x="6599761" y="1092918"/>
              <a:ext cx="391350" cy="240050"/>
              <a:chOff x="6828" y="2109"/>
              <a:chExt cx="466" cy="435"/>
            </a:xfrm>
          </p:grpSpPr>
          <p:sp>
            <p:nvSpPr>
              <p:cNvPr id="172" name="Oval 92"/>
              <p:cNvSpPr>
                <a:spLocks noChangeArrowheads="1"/>
              </p:cNvSpPr>
              <p:nvPr/>
            </p:nvSpPr>
            <p:spPr bwMode="auto">
              <a:xfrm rot="-9869581">
                <a:off x="6828" y="2109"/>
                <a:ext cx="466" cy="435"/>
              </a:xfrm>
              <a:prstGeom prst="ellipse">
                <a:avLst/>
              </a:prstGeom>
              <a:gradFill rotWithShape="0">
                <a:gsLst>
                  <a:gs pos="0">
                    <a:srgbClr val="6464A2"/>
                  </a:gs>
                  <a:gs pos="100000">
                    <a:srgbClr val="000066"/>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73" name="Oval 93"/>
              <p:cNvSpPr>
                <a:spLocks noChangeArrowheads="1"/>
              </p:cNvSpPr>
              <p:nvPr/>
            </p:nvSpPr>
            <p:spPr bwMode="auto">
              <a:xfrm rot="-9869581">
                <a:off x="6932" y="2160"/>
                <a:ext cx="234" cy="192"/>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1" name="Group 148"/>
            <p:cNvGrpSpPr>
              <a:grpSpLocks/>
            </p:cNvGrpSpPr>
            <p:nvPr/>
          </p:nvGrpSpPr>
          <p:grpSpPr bwMode="auto">
            <a:xfrm>
              <a:off x="8534674" y="933989"/>
              <a:ext cx="391350" cy="240050"/>
              <a:chOff x="9648" y="1005"/>
              <a:chExt cx="466" cy="435"/>
            </a:xfrm>
          </p:grpSpPr>
          <p:sp>
            <p:nvSpPr>
              <p:cNvPr id="170" name="Oval 96"/>
              <p:cNvSpPr>
                <a:spLocks noChangeArrowheads="1"/>
              </p:cNvSpPr>
              <p:nvPr/>
            </p:nvSpPr>
            <p:spPr bwMode="auto">
              <a:xfrm rot="-9869581">
                <a:off x="9648" y="1005"/>
                <a:ext cx="466" cy="435"/>
              </a:xfrm>
              <a:prstGeom prst="ellipse">
                <a:avLst/>
              </a:prstGeom>
              <a:gradFill rotWithShape="0">
                <a:gsLst>
                  <a:gs pos="0">
                    <a:srgbClr val="6464A2"/>
                  </a:gs>
                  <a:gs pos="100000">
                    <a:srgbClr val="000066"/>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71" name="Oval 97"/>
              <p:cNvSpPr>
                <a:spLocks noChangeArrowheads="1"/>
              </p:cNvSpPr>
              <p:nvPr/>
            </p:nvSpPr>
            <p:spPr bwMode="auto">
              <a:xfrm rot="-9869581">
                <a:off x="9732" y="1056"/>
                <a:ext cx="234" cy="192"/>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2" name="Group 109"/>
            <p:cNvGrpSpPr>
              <a:grpSpLocks/>
            </p:cNvGrpSpPr>
            <p:nvPr/>
          </p:nvGrpSpPr>
          <p:grpSpPr bwMode="auto">
            <a:xfrm>
              <a:off x="4987334" y="881012"/>
              <a:ext cx="1651058" cy="629648"/>
              <a:chOff x="1056" y="7680"/>
              <a:chExt cx="1966" cy="1141"/>
            </a:xfrm>
          </p:grpSpPr>
          <p:sp>
            <p:nvSpPr>
              <p:cNvPr id="168" name="Freeform 110"/>
              <p:cNvSpPr>
                <a:spLocks/>
              </p:cNvSpPr>
              <p:nvPr/>
            </p:nvSpPr>
            <p:spPr bwMode="auto">
              <a:xfrm rot="-1084997">
                <a:off x="1056" y="7680"/>
                <a:ext cx="1966" cy="1141"/>
              </a:xfrm>
              <a:custGeom>
                <a:avLst/>
                <a:gdLst>
                  <a:gd name="T0" fmla="*/ 567 w 1815"/>
                  <a:gd name="T1" fmla="*/ 161 h 1141"/>
                  <a:gd name="T2" fmla="*/ 596 w 1815"/>
                  <a:gd name="T3" fmla="*/ 179 h 1141"/>
                  <a:gd name="T4" fmla="*/ 614 w 1815"/>
                  <a:gd name="T5" fmla="*/ 397 h 1141"/>
                  <a:gd name="T6" fmla="*/ 666 w 1815"/>
                  <a:gd name="T7" fmla="*/ 378 h 1141"/>
                  <a:gd name="T8" fmla="*/ 746 w 1815"/>
                  <a:gd name="T9" fmla="*/ 323 h 1141"/>
                  <a:gd name="T10" fmla="*/ 872 w 1815"/>
                  <a:gd name="T11" fmla="*/ 139 h 1141"/>
                  <a:gd name="T12" fmla="*/ 1066 w 1815"/>
                  <a:gd name="T13" fmla="*/ 213 h 1141"/>
                  <a:gd name="T14" fmla="*/ 848 w 1815"/>
                  <a:gd name="T15" fmla="*/ 256 h 1141"/>
                  <a:gd name="T16" fmla="*/ 781 w 1815"/>
                  <a:gd name="T17" fmla="*/ 318 h 1141"/>
                  <a:gd name="T18" fmla="*/ 923 w 1815"/>
                  <a:gd name="T19" fmla="*/ 444 h 1141"/>
                  <a:gd name="T20" fmla="*/ 953 w 1815"/>
                  <a:gd name="T21" fmla="*/ 419 h 1141"/>
                  <a:gd name="T22" fmla="*/ 1919 w 1815"/>
                  <a:gd name="T23" fmla="*/ 515 h 1141"/>
                  <a:gd name="T24" fmla="*/ 1917 w 1815"/>
                  <a:gd name="T25" fmla="*/ 525 h 1141"/>
                  <a:gd name="T26" fmla="*/ 1499 w 1815"/>
                  <a:gd name="T27" fmla="*/ 505 h 1141"/>
                  <a:gd name="T28" fmla="*/ 920 w 1815"/>
                  <a:gd name="T29" fmla="*/ 487 h 1141"/>
                  <a:gd name="T30" fmla="*/ 1199 w 1815"/>
                  <a:gd name="T31" fmla="*/ 644 h 1141"/>
                  <a:gd name="T32" fmla="*/ 1222 w 1815"/>
                  <a:gd name="T33" fmla="*/ 695 h 1141"/>
                  <a:gd name="T34" fmla="*/ 1038 w 1815"/>
                  <a:gd name="T35" fmla="*/ 637 h 1141"/>
                  <a:gd name="T36" fmla="*/ 925 w 1815"/>
                  <a:gd name="T37" fmla="*/ 623 h 1141"/>
                  <a:gd name="T38" fmla="*/ 992 w 1815"/>
                  <a:gd name="T39" fmla="*/ 834 h 1141"/>
                  <a:gd name="T40" fmla="*/ 1014 w 1815"/>
                  <a:gd name="T41" fmla="*/ 957 h 1141"/>
                  <a:gd name="T42" fmla="*/ 973 w 1815"/>
                  <a:gd name="T43" fmla="*/ 868 h 1141"/>
                  <a:gd name="T44" fmla="*/ 901 w 1815"/>
                  <a:gd name="T45" fmla="*/ 689 h 1141"/>
                  <a:gd name="T46" fmla="*/ 811 w 1815"/>
                  <a:gd name="T47" fmla="*/ 714 h 1141"/>
                  <a:gd name="T48" fmla="*/ 802 w 1815"/>
                  <a:gd name="T49" fmla="*/ 863 h 1141"/>
                  <a:gd name="T50" fmla="*/ 766 w 1815"/>
                  <a:gd name="T51" fmla="*/ 827 h 1141"/>
                  <a:gd name="T52" fmla="*/ 693 w 1815"/>
                  <a:gd name="T53" fmla="*/ 838 h 1141"/>
                  <a:gd name="T54" fmla="*/ 715 w 1815"/>
                  <a:gd name="T55" fmla="*/ 992 h 1141"/>
                  <a:gd name="T56" fmla="*/ 700 w 1815"/>
                  <a:gd name="T57" fmla="*/ 1130 h 1141"/>
                  <a:gd name="T58" fmla="*/ 677 w 1815"/>
                  <a:gd name="T59" fmla="*/ 967 h 1141"/>
                  <a:gd name="T60" fmla="*/ 651 w 1815"/>
                  <a:gd name="T61" fmla="*/ 907 h 1141"/>
                  <a:gd name="T62" fmla="*/ 586 w 1815"/>
                  <a:gd name="T63" fmla="*/ 800 h 1141"/>
                  <a:gd name="T64" fmla="*/ 528 w 1815"/>
                  <a:gd name="T65" fmla="*/ 947 h 1141"/>
                  <a:gd name="T66" fmla="*/ 526 w 1815"/>
                  <a:gd name="T67" fmla="*/ 832 h 1141"/>
                  <a:gd name="T68" fmla="*/ 482 w 1815"/>
                  <a:gd name="T69" fmla="*/ 775 h 1141"/>
                  <a:gd name="T70" fmla="*/ 444 w 1815"/>
                  <a:gd name="T71" fmla="*/ 813 h 1141"/>
                  <a:gd name="T72" fmla="*/ 312 w 1815"/>
                  <a:gd name="T73" fmla="*/ 864 h 1141"/>
                  <a:gd name="T74" fmla="*/ 232 w 1815"/>
                  <a:gd name="T75" fmla="*/ 949 h 1141"/>
                  <a:gd name="T76" fmla="*/ 274 w 1815"/>
                  <a:gd name="T77" fmla="*/ 901 h 1141"/>
                  <a:gd name="T78" fmla="*/ 380 w 1815"/>
                  <a:gd name="T79" fmla="*/ 769 h 1141"/>
                  <a:gd name="T80" fmla="*/ 435 w 1815"/>
                  <a:gd name="T81" fmla="*/ 687 h 1141"/>
                  <a:gd name="T82" fmla="*/ 290 w 1815"/>
                  <a:gd name="T83" fmla="*/ 655 h 1141"/>
                  <a:gd name="T84" fmla="*/ 258 w 1815"/>
                  <a:gd name="T85" fmla="*/ 672 h 1141"/>
                  <a:gd name="T86" fmla="*/ 153 w 1815"/>
                  <a:gd name="T87" fmla="*/ 614 h 1141"/>
                  <a:gd name="T88" fmla="*/ 65 w 1815"/>
                  <a:gd name="T89" fmla="*/ 543 h 1141"/>
                  <a:gd name="T90" fmla="*/ 317 w 1815"/>
                  <a:gd name="T91" fmla="*/ 609 h 1141"/>
                  <a:gd name="T92" fmla="*/ 327 w 1815"/>
                  <a:gd name="T93" fmla="*/ 607 h 1141"/>
                  <a:gd name="T94" fmla="*/ 381 w 1815"/>
                  <a:gd name="T95" fmla="*/ 547 h 1141"/>
                  <a:gd name="T96" fmla="*/ 273 w 1815"/>
                  <a:gd name="T97" fmla="*/ 469 h 1141"/>
                  <a:gd name="T98" fmla="*/ 253 w 1815"/>
                  <a:gd name="T99" fmla="*/ 420 h 1141"/>
                  <a:gd name="T100" fmla="*/ 221 w 1815"/>
                  <a:gd name="T101" fmla="*/ 382 h 1141"/>
                  <a:gd name="T102" fmla="*/ 200 w 1815"/>
                  <a:gd name="T103" fmla="*/ 354 h 1141"/>
                  <a:gd name="T104" fmla="*/ 162 w 1815"/>
                  <a:gd name="T105" fmla="*/ 307 h 1141"/>
                  <a:gd name="T106" fmla="*/ 88 w 1815"/>
                  <a:gd name="T107" fmla="*/ 276 h 1141"/>
                  <a:gd name="T108" fmla="*/ 240 w 1815"/>
                  <a:gd name="T109" fmla="*/ 348 h 1141"/>
                  <a:gd name="T110" fmla="*/ 330 w 1815"/>
                  <a:gd name="T111" fmla="*/ 460 h 1141"/>
                  <a:gd name="T112" fmla="*/ 369 w 1815"/>
                  <a:gd name="T113" fmla="*/ 371 h 1141"/>
                  <a:gd name="T114" fmla="*/ 326 w 1815"/>
                  <a:gd name="T115" fmla="*/ 124 h 1141"/>
                  <a:gd name="T116" fmla="*/ 297 w 1815"/>
                  <a:gd name="T117" fmla="*/ 97 h 1141"/>
                  <a:gd name="T118" fmla="*/ 400 w 1815"/>
                  <a:gd name="T119" fmla="*/ 64 h 1141"/>
                  <a:gd name="T120" fmla="*/ 433 w 1815"/>
                  <a:gd name="T121" fmla="*/ 309 h 1141"/>
                  <a:gd name="T122" fmla="*/ 507 w 1815"/>
                  <a:gd name="T123" fmla="*/ 382 h 1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15" h="1141">
                    <a:moveTo>
                      <a:pt x="466" y="371"/>
                    </a:moveTo>
                    <a:lnTo>
                      <a:pt x="481" y="295"/>
                    </a:lnTo>
                    <a:lnTo>
                      <a:pt x="488" y="252"/>
                    </a:lnTo>
                    <a:lnTo>
                      <a:pt x="505" y="217"/>
                    </a:lnTo>
                    <a:lnTo>
                      <a:pt x="511" y="194"/>
                    </a:lnTo>
                    <a:lnTo>
                      <a:pt x="516" y="173"/>
                    </a:lnTo>
                    <a:lnTo>
                      <a:pt x="523" y="161"/>
                    </a:lnTo>
                    <a:lnTo>
                      <a:pt x="536" y="148"/>
                    </a:lnTo>
                    <a:lnTo>
                      <a:pt x="541" y="126"/>
                    </a:lnTo>
                    <a:lnTo>
                      <a:pt x="548" y="115"/>
                    </a:lnTo>
                    <a:lnTo>
                      <a:pt x="552" y="104"/>
                    </a:lnTo>
                    <a:lnTo>
                      <a:pt x="556" y="104"/>
                    </a:lnTo>
                    <a:lnTo>
                      <a:pt x="557" y="135"/>
                    </a:lnTo>
                    <a:lnTo>
                      <a:pt x="550" y="179"/>
                    </a:lnTo>
                    <a:lnTo>
                      <a:pt x="531" y="265"/>
                    </a:lnTo>
                    <a:lnTo>
                      <a:pt x="523" y="298"/>
                    </a:lnTo>
                    <a:lnTo>
                      <a:pt x="526" y="341"/>
                    </a:lnTo>
                    <a:lnTo>
                      <a:pt x="540" y="370"/>
                    </a:lnTo>
                    <a:lnTo>
                      <a:pt x="548" y="389"/>
                    </a:lnTo>
                    <a:lnTo>
                      <a:pt x="562" y="397"/>
                    </a:lnTo>
                    <a:lnTo>
                      <a:pt x="567" y="397"/>
                    </a:lnTo>
                    <a:lnTo>
                      <a:pt x="580" y="394"/>
                    </a:lnTo>
                    <a:lnTo>
                      <a:pt x="594" y="392"/>
                    </a:lnTo>
                    <a:lnTo>
                      <a:pt x="603" y="391"/>
                    </a:lnTo>
                    <a:lnTo>
                      <a:pt x="613" y="389"/>
                    </a:lnTo>
                    <a:lnTo>
                      <a:pt x="615" y="378"/>
                    </a:lnTo>
                    <a:lnTo>
                      <a:pt x="619" y="377"/>
                    </a:lnTo>
                    <a:lnTo>
                      <a:pt x="629" y="375"/>
                    </a:lnTo>
                    <a:lnTo>
                      <a:pt x="648" y="352"/>
                    </a:lnTo>
                    <a:lnTo>
                      <a:pt x="660" y="339"/>
                    </a:lnTo>
                    <a:lnTo>
                      <a:pt x="673" y="337"/>
                    </a:lnTo>
                    <a:lnTo>
                      <a:pt x="682" y="335"/>
                    </a:lnTo>
                    <a:lnTo>
                      <a:pt x="689" y="323"/>
                    </a:lnTo>
                    <a:lnTo>
                      <a:pt x="670" y="298"/>
                    </a:lnTo>
                    <a:lnTo>
                      <a:pt x="679" y="286"/>
                    </a:lnTo>
                    <a:lnTo>
                      <a:pt x="688" y="253"/>
                    </a:lnTo>
                    <a:lnTo>
                      <a:pt x="730" y="220"/>
                    </a:lnTo>
                    <a:lnTo>
                      <a:pt x="751" y="190"/>
                    </a:lnTo>
                    <a:lnTo>
                      <a:pt x="769" y="169"/>
                    </a:lnTo>
                    <a:lnTo>
                      <a:pt x="805" y="139"/>
                    </a:lnTo>
                    <a:lnTo>
                      <a:pt x="853" y="115"/>
                    </a:lnTo>
                    <a:lnTo>
                      <a:pt x="943" y="127"/>
                    </a:lnTo>
                    <a:lnTo>
                      <a:pt x="1018" y="164"/>
                    </a:lnTo>
                    <a:lnTo>
                      <a:pt x="1113" y="180"/>
                    </a:lnTo>
                    <a:lnTo>
                      <a:pt x="1084" y="196"/>
                    </a:lnTo>
                    <a:lnTo>
                      <a:pt x="1043" y="203"/>
                    </a:lnTo>
                    <a:lnTo>
                      <a:pt x="984" y="213"/>
                    </a:lnTo>
                    <a:lnTo>
                      <a:pt x="926" y="222"/>
                    </a:lnTo>
                    <a:lnTo>
                      <a:pt x="901" y="215"/>
                    </a:lnTo>
                    <a:lnTo>
                      <a:pt x="875" y="219"/>
                    </a:lnTo>
                    <a:lnTo>
                      <a:pt x="841" y="236"/>
                    </a:lnTo>
                    <a:lnTo>
                      <a:pt x="802" y="253"/>
                    </a:lnTo>
                    <a:lnTo>
                      <a:pt x="793" y="254"/>
                    </a:lnTo>
                    <a:lnTo>
                      <a:pt x="783" y="256"/>
                    </a:lnTo>
                    <a:lnTo>
                      <a:pt x="777" y="267"/>
                    </a:lnTo>
                    <a:lnTo>
                      <a:pt x="771" y="268"/>
                    </a:lnTo>
                    <a:lnTo>
                      <a:pt x="765" y="280"/>
                    </a:lnTo>
                    <a:lnTo>
                      <a:pt x="756" y="281"/>
                    </a:lnTo>
                    <a:lnTo>
                      <a:pt x="748" y="293"/>
                    </a:lnTo>
                    <a:lnTo>
                      <a:pt x="734" y="295"/>
                    </a:lnTo>
                    <a:lnTo>
                      <a:pt x="721" y="318"/>
                    </a:lnTo>
                    <a:lnTo>
                      <a:pt x="708" y="351"/>
                    </a:lnTo>
                    <a:lnTo>
                      <a:pt x="702" y="375"/>
                    </a:lnTo>
                    <a:lnTo>
                      <a:pt x="701" y="395"/>
                    </a:lnTo>
                    <a:lnTo>
                      <a:pt x="704" y="417"/>
                    </a:lnTo>
                    <a:lnTo>
                      <a:pt x="721" y="434"/>
                    </a:lnTo>
                    <a:lnTo>
                      <a:pt x="834" y="447"/>
                    </a:lnTo>
                    <a:lnTo>
                      <a:pt x="852" y="444"/>
                    </a:lnTo>
                    <a:lnTo>
                      <a:pt x="866" y="442"/>
                    </a:lnTo>
                    <a:lnTo>
                      <a:pt x="864" y="432"/>
                    </a:lnTo>
                    <a:lnTo>
                      <a:pt x="862" y="422"/>
                    </a:lnTo>
                    <a:lnTo>
                      <a:pt x="866" y="421"/>
                    </a:lnTo>
                    <a:lnTo>
                      <a:pt x="880" y="419"/>
                    </a:lnTo>
                    <a:lnTo>
                      <a:pt x="938" y="410"/>
                    </a:lnTo>
                    <a:lnTo>
                      <a:pt x="998" y="410"/>
                    </a:lnTo>
                    <a:lnTo>
                      <a:pt x="1100" y="414"/>
                    </a:lnTo>
                    <a:lnTo>
                      <a:pt x="1205" y="429"/>
                    </a:lnTo>
                    <a:lnTo>
                      <a:pt x="1406" y="468"/>
                    </a:lnTo>
                    <a:lnTo>
                      <a:pt x="1588" y="492"/>
                    </a:lnTo>
                    <a:lnTo>
                      <a:pt x="1772" y="515"/>
                    </a:lnTo>
                    <a:lnTo>
                      <a:pt x="1797" y="521"/>
                    </a:lnTo>
                    <a:lnTo>
                      <a:pt x="1815" y="518"/>
                    </a:lnTo>
                    <a:lnTo>
                      <a:pt x="1807" y="519"/>
                    </a:lnTo>
                    <a:lnTo>
                      <a:pt x="1797" y="521"/>
                    </a:lnTo>
                    <a:lnTo>
                      <a:pt x="1783" y="523"/>
                    </a:lnTo>
                    <a:lnTo>
                      <a:pt x="1770" y="525"/>
                    </a:lnTo>
                    <a:lnTo>
                      <a:pt x="1742" y="530"/>
                    </a:lnTo>
                    <a:lnTo>
                      <a:pt x="1720" y="533"/>
                    </a:lnTo>
                    <a:lnTo>
                      <a:pt x="1698" y="537"/>
                    </a:lnTo>
                    <a:lnTo>
                      <a:pt x="1670" y="532"/>
                    </a:lnTo>
                    <a:lnTo>
                      <a:pt x="1574" y="515"/>
                    </a:lnTo>
                    <a:lnTo>
                      <a:pt x="1486" y="509"/>
                    </a:lnTo>
                    <a:lnTo>
                      <a:pt x="1384" y="505"/>
                    </a:lnTo>
                    <a:lnTo>
                      <a:pt x="1277" y="501"/>
                    </a:lnTo>
                    <a:lnTo>
                      <a:pt x="1066" y="461"/>
                    </a:lnTo>
                    <a:lnTo>
                      <a:pt x="987" y="454"/>
                    </a:lnTo>
                    <a:lnTo>
                      <a:pt x="903" y="447"/>
                    </a:lnTo>
                    <a:lnTo>
                      <a:pt x="887" y="460"/>
                    </a:lnTo>
                    <a:lnTo>
                      <a:pt x="873" y="462"/>
                    </a:lnTo>
                    <a:lnTo>
                      <a:pt x="849" y="487"/>
                    </a:lnTo>
                    <a:lnTo>
                      <a:pt x="865" y="526"/>
                    </a:lnTo>
                    <a:lnTo>
                      <a:pt x="892" y="544"/>
                    </a:lnTo>
                    <a:lnTo>
                      <a:pt x="916" y="560"/>
                    </a:lnTo>
                    <a:lnTo>
                      <a:pt x="951" y="566"/>
                    </a:lnTo>
                    <a:lnTo>
                      <a:pt x="986" y="591"/>
                    </a:lnTo>
                    <a:lnTo>
                      <a:pt x="1028" y="616"/>
                    </a:lnTo>
                    <a:lnTo>
                      <a:pt x="1107" y="644"/>
                    </a:lnTo>
                    <a:lnTo>
                      <a:pt x="1181" y="675"/>
                    </a:lnTo>
                    <a:lnTo>
                      <a:pt x="1256" y="715"/>
                    </a:lnTo>
                    <a:lnTo>
                      <a:pt x="1219" y="711"/>
                    </a:lnTo>
                    <a:lnTo>
                      <a:pt x="1190" y="705"/>
                    </a:lnTo>
                    <a:lnTo>
                      <a:pt x="1172" y="708"/>
                    </a:lnTo>
                    <a:lnTo>
                      <a:pt x="1152" y="700"/>
                    </a:lnTo>
                    <a:lnTo>
                      <a:pt x="1128" y="695"/>
                    </a:lnTo>
                    <a:lnTo>
                      <a:pt x="1100" y="688"/>
                    </a:lnTo>
                    <a:lnTo>
                      <a:pt x="1056" y="675"/>
                    </a:lnTo>
                    <a:lnTo>
                      <a:pt x="1031" y="668"/>
                    </a:lnTo>
                    <a:lnTo>
                      <a:pt x="998" y="662"/>
                    </a:lnTo>
                    <a:lnTo>
                      <a:pt x="984" y="654"/>
                    </a:lnTo>
                    <a:lnTo>
                      <a:pt x="968" y="647"/>
                    </a:lnTo>
                    <a:lnTo>
                      <a:pt x="958" y="637"/>
                    </a:lnTo>
                    <a:lnTo>
                      <a:pt x="953" y="638"/>
                    </a:lnTo>
                    <a:lnTo>
                      <a:pt x="935" y="610"/>
                    </a:lnTo>
                    <a:lnTo>
                      <a:pt x="910" y="604"/>
                    </a:lnTo>
                    <a:lnTo>
                      <a:pt x="881" y="597"/>
                    </a:lnTo>
                    <a:lnTo>
                      <a:pt x="850" y="602"/>
                    </a:lnTo>
                    <a:lnTo>
                      <a:pt x="852" y="613"/>
                    </a:lnTo>
                    <a:lnTo>
                      <a:pt x="854" y="623"/>
                    </a:lnTo>
                    <a:lnTo>
                      <a:pt x="852" y="645"/>
                    </a:lnTo>
                    <a:lnTo>
                      <a:pt x="854" y="655"/>
                    </a:lnTo>
                    <a:lnTo>
                      <a:pt x="875" y="672"/>
                    </a:lnTo>
                    <a:lnTo>
                      <a:pt x="898" y="701"/>
                    </a:lnTo>
                    <a:lnTo>
                      <a:pt x="914" y="739"/>
                    </a:lnTo>
                    <a:lnTo>
                      <a:pt x="918" y="792"/>
                    </a:lnTo>
                    <a:lnTo>
                      <a:pt x="916" y="834"/>
                    </a:lnTo>
                    <a:lnTo>
                      <a:pt x="911" y="866"/>
                    </a:lnTo>
                    <a:lnTo>
                      <a:pt x="914" y="908"/>
                    </a:lnTo>
                    <a:lnTo>
                      <a:pt x="916" y="919"/>
                    </a:lnTo>
                    <a:lnTo>
                      <a:pt x="929" y="937"/>
                    </a:lnTo>
                    <a:lnTo>
                      <a:pt x="938" y="947"/>
                    </a:lnTo>
                    <a:lnTo>
                      <a:pt x="940" y="957"/>
                    </a:lnTo>
                    <a:lnTo>
                      <a:pt x="936" y="957"/>
                    </a:lnTo>
                    <a:lnTo>
                      <a:pt x="921" y="950"/>
                    </a:lnTo>
                    <a:lnTo>
                      <a:pt x="915" y="939"/>
                    </a:lnTo>
                    <a:lnTo>
                      <a:pt x="910" y="940"/>
                    </a:lnTo>
                    <a:lnTo>
                      <a:pt x="901" y="910"/>
                    </a:lnTo>
                    <a:lnTo>
                      <a:pt x="894" y="900"/>
                    </a:lnTo>
                    <a:lnTo>
                      <a:pt x="896" y="880"/>
                    </a:lnTo>
                    <a:lnTo>
                      <a:pt x="898" y="868"/>
                    </a:lnTo>
                    <a:lnTo>
                      <a:pt x="900" y="848"/>
                    </a:lnTo>
                    <a:lnTo>
                      <a:pt x="891" y="796"/>
                    </a:lnTo>
                    <a:lnTo>
                      <a:pt x="885" y="755"/>
                    </a:lnTo>
                    <a:lnTo>
                      <a:pt x="875" y="725"/>
                    </a:lnTo>
                    <a:lnTo>
                      <a:pt x="854" y="708"/>
                    </a:lnTo>
                    <a:lnTo>
                      <a:pt x="838" y="700"/>
                    </a:lnTo>
                    <a:lnTo>
                      <a:pt x="832" y="689"/>
                    </a:lnTo>
                    <a:lnTo>
                      <a:pt x="827" y="690"/>
                    </a:lnTo>
                    <a:lnTo>
                      <a:pt x="812" y="683"/>
                    </a:lnTo>
                    <a:lnTo>
                      <a:pt x="798" y="685"/>
                    </a:lnTo>
                    <a:lnTo>
                      <a:pt x="794" y="707"/>
                    </a:lnTo>
                    <a:lnTo>
                      <a:pt x="791" y="719"/>
                    </a:lnTo>
                    <a:lnTo>
                      <a:pt x="782" y="720"/>
                    </a:lnTo>
                    <a:lnTo>
                      <a:pt x="749" y="714"/>
                    </a:lnTo>
                    <a:lnTo>
                      <a:pt x="717" y="720"/>
                    </a:lnTo>
                    <a:lnTo>
                      <a:pt x="712" y="741"/>
                    </a:lnTo>
                    <a:lnTo>
                      <a:pt x="706" y="764"/>
                    </a:lnTo>
                    <a:lnTo>
                      <a:pt x="714" y="783"/>
                    </a:lnTo>
                    <a:lnTo>
                      <a:pt x="730" y="802"/>
                    </a:lnTo>
                    <a:lnTo>
                      <a:pt x="731" y="833"/>
                    </a:lnTo>
                    <a:lnTo>
                      <a:pt x="740" y="863"/>
                    </a:lnTo>
                    <a:lnTo>
                      <a:pt x="734" y="875"/>
                    </a:lnTo>
                    <a:lnTo>
                      <a:pt x="729" y="876"/>
                    </a:lnTo>
                    <a:lnTo>
                      <a:pt x="722" y="887"/>
                    </a:lnTo>
                    <a:lnTo>
                      <a:pt x="715" y="898"/>
                    </a:lnTo>
                    <a:lnTo>
                      <a:pt x="712" y="857"/>
                    </a:lnTo>
                    <a:lnTo>
                      <a:pt x="709" y="836"/>
                    </a:lnTo>
                    <a:lnTo>
                      <a:pt x="707" y="827"/>
                    </a:lnTo>
                    <a:lnTo>
                      <a:pt x="701" y="816"/>
                    </a:lnTo>
                    <a:lnTo>
                      <a:pt x="686" y="809"/>
                    </a:lnTo>
                    <a:lnTo>
                      <a:pt x="670" y="801"/>
                    </a:lnTo>
                    <a:lnTo>
                      <a:pt x="660" y="792"/>
                    </a:lnTo>
                    <a:lnTo>
                      <a:pt x="646" y="794"/>
                    </a:lnTo>
                    <a:lnTo>
                      <a:pt x="641" y="816"/>
                    </a:lnTo>
                    <a:lnTo>
                      <a:pt x="640" y="838"/>
                    </a:lnTo>
                    <a:lnTo>
                      <a:pt x="636" y="870"/>
                    </a:lnTo>
                    <a:lnTo>
                      <a:pt x="636" y="901"/>
                    </a:lnTo>
                    <a:lnTo>
                      <a:pt x="644" y="921"/>
                    </a:lnTo>
                    <a:lnTo>
                      <a:pt x="657" y="939"/>
                    </a:lnTo>
                    <a:lnTo>
                      <a:pt x="660" y="961"/>
                    </a:lnTo>
                    <a:lnTo>
                      <a:pt x="662" y="970"/>
                    </a:lnTo>
                    <a:lnTo>
                      <a:pt x="660" y="992"/>
                    </a:lnTo>
                    <a:lnTo>
                      <a:pt x="658" y="1003"/>
                    </a:lnTo>
                    <a:lnTo>
                      <a:pt x="656" y="1024"/>
                    </a:lnTo>
                    <a:lnTo>
                      <a:pt x="652" y="1056"/>
                    </a:lnTo>
                    <a:lnTo>
                      <a:pt x="650" y="1121"/>
                    </a:lnTo>
                    <a:lnTo>
                      <a:pt x="651" y="1130"/>
                    </a:lnTo>
                    <a:lnTo>
                      <a:pt x="653" y="1141"/>
                    </a:lnTo>
                    <a:lnTo>
                      <a:pt x="646" y="1130"/>
                    </a:lnTo>
                    <a:lnTo>
                      <a:pt x="641" y="1131"/>
                    </a:lnTo>
                    <a:lnTo>
                      <a:pt x="634" y="1112"/>
                    </a:lnTo>
                    <a:lnTo>
                      <a:pt x="631" y="1091"/>
                    </a:lnTo>
                    <a:lnTo>
                      <a:pt x="626" y="1061"/>
                    </a:lnTo>
                    <a:lnTo>
                      <a:pt x="633" y="1017"/>
                    </a:lnTo>
                    <a:lnTo>
                      <a:pt x="632" y="986"/>
                    </a:lnTo>
                    <a:lnTo>
                      <a:pt x="625" y="967"/>
                    </a:lnTo>
                    <a:lnTo>
                      <a:pt x="611" y="947"/>
                    </a:lnTo>
                    <a:lnTo>
                      <a:pt x="597" y="940"/>
                    </a:lnTo>
                    <a:lnTo>
                      <a:pt x="593" y="918"/>
                    </a:lnTo>
                    <a:lnTo>
                      <a:pt x="597" y="918"/>
                    </a:lnTo>
                    <a:lnTo>
                      <a:pt x="601" y="907"/>
                    </a:lnTo>
                    <a:lnTo>
                      <a:pt x="599" y="876"/>
                    </a:lnTo>
                    <a:lnTo>
                      <a:pt x="598" y="833"/>
                    </a:lnTo>
                    <a:lnTo>
                      <a:pt x="594" y="814"/>
                    </a:lnTo>
                    <a:lnTo>
                      <a:pt x="579" y="805"/>
                    </a:lnTo>
                    <a:lnTo>
                      <a:pt x="568" y="796"/>
                    </a:lnTo>
                    <a:lnTo>
                      <a:pt x="563" y="797"/>
                    </a:lnTo>
                    <a:lnTo>
                      <a:pt x="541" y="800"/>
                    </a:lnTo>
                    <a:lnTo>
                      <a:pt x="524" y="814"/>
                    </a:lnTo>
                    <a:lnTo>
                      <a:pt x="503" y="849"/>
                    </a:lnTo>
                    <a:lnTo>
                      <a:pt x="504" y="881"/>
                    </a:lnTo>
                    <a:lnTo>
                      <a:pt x="504" y="913"/>
                    </a:lnTo>
                    <a:lnTo>
                      <a:pt x="499" y="934"/>
                    </a:lnTo>
                    <a:lnTo>
                      <a:pt x="490" y="967"/>
                    </a:lnTo>
                    <a:lnTo>
                      <a:pt x="487" y="947"/>
                    </a:lnTo>
                    <a:lnTo>
                      <a:pt x="491" y="946"/>
                    </a:lnTo>
                    <a:lnTo>
                      <a:pt x="493" y="925"/>
                    </a:lnTo>
                    <a:lnTo>
                      <a:pt x="495" y="914"/>
                    </a:lnTo>
                    <a:lnTo>
                      <a:pt x="494" y="883"/>
                    </a:lnTo>
                    <a:lnTo>
                      <a:pt x="489" y="851"/>
                    </a:lnTo>
                    <a:lnTo>
                      <a:pt x="486" y="832"/>
                    </a:lnTo>
                    <a:lnTo>
                      <a:pt x="489" y="788"/>
                    </a:lnTo>
                    <a:lnTo>
                      <a:pt x="490" y="768"/>
                    </a:lnTo>
                    <a:lnTo>
                      <a:pt x="488" y="757"/>
                    </a:lnTo>
                    <a:lnTo>
                      <a:pt x="484" y="758"/>
                    </a:lnTo>
                    <a:lnTo>
                      <a:pt x="479" y="759"/>
                    </a:lnTo>
                    <a:lnTo>
                      <a:pt x="461" y="762"/>
                    </a:lnTo>
                    <a:lnTo>
                      <a:pt x="445" y="775"/>
                    </a:lnTo>
                    <a:lnTo>
                      <a:pt x="435" y="777"/>
                    </a:lnTo>
                    <a:lnTo>
                      <a:pt x="433" y="787"/>
                    </a:lnTo>
                    <a:lnTo>
                      <a:pt x="437" y="786"/>
                    </a:lnTo>
                    <a:lnTo>
                      <a:pt x="439" y="797"/>
                    </a:lnTo>
                    <a:lnTo>
                      <a:pt x="431" y="798"/>
                    </a:lnTo>
                    <a:lnTo>
                      <a:pt x="410" y="813"/>
                    </a:lnTo>
                    <a:lnTo>
                      <a:pt x="382" y="817"/>
                    </a:lnTo>
                    <a:lnTo>
                      <a:pt x="355" y="822"/>
                    </a:lnTo>
                    <a:lnTo>
                      <a:pt x="331" y="814"/>
                    </a:lnTo>
                    <a:lnTo>
                      <a:pt x="317" y="817"/>
                    </a:lnTo>
                    <a:lnTo>
                      <a:pt x="303" y="819"/>
                    </a:lnTo>
                    <a:lnTo>
                      <a:pt x="294" y="841"/>
                    </a:lnTo>
                    <a:lnTo>
                      <a:pt x="288" y="864"/>
                    </a:lnTo>
                    <a:lnTo>
                      <a:pt x="281" y="897"/>
                    </a:lnTo>
                    <a:lnTo>
                      <a:pt x="270" y="920"/>
                    </a:lnTo>
                    <a:lnTo>
                      <a:pt x="265" y="941"/>
                    </a:lnTo>
                    <a:lnTo>
                      <a:pt x="260" y="942"/>
                    </a:lnTo>
                    <a:lnTo>
                      <a:pt x="247" y="944"/>
                    </a:lnTo>
                    <a:lnTo>
                      <a:pt x="224" y="948"/>
                    </a:lnTo>
                    <a:lnTo>
                      <a:pt x="214" y="949"/>
                    </a:lnTo>
                    <a:lnTo>
                      <a:pt x="210" y="950"/>
                    </a:lnTo>
                    <a:lnTo>
                      <a:pt x="224" y="948"/>
                    </a:lnTo>
                    <a:lnTo>
                      <a:pt x="238" y="925"/>
                    </a:lnTo>
                    <a:lnTo>
                      <a:pt x="248" y="923"/>
                    </a:lnTo>
                    <a:lnTo>
                      <a:pt x="250" y="912"/>
                    </a:lnTo>
                    <a:lnTo>
                      <a:pt x="253" y="901"/>
                    </a:lnTo>
                    <a:lnTo>
                      <a:pt x="257" y="869"/>
                    </a:lnTo>
                    <a:lnTo>
                      <a:pt x="265" y="836"/>
                    </a:lnTo>
                    <a:lnTo>
                      <a:pt x="271" y="813"/>
                    </a:lnTo>
                    <a:lnTo>
                      <a:pt x="292" y="801"/>
                    </a:lnTo>
                    <a:lnTo>
                      <a:pt x="308" y="787"/>
                    </a:lnTo>
                    <a:lnTo>
                      <a:pt x="329" y="772"/>
                    </a:lnTo>
                    <a:lnTo>
                      <a:pt x="351" y="769"/>
                    </a:lnTo>
                    <a:lnTo>
                      <a:pt x="370" y="766"/>
                    </a:lnTo>
                    <a:lnTo>
                      <a:pt x="372" y="755"/>
                    </a:lnTo>
                    <a:lnTo>
                      <a:pt x="376" y="754"/>
                    </a:lnTo>
                    <a:lnTo>
                      <a:pt x="386" y="753"/>
                    </a:lnTo>
                    <a:lnTo>
                      <a:pt x="395" y="751"/>
                    </a:lnTo>
                    <a:lnTo>
                      <a:pt x="403" y="718"/>
                    </a:lnTo>
                    <a:lnTo>
                      <a:pt x="402" y="687"/>
                    </a:lnTo>
                    <a:lnTo>
                      <a:pt x="399" y="666"/>
                    </a:lnTo>
                    <a:lnTo>
                      <a:pt x="378" y="649"/>
                    </a:lnTo>
                    <a:lnTo>
                      <a:pt x="329" y="636"/>
                    </a:lnTo>
                    <a:lnTo>
                      <a:pt x="307" y="640"/>
                    </a:lnTo>
                    <a:lnTo>
                      <a:pt x="285" y="644"/>
                    </a:lnTo>
                    <a:lnTo>
                      <a:pt x="271" y="646"/>
                    </a:lnTo>
                    <a:lnTo>
                      <a:pt x="268" y="655"/>
                    </a:lnTo>
                    <a:lnTo>
                      <a:pt x="272" y="655"/>
                    </a:lnTo>
                    <a:lnTo>
                      <a:pt x="276" y="654"/>
                    </a:lnTo>
                    <a:lnTo>
                      <a:pt x="272" y="655"/>
                    </a:lnTo>
                    <a:lnTo>
                      <a:pt x="259" y="657"/>
                    </a:lnTo>
                    <a:lnTo>
                      <a:pt x="238" y="672"/>
                    </a:lnTo>
                    <a:lnTo>
                      <a:pt x="221" y="674"/>
                    </a:lnTo>
                    <a:lnTo>
                      <a:pt x="205" y="666"/>
                    </a:lnTo>
                    <a:lnTo>
                      <a:pt x="177" y="661"/>
                    </a:lnTo>
                    <a:lnTo>
                      <a:pt x="160" y="642"/>
                    </a:lnTo>
                    <a:lnTo>
                      <a:pt x="154" y="632"/>
                    </a:lnTo>
                    <a:lnTo>
                      <a:pt x="147" y="624"/>
                    </a:lnTo>
                    <a:lnTo>
                      <a:pt x="141" y="614"/>
                    </a:lnTo>
                    <a:lnTo>
                      <a:pt x="74" y="572"/>
                    </a:lnTo>
                    <a:lnTo>
                      <a:pt x="0" y="542"/>
                    </a:lnTo>
                    <a:lnTo>
                      <a:pt x="14" y="540"/>
                    </a:lnTo>
                    <a:lnTo>
                      <a:pt x="34" y="547"/>
                    </a:lnTo>
                    <a:lnTo>
                      <a:pt x="50" y="544"/>
                    </a:lnTo>
                    <a:lnTo>
                      <a:pt x="56" y="543"/>
                    </a:lnTo>
                    <a:lnTo>
                      <a:pt x="60" y="543"/>
                    </a:lnTo>
                    <a:lnTo>
                      <a:pt x="134" y="573"/>
                    </a:lnTo>
                    <a:lnTo>
                      <a:pt x="169" y="589"/>
                    </a:lnTo>
                    <a:lnTo>
                      <a:pt x="197" y="616"/>
                    </a:lnTo>
                    <a:lnTo>
                      <a:pt x="241" y="629"/>
                    </a:lnTo>
                    <a:lnTo>
                      <a:pt x="258" y="626"/>
                    </a:lnTo>
                    <a:lnTo>
                      <a:pt x="277" y="623"/>
                    </a:lnTo>
                    <a:lnTo>
                      <a:pt x="293" y="609"/>
                    </a:lnTo>
                    <a:lnTo>
                      <a:pt x="297" y="608"/>
                    </a:lnTo>
                    <a:lnTo>
                      <a:pt x="288" y="610"/>
                    </a:lnTo>
                    <a:lnTo>
                      <a:pt x="283" y="610"/>
                    </a:lnTo>
                    <a:lnTo>
                      <a:pt x="288" y="610"/>
                    </a:lnTo>
                    <a:lnTo>
                      <a:pt x="302" y="607"/>
                    </a:lnTo>
                    <a:lnTo>
                      <a:pt x="314" y="596"/>
                    </a:lnTo>
                    <a:lnTo>
                      <a:pt x="332" y="593"/>
                    </a:lnTo>
                    <a:lnTo>
                      <a:pt x="345" y="591"/>
                    </a:lnTo>
                    <a:lnTo>
                      <a:pt x="349" y="591"/>
                    </a:lnTo>
                    <a:lnTo>
                      <a:pt x="361" y="577"/>
                    </a:lnTo>
                    <a:lnTo>
                      <a:pt x="358" y="558"/>
                    </a:lnTo>
                    <a:lnTo>
                      <a:pt x="352" y="547"/>
                    </a:lnTo>
                    <a:lnTo>
                      <a:pt x="340" y="539"/>
                    </a:lnTo>
                    <a:lnTo>
                      <a:pt x="310" y="523"/>
                    </a:lnTo>
                    <a:lnTo>
                      <a:pt x="297" y="525"/>
                    </a:lnTo>
                    <a:lnTo>
                      <a:pt x="287" y="517"/>
                    </a:lnTo>
                    <a:lnTo>
                      <a:pt x="276" y="507"/>
                    </a:lnTo>
                    <a:lnTo>
                      <a:pt x="265" y="499"/>
                    </a:lnTo>
                    <a:lnTo>
                      <a:pt x="252" y="469"/>
                    </a:lnTo>
                    <a:lnTo>
                      <a:pt x="249" y="449"/>
                    </a:lnTo>
                    <a:lnTo>
                      <a:pt x="250" y="460"/>
                    </a:lnTo>
                    <a:lnTo>
                      <a:pt x="237" y="440"/>
                    </a:lnTo>
                    <a:lnTo>
                      <a:pt x="231" y="430"/>
                    </a:lnTo>
                    <a:lnTo>
                      <a:pt x="230" y="421"/>
                    </a:lnTo>
                    <a:lnTo>
                      <a:pt x="234" y="420"/>
                    </a:lnTo>
                    <a:lnTo>
                      <a:pt x="235" y="429"/>
                    </a:lnTo>
                    <a:lnTo>
                      <a:pt x="230" y="421"/>
                    </a:lnTo>
                    <a:lnTo>
                      <a:pt x="219" y="411"/>
                    </a:lnTo>
                    <a:lnTo>
                      <a:pt x="216" y="392"/>
                    </a:lnTo>
                    <a:lnTo>
                      <a:pt x="217" y="400"/>
                    </a:lnTo>
                    <a:lnTo>
                      <a:pt x="204" y="382"/>
                    </a:lnTo>
                    <a:lnTo>
                      <a:pt x="199" y="373"/>
                    </a:lnTo>
                    <a:lnTo>
                      <a:pt x="203" y="372"/>
                    </a:lnTo>
                    <a:lnTo>
                      <a:pt x="199" y="373"/>
                    </a:lnTo>
                    <a:lnTo>
                      <a:pt x="187" y="364"/>
                    </a:lnTo>
                    <a:lnTo>
                      <a:pt x="185" y="354"/>
                    </a:lnTo>
                    <a:lnTo>
                      <a:pt x="184" y="344"/>
                    </a:lnTo>
                    <a:lnTo>
                      <a:pt x="180" y="345"/>
                    </a:lnTo>
                    <a:lnTo>
                      <a:pt x="169" y="335"/>
                    </a:lnTo>
                    <a:lnTo>
                      <a:pt x="162" y="316"/>
                    </a:lnTo>
                    <a:lnTo>
                      <a:pt x="155" y="306"/>
                    </a:lnTo>
                    <a:lnTo>
                      <a:pt x="150" y="307"/>
                    </a:lnTo>
                    <a:lnTo>
                      <a:pt x="141" y="297"/>
                    </a:lnTo>
                    <a:lnTo>
                      <a:pt x="133" y="290"/>
                    </a:lnTo>
                    <a:lnTo>
                      <a:pt x="125" y="291"/>
                    </a:lnTo>
                    <a:lnTo>
                      <a:pt x="110" y="282"/>
                    </a:lnTo>
                    <a:lnTo>
                      <a:pt x="95" y="274"/>
                    </a:lnTo>
                    <a:lnTo>
                      <a:pt x="85" y="275"/>
                    </a:lnTo>
                    <a:lnTo>
                      <a:pt x="81" y="276"/>
                    </a:lnTo>
                    <a:lnTo>
                      <a:pt x="85" y="275"/>
                    </a:lnTo>
                    <a:lnTo>
                      <a:pt x="143" y="288"/>
                    </a:lnTo>
                    <a:lnTo>
                      <a:pt x="196" y="300"/>
                    </a:lnTo>
                    <a:lnTo>
                      <a:pt x="206" y="309"/>
                    </a:lnTo>
                    <a:lnTo>
                      <a:pt x="208" y="318"/>
                    </a:lnTo>
                    <a:lnTo>
                      <a:pt x="210" y="329"/>
                    </a:lnTo>
                    <a:lnTo>
                      <a:pt x="222" y="348"/>
                    </a:lnTo>
                    <a:lnTo>
                      <a:pt x="229" y="368"/>
                    </a:lnTo>
                    <a:lnTo>
                      <a:pt x="248" y="395"/>
                    </a:lnTo>
                    <a:lnTo>
                      <a:pt x="255" y="405"/>
                    </a:lnTo>
                    <a:lnTo>
                      <a:pt x="267" y="424"/>
                    </a:lnTo>
                    <a:lnTo>
                      <a:pt x="295" y="453"/>
                    </a:lnTo>
                    <a:lnTo>
                      <a:pt x="299" y="452"/>
                    </a:lnTo>
                    <a:lnTo>
                      <a:pt x="305" y="460"/>
                    </a:lnTo>
                    <a:lnTo>
                      <a:pt x="329" y="467"/>
                    </a:lnTo>
                    <a:lnTo>
                      <a:pt x="352" y="463"/>
                    </a:lnTo>
                    <a:lnTo>
                      <a:pt x="363" y="450"/>
                    </a:lnTo>
                    <a:lnTo>
                      <a:pt x="365" y="430"/>
                    </a:lnTo>
                    <a:lnTo>
                      <a:pt x="357" y="409"/>
                    </a:lnTo>
                    <a:lnTo>
                      <a:pt x="344" y="391"/>
                    </a:lnTo>
                    <a:lnTo>
                      <a:pt x="341" y="371"/>
                    </a:lnTo>
                    <a:lnTo>
                      <a:pt x="332" y="340"/>
                    </a:lnTo>
                    <a:lnTo>
                      <a:pt x="338" y="296"/>
                    </a:lnTo>
                    <a:lnTo>
                      <a:pt x="338" y="234"/>
                    </a:lnTo>
                    <a:lnTo>
                      <a:pt x="329" y="182"/>
                    </a:lnTo>
                    <a:lnTo>
                      <a:pt x="316" y="163"/>
                    </a:lnTo>
                    <a:lnTo>
                      <a:pt x="304" y="145"/>
                    </a:lnTo>
                    <a:lnTo>
                      <a:pt x="301" y="124"/>
                    </a:lnTo>
                    <a:lnTo>
                      <a:pt x="298" y="136"/>
                    </a:lnTo>
                    <a:lnTo>
                      <a:pt x="285" y="116"/>
                    </a:lnTo>
                    <a:lnTo>
                      <a:pt x="284" y="107"/>
                    </a:lnTo>
                    <a:lnTo>
                      <a:pt x="289" y="106"/>
                    </a:lnTo>
                    <a:lnTo>
                      <a:pt x="284" y="107"/>
                    </a:lnTo>
                    <a:lnTo>
                      <a:pt x="274" y="97"/>
                    </a:lnTo>
                    <a:lnTo>
                      <a:pt x="261" y="79"/>
                    </a:lnTo>
                    <a:lnTo>
                      <a:pt x="241" y="40"/>
                    </a:lnTo>
                    <a:lnTo>
                      <a:pt x="224" y="0"/>
                    </a:lnTo>
                    <a:lnTo>
                      <a:pt x="256" y="7"/>
                    </a:lnTo>
                    <a:lnTo>
                      <a:pt x="329" y="32"/>
                    </a:lnTo>
                    <a:lnTo>
                      <a:pt x="361" y="44"/>
                    </a:lnTo>
                    <a:lnTo>
                      <a:pt x="369" y="64"/>
                    </a:lnTo>
                    <a:lnTo>
                      <a:pt x="393" y="96"/>
                    </a:lnTo>
                    <a:lnTo>
                      <a:pt x="405" y="136"/>
                    </a:lnTo>
                    <a:lnTo>
                      <a:pt x="417" y="168"/>
                    </a:lnTo>
                    <a:lnTo>
                      <a:pt x="413" y="200"/>
                    </a:lnTo>
                    <a:lnTo>
                      <a:pt x="425" y="232"/>
                    </a:lnTo>
                    <a:lnTo>
                      <a:pt x="425" y="244"/>
                    </a:lnTo>
                    <a:lnTo>
                      <a:pt x="400" y="309"/>
                    </a:lnTo>
                    <a:lnTo>
                      <a:pt x="418" y="358"/>
                    </a:lnTo>
                    <a:lnTo>
                      <a:pt x="431" y="324"/>
                    </a:lnTo>
                    <a:lnTo>
                      <a:pt x="445" y="301"/>
                    </a:lnTo>
                    <a:lnTo>
                      <a:pt x="457" y="319"/>
                    </a:lnTo>
                    <a:lnTo>
                      <a:pt x="466" y="339"/>
                    </a:lnTo>
                    <a:lnTo>
                      <a:pt x="469" y="390"/>
                    </a:lnTo>
                    <a:lnTo>
                      <a:pt x="468" y="382"/>
                    </a:lnTo>
                    <a:lnTo>
                      <a:pt x="466" y="371"/>
                    </a:lnTo>
                  </a:path>
                </a:pathLst>
              </a:custGeom>
              <a:gradFill rotWithShape="0">
                <a:gsLst>
                  <a:gs pos="0">
                    <a:srgbClr val="FF9900"/>
                  </a:gs>
                  <a:gs pos="100000">
                    <a:srgbClr val="000066"/>
                  </a:gs>
                </a:gsLst>
                <a:path path="rect">
                  <a:fillToRect l="50000" t="50000" r="50000" b="50000"/>
                </a:path>
              </a:gradFill>
              <a:ln>
                <a:noFill/>
              </a:ln>
              <a:effectLst/>
              <a:extLst>
                <a:ext uri="{91240B29-F687-4F45-9708-019B960494DF}">
                  <a14:hiddenLine xmlns:a14="http://schemas.microsoft.com/office/drawing/2010/main" w="12700" cap="rnd"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9" name="Oval 111"/>
              <p:cNvSpPr>
                <a:spLocks noChangeArrowheads="1"/>
              </p:cNvSpPr>
              <p:nvPr/>
            </p:nvSpPr>
            <p:spPr bwMode="auto">
              <a:xfrm rot="-6046571">
                <a:off x="1701" y="8235"/>
                <a:ext cx="183" cy="226"/>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3" name="Group 118"/>
            <p:cNvGrpSpPr>
              <a:grpSpLocks/>
            </p:cNvGrpSpPr>
            <p:nvPr/>
          </p:nvGrpSpPr>
          <p:grpSpPr bwMode="auto">
            <a:xfrm>
              <a:off x="11840150" y="722083"/>
              <a:ext cx="326684" cy="214113"/>
              <a:chOff x="8544" y="4320"/>
              <a:chExt cx="389" cy="388"/>
            </a:xfrm>
          </p:grpSpPr>
          <p:sp>
            <p:nvSpPr>
              <p:cNvPr id="166" name="Oval 119"/>
              <p:cNvSpPr>
                <a:spLocks noChangeArrowheads="1"/>
              </p:cNvSpPr>
              <p:nvPr/>
            </p:nvSpPr>
            <p:spPr bwMode="auto">
              <a:xfrm rot="-9869581">
                <a:off x="8544" y="4320"/>
                <a:ext cx="389" cy="388"/>
              </a:xfrm>
              <a:prstGeom prst="ellipse">
                <a:avLst/>
              </a:prstGeom>
              <a:gradFill rotWithShape="0">
                <a:gsLst>
                  <a:gs pos="0">
                    <a:srgbClr val="FFFFFF"/>
                  </a:gs>
                  <a:gs pos="100000">
                    <a:srgbClr val="DC6789"/>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67" name="Oval 120"/>
              <p:cNvSpPr>
                <a:spLocks noChangeArrowheads="1"/>
              </p:cNvSpPr>
              <p:nvPr/>
            </p:nvSpPr>
            <p:spPr bwMode="auto">
              <a:xfrm rot="-9869581">
                <a:off x="8592" y="4368"/>
                <a:ext cx="204" cy="195"/>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4" name="Group 121"/>
            <p:cNvGrpSpPr>
              <a:grpSpLocks/>
            </p:cNvGrpSpPr>
            <p:nvPr/>
          </p:nvGrpSpPr>
          <p:grpSpPr bwMode="auto">
            <a:xfrm>
              <a:off x="4866402" y="695594"/>
              <a:ext cx="326684" cy="214113"/>
              <a:chOff x="8544" y="4320"/>
              <a:chExt cx="389" cy="388"/>
            </a:xfrm>
          </p:grpSpPr>
          <p:sp>
            <p:nvSpPr>
              <p:cNvPr id="164" name="Oval 122"/>
              <p:cNvSpPr>
                <a:spLocks noChangeArrowheads="1"/>
              </p:cNvSpPr>
              <p:nvPr/>
            </p:nvSpPr>
            <p:spPr bwMode="auto">
              <a:xfrm rot="-9869581">
                <a:off x="8544" y="4320"/>
                <a:ext cx="389" cy="388"/>
              </a:xfrm>
              <a:prstGeom prst="ellipse">
                <a:avLst/>
              </a:prstGeom>
              <a:gradFill rotWithShape="0">
                <a:gsLst>
                  <a:gs pos="0">
                    <a:srgbClr val="FFFFFF"/>
                  </a:gs>
                  <a:gs pos="100000">
                    <a:srgbClr val="DC6789"/>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65" name="Oval 123"/>
              <p:cNvSpPr>
                <a:spLocks noChangeArrowheads="1"/>
              </p:cNvSpPr>
              <p:nvPr/>
            </p:nvSpPr>
            <p:spPr bwMode="auto">
              <a:xfrm rot="-9869581">
                <a:off x="8592" y="4368"/>
                <a:ext cx="204" cy="195"/>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5" name="Group 124"/>
            <p:cNvGrpSpPr>
              <a:grpSpLocks/>
            </p:cNvGrpSpPr>
            <p:nvPr/>
          </p:nvGrpSpPr>
          <p:grpSpPr bwMode="auto">
            <a:xfrm>
              <a:off x="7244732" y="986413"/>
              <a:ext cx="326684" cy="214113"/>
              <a:chOff x="8544" y="4320"/>
              <a:chExt cx="389" cy="388"/>
            </a:xfrm>
          </p:grpSpPr>
          <p:sp>
            <p:nvSpPr>
              <p:cNvPr id="162" name="Oval 125"/>
              <p:cNvSpPr>
                <a:spLocks noChangeArrowheads="1"/>
              </p:cNvSpPr>
              <p:nvPr/>
            </p:nvSpPr>
            <p:spPr bwMode="auto">
              <a:xfrm rot="-9869581">
                <a:off x="8544" y="4320"/>
                <a:ext cx="389" cy="388"/>
              </a:xfrm>
              <a:prstGeom prst="ellipse">
                <a:avLst/>
              </a:prstGeom>
              <a:gradFill rotWithShape="0">
                <a:gsLst>
                  <a:gs pos="0">
                    <a:srgbClr val="FFFFFF"/>
                  </a:gs>
                  <a:gs pos="100000">
                    <a:srgbClr val="DC6789"/>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63" name="Oval 126"/>
              <p:cNvSpPr>
                <a:spLocks noChangeArrowheads="1"/>
              </p:cNvSpPr>
              <p:nvPr/>
            </p:nvSpPr>
            <p:spPr bwMode="auto">
              <a:xfrm rot="-9869581">
                <a:off x="8592" y="4368"/>
                <a:ext cx="204" cy="195"/>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6" name="Group 130"/>
            <p:cNvGrpSpPr>
              <a:grpSpLocks/>
            </p:cNvGrpSpPr>
            <p:nvPr/>
          </p:nvGrpSpPr>
          <p:grpSpPr bwMode="auto">
            <a:xfrm>
              <a:off x="9058713" y="722083"/>
              <a:ext cx="326684" cy="214113"/>
              <a:chOff x="8544" y="4320"/>
              <a:chExt cx="389" cy="388"/>
            </a:xfrm>
          </p:grpSpPr>
          <p:sp>
            <p:nvSpPr>
              <p:cNvPr id="160" name="Oval 131"/>
              <p:cNvSpPr>
                <a:spLocks noChangeArrowheads="1"/>
              </p:cNvSpPr>
              <p:nvPr/>
            </p:nvSpPr>
            <p:spPr bwMode="auto">
              <a:xfrm rot="-9869581">
                <a:off x="8544" y="4320"/>
                <a:ext cx="389" cy="388"/>
              </a:xfrm>
              <a:prstGeom prst="ellipse">
                <a:avLst/>
              </a:prstGeom>
              <a:gradFill rotWithShape="0">
                <a:gsLst>
                  <a:gs pos="0">
                    <a:srgbClr val="FFFFFF"/>
                  </a:gs>
                  <a:gs pos="100000">
                    <a:srgbClr val="DC6789"/>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sp>
            <p:nvSpPr>
              <p:cNvPr id="161" name="Oval 132"/>
              <p:cNvSpPr>
                <a:spLocks noChangeArrowheads="1"/>
              </p:cNvSpPr>
              <p:nvPr/>
            </p:nvSpPr>
            <p:spPr bwMode="auto">
              <a:xfrm rot="-9869581">
                <a:off x="8592" y="4368"/>
                <a:ext cx="204" cy="195"/>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7" name="Group 141"/>
            <p:cNvGrpSpPr>
              <a:grpSpLocks/>
            </p:cNvGrpSpPr>
            <p:nvPr/>
          </p:nvGrpSpPr>
          <p:grpSpPr bwMode="auto">
            <a:xfrm>
              <a:off x="6116033" y="1278336"/>
              <a:ext cx="391350" cy="211354"/>
              <a:chOff x="5184" y="8160"/>
              <a:chExt cx="466" cy="383"/>
            </a:xfrm>
          </p:grpSpPr>
          <p:sp>
            <p:nvSpPr>
              <p:cNvPr id="158" name="Oval 142"/>
              <p:cNvSpPr>
                <a:spLocks noChangeArrowheads="1"/>
              </p:cNvSpPr>
              <p:nvPr/>
            </p:nvSpPr>
            <p:spPr bwMode="auto">
              <a:xfrm rot="-9869581">
                <a:off x="5184" y="8160"/>
                <a:ext cx="466" cy="383"/>
              </a:xfrm>
              <a:prstGeom prst="ellipse">
                <a:avLst/>
              </a:prstGeom>
              <a:gradFill rotWithShape="0">
                <a:gsLst>
                  <a:gs pos="0">
                    <a:srgbClr val="FFDAA2"/>
                  </a:gs>
                  <a:gs pos="100000">
                    <a:srgbClr val="FF9900"/>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59" name="Oval 143"/>
              <p:cNvSpPr>
                <a:spLocks noChangeArrowheads="1"/>
              </p:cNvSpPr>
              <p:nvPr/>
            </p:nvSpPr>
            <p:spPr bwMode="auto">
              <a:xfrm rot="-9869581">
                <a:off x="5280" y="8208"/>
                <a:ext cx="246" cy="194"/>
              </a:xfrm>
              <a:prstGeom prst="ellipse">
                <a:avLst/>
              </a:prstGeom>
              <a:solidFill>
                <a:srgbClr val="5F5F5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8" name="Group 144"/>
            <p:cNvGrpSpPr>
              <a:grpSpLocks/>
            </p:cNvGrpSpPr>
            <p:nvPr/>
          </p:nvGrpSpPr>
          <p:grpSpPr bwMode="auto">
            <a:xfrm>
              <a:off x="4584227" y="1251848"/>
              <a:ext cx="391350" cy="240050"/>
              <a:chOff x="4572" y="2925"/>
              <a:chExt cx="466" cy="435"/>
            </a:xfrm>
          </p:grpSpPr>
          <p:sp>
            <p:nvSpPr>
              <p:cNvPr id="156" name="Oval 145"/>
              <p:cNvSpPr>
                <a:spLocks noChangeArrowheads="1"/>
              </p:cNvSpPr>
              <p:nvPr/>
            </p:nvSpPr>
            <p:spPr bwMode="auto">
              <a:xfrm rot="-9869581">
                <a:off x="4572" y="2925"/>
                <a:ext cx="466" cy="435"/>
              </a:xfrm>
              <a:prstGeom prst="ellipse">
                <a:avLst/>
              </a:prstGeom>
              <a:gradFill rotWithShape="0">
                <a:gsLst>
                  <a:gs pos="0">
                    <a:srgbClr val="6464A2"/>
                  </a:gs>
                  <a:gs pos="100000">
                    <a:srgbClr val="000066"/>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57" name="Oval 146"/>
              <p:cNvSpPr>
                <a:spLocks noChangeArrowheads="1"/>
              </p:cNvSpPr>
              <p:nvPr/>
            </p:nvSpPr>
            <p:spPr bwMode="auto">
              <a:xfrm rot="-9869581">
                <a:off x="4676" y="2976"/>
                <a:ext cx="234" cy="192"/>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pSp>
          <p:nvGrpSpPr>
            <p:cNvPr id="149" name="Group 150"/>
            <p:cNvGrpSpPr>
              <a:grpSpLocks/>
            </p:cNvGrpSpPr>
            <p:nvPr/>
          </p:nvGrpSpPr>
          <p:grpSpPr bwMode="auto">
            <a:xfrm>
              <a:off x="11880460" y="1304824"/>
              <a:ext cx="391350" cy="240050"/>
              <a:chOff x="9648" y="1005"/>
              <a:chExt cx="466" cy="435"/>
            </a:xfrm>
          </p:grpSpPr>
          <p:sp>
            <p:nvSpPr>
              <p:cNvPr id="154" name="Oval 151"/>
              <p:cNvSpPr>
                <a:spLocks noChangeArrowheads="1"/>
              </p:cNvSpPr>
              <p:nvPr/>
            </p:nvSpPr>
            <p:spPr bwMode="auto">
              <a:xfrm rot="-9869581">
                <a:off x="9648" y="1005"/>
                <a:ext cx="466" cy="435"/>
              </a:xfrm>
              <a:prstGeom prst="ellipse">
                <a:avLst/>
              </a:prstGeom>
              <a:gradFill rotWithShape="0">
                <a:gsLst>
                  <a:gs pos="0">
                    <a:srgbClr val="6464A2"/>
                  </a:gs>
                  <a:gs pos="100000">
                    <a:srgbClr val="000066"/>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endParaRPr lang="en-US" altLang="en-US" sz="2400">
                  <a:solidFill>
                    <a:srgbClr val="CCCC00"/>
                  </a:solidFill>
                </a:endParaRPr>
              </a:p>
            </p:txBody>
          </p:sp>
          <p:sp>
            <p:nvSpPr>
              <p:cNvPr id="155" name="Oval 152"/>
              <p:cNvSpPr>
                <a:spLocks noChangeArrowheads="1"/>
              </p:cNvSpPr>
              <p:nvPr/>
            </p:nvSpPr>
            <p:spPr bwMode="auto">
              <a:xfrm rot="-9869581">
                <a:off x="9732" y="1056"/>
                <a:ext cx="234" cy="192"/>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3200">
                    <a:solidFill>
                      <a:schemeClr val="tx1"/>
                    </a:solidFill>
                    <a:latin typeface="Times New Roman" pitchFamily="18" charset="0"/>
                  </a:defRPr>
                </a:lvl1pPr>
                <a:lvl2pPr marL="742950" indent="-285750" eaLnBrk="0" hangingPunct="0">
                  <a:defRPr sz="3200">
                    <a:solidFill>
                      <a:schemeClr val="tx1"/>
                    </a:solidFill>
                    <a:latin typeface="Times New Roman" pitchFamily="18" charset="0"/>
                  </a:defRPr>
                </a:lvl2pPr>
                <a:lvl3pPr marL="1143000" indent="-228600" eaLnBrk="0" hangingPunct="0">
                  <a:defRPr sz="3200">
                    <a:solidFill>
                      <a:schemeClr val="tx1"/>
                    </a:solidFill>
                    <a:latin typeface="Times New Roman" pitchFamily="18" charset="0"/>
                  </a:defRPr>
                </a:lvl3pPr>
                <a:lvl4pPr marL="1600200" indent="-228600" eaLnBrk="0" hangingPunct="0">
                  <a:defRPr sz="3200">
                    <a:solidFill>
                      <a:schemeClr val="tx1"/>
                    </a:solidFill>
                    <a:latin typeface="Times New Roman" pitchFamily="18" charset="0"/>
                  </a:defRPr>
                </a:lvl4pPr>
                <a:lvl5pPr marL="2057400" indent="-228600" eaLnBrk="0" hangingPunct="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eaLnBrk="1" hangingPunct="1"/>
                <a:endParaRPr lang="en-US" altLang="en-US"/>
              </a:p>
            </p:txBody>
          </p:sp>
        </p:grpSp>
        <p:graphicFrame>
          <p:nvGraphicFramePr>
            <p:cNvPr id="150" name="Object 157"/>
            <p:cNvGraphicFramePr>
              <a:graphicFrameLocks noChangeAspect="1"/>
            </p:cNvGraphicFramePr>
            <p:nvPr>
              <p:extLst>
                <p:ext uri="{D42A27DB-BD31-4B8C-83A1-F6EECF244321}">
                  <p14:modId xmlns:p14="http://schemas.microsoft.com/office/powerpoint/2010/main" val="2226791915"/>
                </p:ext>
              </p:extLst>
            </p:nvPr>
          </p:nvGraphicFramePr>
          <p:xfrm>
            <a:off x="13670086" y="483688"/>
            <a:ext cx="1757714" cy="1191972"/>
          </p:xfrm>
          <a:graphic>
            <a:graphicData uri="http://schemas.openxmlformats.org/presentationml/2006/ole">
              <mc:AlternateContent xmlns:mc="http://schemas.openxmlformats.org/markup-compatibility/2006">
                <mc:Choice xmlns:v="urn:schemas-microsoft-com:vml" Requires="v">
                  <p:oleObj spid="_x0000_s28827" name="Fotografia Photo Editor" r:id="rId5" imgW="762106" imgH="1352381" progId="MSPhotoEd.3">
                    <p:embed/>
                  </p:oleObj>
                </mc:Choice>
                <mc:Fallback>
                  <p:oleObj name="Fotografia Photo Editor" r:id="rId5" imgW="762106" imgH="1352381"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70086" y="483688"/>
                          <a:ext cx="1757714" cy="119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51" name="Picture 1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44179" y="1092918"/>
              <a:ext cx="371194" cy="264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2" name="Picture 1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33198" y="1357801"/>
              <a:ext cx="408146" cy="291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 name="Picture 1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51023" y="642618"/>
              <a:ext cx="408146" cy="291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aphicFrame>
        <p:nvGraphicFramePr>
          <p:cNvPr id="2" name="Oggetto 1"/>
          <p:cNvGraphicFramePr>
            <a:graphicFrameLocks noChangeAspect="1"/>
          </p:cNvGraphicFramePr>
          <p:nvPr>
            <p:extLst>
              <p:ext uri="{D42A27DB-BD31-4B8C-83A1-F6EECF244321}">
                <p14:modId xmlns:p14="http://schemas.microsoft.com/office/powerpoint/2010/main" val="2928455689"/>
              </p:ext>
            </p:extLst>
          </p:nvPr>
        </p:nvGraphicFramePr>
        <p:xfrm>
          <a:off x="539750" y="1844502"/>
          <a:ext cx="438150" cy="360362"/>
        </p:xfrm>
        <a:graphic>
          <a:graphicData uri="http://schemas.openxmlformats.org/presentationml/2006/ole">
            <mc:AlternateContent xmlns:mc="http://schemas.openxmlformats.org/markup-compatibility/2006">
              <mc:Choice xmlns:v="urn:schemas-microsoft-com:vml" Requires="v">
                <p:oleObj spid="_x0000_s28828" name="Fotografia di Photo Editor" r:id="rId7" imgW="3801006" imgH="2952381" progId="">
                  <p:embed/>
                </p:oleObj>
              </mc:Choice>
              <mc:Fallback>
                <p:oleObj name="Fotografia di Photo Editor" r:id="rId7" imgW="3801006" imgH="2952381" progId="">
                  <p:embed/>
                  <p:pic>
                    <p:nvPicPr>
                      <p:cNvPr id="0" name="Oggetto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750" y="1844502"/>
                        <a:ext cx="4381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743031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asellaDiTesto 29"/>
          <p:cNvSpPr txBox="1"/>
          <p:nvPr/>
        </p:nvSpPr>
        <p:spPr>
          <a:xfrm>
            <a:off x="107504" y="116632"/>
            <a:ext cx="8964488" cy="369332"/>
          </a:xfrm>
          <a:prstGeom prst="rect">
            <a:avLst/>
          </a:prstGeom>
          <a:noFill/>
        </p:spPr>
        <p:txBody>
          <a:bodyPr wrap="square" rtlCol="0">
            <a:spAutoFit/>
          </a:bodyPr>
          <a:lstStyle/>
          <a:p>
            <a:r>
              <a:rPr lang="it-IT" b="1" dirty="0" smtClean="0">
                <a:solidFill>
                  <a:srgbClr val="002060"/>
                </a:solidFill>
              </a:rPr>
              <a:t>Officine farmaceutiche  autorizzate  AIFA per la produzione di prodotti per Terapie Avanzate</a:t>
            </a:r>
            <a:endParaRPr lang="en-US" b="1" dirty="0">
              <a:solidFill>
                <a:srgbClr val="002060"/>
              </a:solidFill>
            </a:endParaRPr>
          </a:p>
        </p:txBody>
      </p:sp>
      <p:pic>
        <p:nvPicPr>
          <p:cNvPr id="1026" name="Picture 2"/>
          <p:cNvPicPr>
            <a:picLocks noChangeAspect="1" noChangeArrowheads="1"/>
          </p:cNvPicPr>
          <p:nvPr/>
        </p:nvPicPr>
        <p:blipFill>
          <a:blip r:embed="rId2" cstate="print"/>
          <a:srcRect/>
          <a:stretch>
            <a:fillRect/>
          </a:stretch>
        </p:blipFill>
        <p:spPr bwMode="auto">
          <a:xfrm>
            <a:off x="2703287" y="1518292"/>
            <a:ext cx="4933950" cy="5267325"/>
          </a:xfrm>
          <a:prstGeom prst="rect">
            <a:avLst/>
          </a:prstGeom>
          <a:noFill/>
          <a:ln w="9525">
            <a:noFill/>
            <a:miter lim="800000"/>
            <a:headEnd/>
            <a:tailEnd/>
          </a:ln>
        </p:spPr>
      </p:pic>
      <p:grpSp>
        <p:nvGrpSpPr>
          <p:cNvPr id="7" name="Gruppo 6"/>
          <p:cNvGrpSpPr/>
          <p:nvPr/>
        </p:nvGrpSpPr>
        <p:grpSpPr>
          <a:xfrm>
            <a:off x="292460" y="756466"/>
            <a:ext cx="8693760" cy="5953269"/>
            <a:chOff x="292460" y="756466"/>
            <a:chExt cx="8693760" cy="5953269"/>
          </a:xfrm>
        </p:grpSpPr>
        <p:sp>
          <p:nvSpPr>
            <p:cNvPr id="26" name="AutoShape 14"/>
            <p:cNvSpPr>
              <a:spLocks noChangeArrowheads="1"/>
            </p:cNvSpPr>
            <p:nvPr/>
          </p:nvSpPr>
          <p:spPr bwMode="auto">
            <a:xfrm>
              <a:off x="5260685" y="4093980"/>
              <a:ext cx="142875"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33" name="AutoShape 16"/>
            <p:cNvSpPr>
              <a:spLocks noChangeArrowheads="1"/>
            </p:cNvSpPr>
            <p:nvPr/>
          </p:nvSpPr>
          <p:spPr bwMode="auto">
            <a:xfrm>
              <a:off x="4057127" y="2340255"/>
              <a:ext cx="142875"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35" name="AutoShape 28"/>
            <p:cNvSpPr>
              <a:spLocks noChangeArrowheads="1"/>
            </p:cNvSpPr>
            <p:nvPr/>
          </p:nvSpPr>
          <p:spPr bwMode="auto">
            <a:xfrm>
              <a:off x="4766647" y="2690250"/>
              <a:ext cx="144462"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37" name="AutoShape 36"/>
            <p:cNvSpPr>
              <a:spLocks/>
            </p:cNvSpPr>
            <p:nvPr/>
          </p:nvSpPr>
          <p:spPr bwMode="auto">
            <a:xfrm>
              <a:off x="292460" y="1753818"/>
              <a:ext cx="3429489" cy="676988"/>
            </a:xfrm>
            <a:prstGeom prst="borderCallout1">
              <a:avLst>
                <a:gd name="adj1" fmla="val 83433"/>
                <a:gd name="adj2" fmla="val 114538"/>
                <a:gd name="adj3" fmla="val 52833"/>
                <a:gd name="adj4" fmla="val 100347"/>
              </a:avLst>
            </a:prstGeom>
            <a:noFill/>
            <a:ln w="9525" algn="ctr">
              <a:solidFill>
                <a:srgbClr val="FF0000"/>
              </a:solidFill>
              <a:miter lim="800000"/>
              <a:headEnd/>
              <a:tailEnd/>
            </a:ln>
          </p:spPr>
          <p:txBody>
            <a:bodyPr/>
            <a:lstStyle/>
            <a:p>
              <a:pPr>
                <a:spcBef>
                  <a:spcPct val="50000"/>
                </a:spcBef>
              </a:pPr>
              <a:r>
                <a:rPr lang="it-IT" sz="1200" b="1" dirty="0">
                  <a:solidFill>
                    <a:schemeClr val="accent1">
                      <a:lumMod val="50000"/>
                    </a:schemeClr>
                  </a:solidFill>
                </a:rPr>
                <a:t>Laboratorio di Terapia Cellulare e Genica </a:t>
              </a:r>
              <a:r>
                <a:rPr lang="it-IT" sz="1200" b="1" dirty="0" smtClean="0">
                  <a:solidFill>
                    <a:schemeClr val="accent1">
                      <a:lumMod val="50000"/>
                    </a:schemeClr>
                  </a:solidFill>
                </a:rPr>
                <a:t>S. Verri  Ospedale </a:t>
              </a:r>
              <a:r>
                <a:rPr lang="it-IT" sz="1200" b="1" dirty="0">
                  <a:solidFill>
                    <a:schemeClr val="accent1">
                      <a:lumMod val="50000"/>
                    </a:schemeClr>
                  </a:solidFill>
                </a:rPr>
                <a:t>San Gerardo</a:t>
              </a:r>
            </a:p>
            <a:p>
              <a:pPr>
                <a:spcBef>
                  <a:spcPts val="200"/>
                </a:spcBef>
              </a:pPr>
              <a:r>
                <a:rPr lang="it-IT" sz="1200" b="1" dirty="0" smtClean="0">
                  <a:solidFill>
                    <a:schemeClr val="accent2"/>
                  </a:solidFill>
                </a:rPr>
                <a:t> Monza </a:t>
              </a:r>
              <a:endParaRPr lang="it-IT" sz="1200" b="1" dirty="0">
                <a:solidFill>
                  <a:schemeClr val="accent2"/>
                </a:solidFill>
              </a:endParaRPr>
            </a:p>
            <a:p>
              <a:pPr>
                <a:spcBef>
                  <a:spcPct val="50000"/>
                </a:spcBef>
              </a:pPr>
              <a:endParaRPr lang="it-IT" sz="1200" b="1" dirty="0">
                <a:solidFill>
                  <a:schemeClr val="accent2"/>
                </a:solidFill>
              </a:endParaRPr>
            </a:p>
          </p:txBody>
        </p:sp>
        <p:sp>
          <p:nvSpPr>
            <p:cNvPr id="39" name="AutoShape 38"/>
            <p:cNvSpPr>
              <a:spLocks/>
            </p:cNvSpPr>
            <p:nvPr/>
          </p:nvSpPr>
          <p:spPr bwMode="auto">
            <a:xfrm>
              <a:off x="4234643" y="4686398"/>
              <a:ext cx="1908000" cy="830833"/>
            </a:xfrm>
            <a:prstGeom prst="borderCallout1">
              <a:avLst>
                <a:gd name="adj1" fmla="val -3212"/>
                <a:gd name="adj2" fmla="val 50409"/>
                <a:gd name="adj3" fmla="val -68821"/>
                <a:gd name="adj4" fmla="val 56177"/>
              </a:avLst>
            </a:prstGeom>
            <a:noFill/>
            <a:ln w="9525" algn="ctr">
              <a:solidFill>
                <a:srgbClr val="FF0000"/>
              </a:solidFill>
              <a:miter lim="800000"/>
              <a:headEnd/>
              <a:tailEnd/>
            </a:ln>
          </p:spPr>
          <p:txBody>
            <a:bodyPr/>
            <a:lstStyle/>
            <a:p>
              <a:r>
                <a:rPr lang="it-IT" sz="1200" dirty="0" err="1" smtClean="0">
                  <a:solidFill>
                    <a:srgbClr val="002060"/>
                  </a:solidFill>
                </a:rPr>
                <a:t>FaBioCell</a:t>
              </a:r>
              <a:r>
                <a:rPr lang="it-IT" sz="1200" dirty="0" smtClean="0">
                  <a:solidFill>
                    <a:srgbClr val="002060"/>
                  </a:solidFill>
                </a:rPr>
                <a:t> </a:t>
              </a:r>
              <a:r>
                <a:rPr lang="it-IT" sz="1200" dirty="0">
                  <a:solidFill>
                    <a:srgbClr val="002060"/>
                  </a:solidFill>
                </a:rPr>
                <a:t>- ISS</a:t>
              </a:r>
            </a:p>
            <a:p>
              <a:r>
                <a:rPr lang="it-IT" sz="1200" dirty="0">
                  <a:solidFill>
                    <a:srgbClr val="002060"/>
                  </a:solidFill>
                </a:rPr>
                <a:t>Ospedale Pediatrico </a:t>
              </a:r>
            </a:p>
            <a:p>
              <a:r>
                <a:rPr lang="it-IT" sz="1200" dirty="0">
                  <a:solidFill>
                    <a:srgbClr val="002060"/>
                  </a:solidFill>
                </a:rPr>
                <a:t>Bambino Gesù </a:t>
              </a:r>
              <a:endParaRPr lang="it-IT" sz="1200" dirty="0" smtClean="0">
                <a:solidFill>
                  <a:srgbClr val="002060"/>
                </a:solidFill>
              </a:endParaRPr>
            </a:p>
            <a:p>
              <a:r>
                <a:rPr lang="it-IT" sz="1200" dirty="0" smtClean="0">
                  <a:solidFill>
                    <a:schemeClr val="accent2"/>
                  </a:solidFill>
                </a:rPr>
                <a:t>Roma</a:t>
              </a:r>
              <a:endParaRPr lang="it-IT" sz="1200" dirty="0">
                <a:solidFill>
                  <a:schemeClr val="accent2"/>
                </a:solidFill>
              </a:endParaRPr>
            </a:p>
            <a:p>
              <a:endParaRPr lang="it-IT" sz="1200" b="1" dirty="0" smtClean="0">
                <a:solidFill>
                  <a:srgbClr val="002060"/>
                </a:solidFill>
              </a:endParaRPr>
            </a:p>
          </p:txBody>
        </p:sp>
        <p:sp>
          <p:nvSpPr>
            <p:cNvPr id="41" name="AutoShape 43"/>
            <p:cNvSpPr>
              <a:spLocks/>
            </p:cNvSpPr>
            <p:nvPr/>
          </p:nvSpPr>
          <p:spPr bwMode="auto">
            <a:xfrm>
              <a:off x="292460" y="2503767"/>
              <a:ext cx="3251814" cy="843108"/>
            </a:xfrm>
            <a:prstGeom prst="borderCallout1">
              <a:avLst>
                <a:gd name="adj1" fmla="val 52940"/>
                <a:gd name="adj2" fmla="val 100000"/>
                <a:gd name="adj3" fmla="val -7646"/>
                <a:gd name="adj4" fmla="val 117962"/>
              </a:avLst>
            </a:prstGeom>
            <a:noFill/>
            <a:ln w="9525" algn="ctr">
              <a:solidFill>
                <a:srgbClr val="FF0000"/>
              </a:solidFill>
              <a:miter lim="800000"/>
              <a:headEnd/>
              <a:tailEnd/>
            </a:ln>
          </p:spPr>
          <p:txBody>
            <a:bodyPr/>
            <a:lstStyle/>
            <a:p>
              <a:pPr>
                <a:spcBef>
                  <a:spcPts val="200"/>
                </a:spcBef>
                <a:buFont typeface="Arial" pitchFamily="34" charset="0"/>
                <a:buChar char="•"/>
              </a:pPr>
              <a:r>
                <a:rPr lang="it-IT" sz="1200" b="1" dirty="0" smtClean="0">
                  <a:solidFill>
                    <a:schemeClr val="accent1">
                      <a:lumMod val="50000"/>
                    </a:schemeClr>
                  </a:solidFill>
                </a:rPr>
                <a:t>MolMed S.p.A.</a:t>
              </a:r>
            </a:p>
            <a:p>
              <a:pPr>
                <a:spcBef>
                  <a:spcPts val="200"/>
                </a:spcBef>
                <a:buFont typeface="Arial" pitchFamily="34" charset="0"/>
                <a:buChar char="•"/>
              </a:pPr>
              <a:r>
                <a:rPr lang="it-IT" sz="1200" b="1" dirty="0" err="1" smtClean="0">
                  <a:solidFill>
                    <a:schemeClr val="accent1">
                      <a:lumMod val="50000"/>
                    </a:schemeClr>
                  </a:solidFill>
                </a:rPr>
                <a:t>Cell</a:t>
              </a:r>
              <a:r>
                <a:rPr lang="it-IT" sz="1200" b="1" dirty="0" smtClean="0">
                  <a:solidFill>
                    <a:schemeClr val="accent1">
                      <a:lumMod val="50000"/>
                    </a:schemeClr>
                  </a:solidFill>
                </a:rPr>
                <a:t> </a:t>
              </a:r>
              <a:r>
                <a:rPr lang="it-IT" sz="1200" b="1" dirty="0" err="1" smtClean="0">
                  <a:solidFill>
                    <a:schemeClr val="accent1">
                      <a:lumMod val="50000"/>
                    </a:schemeClr>
                  </a:solidFill>
                </a:rPr>
                <a:t>Factory</a:t>
              </a:r>
              <a:r>
                <a:rPr lang="it-IT" sz="1200" b="1" dirty="0" smtClean="0">
                  <a:solidFill>
                    <a:schemeClr val="accent1">
                      <a:lumMod val="50000"/>
                    </a:schemeClr>
                  </a:solidFill>
                </a:rPr>
                <a:t> Policlinico Maggiore</a:t>
              </a:r>
            </a:p>
            <a:p>
              <a:pPr>
                <a:spcBef>
                  <a:spcPts val="200"/>
                </a:spcBef>
                <a:buFont typeface="Arial" pitchFamily="34" charset="0"/>
                <a:buChar char="•"/>
              </a:pPr>
              <a:r>
                <a:rPr lang="it-IT" sz="1200" b="1" dirty="0" smtClean="0">
                  <a:solidFill>
                    <a:schemeClr val="accent1">
                      <a:lumMod val="50000"/>
                    </a:schemeClr>
                  </a:solidFill>
                </a:rPr>
                <a:t>Unità Produttiva Terapie Cellulari Istituto </a:t>
              </a:r>
              <a:r>
                <a:rPr lang="it-IT" sz="1200" b="1" dirty="0" err="1" smtClean="0">
                  <a:solidFill>
                    <a:schemeClr val="accent1">
                      <a:lumMod val="50000"/>
                    </a:schemeClr>
                  </a:solidFill>
                </a:rPr>
                <a:t>Besta</a:t>
              </a:r>
              <a:endParaRPr lang="it-IT" sz="1200" b="1" dirty="0" smtClean="0">
                <a:solidFill>
                  <a:schemeClr val="accent1">
                    <a:lumMod val="50000"/>
                  </a:schemeClr>
                </a:solidFill>
              </a:endParaRPr>
            </a:p>
            <a:p>
              <a:pPr indent="88900">
                <a:spcBef>
                  <a:spcPts val="200"/>
                </a:spcBef>
              </a:pPr>
              <a:r>
                <a:rPr lang="it-IT" sz="1200" b="1" dirty="0" smtClean="0">
                  <a:solidFill>
                    <a:schemeClr val="accent2"/>
                  </a:solidFill>
                </a:rPr>
                <a:t>Milano</a:t>
              </a:r>
              <a:endParaRPr lang="it-IT" sz="1200" b="1" dirty="0">
                <a:solidFill>
                  <a:schemeClr val="accent2"/>
                </a:solidFill>
              </a:endParaRPr>
            </a:p>
            <a:p>
              <a:pPr>
                <a:spcBef>
                  <a:spcPts val="200"/>
                </a:spcBef>
              </a:pPr>
              <a:r>
                <a:rPr lang="it-IT" sz="1200" b="1" dirty="0" smtClean="0">
                  <a:solidFill>
                    <a:schemeClr val="accent2"/>
                  </a:solidFill>
                </a:rPr>
                <a:t> </a:t>
              </a:r>
            </a:p>
            <a:p>
              <a:pPr>
                <a:spcBef>
                  <a:spcPts val="200"/>
                </a:spcBef>
              </a:pPr>
              <a:endParaRPr lang="it-IT" sz="1200" b="1" dirty="0">
                <a:solidFill>
                  <a:schemeClr val="accent2"/>
                </a:solidFill>
              </a:endParaRPr>
            </a:p>
          </p:txBody>
        </p:sp>
        <p:sp>
          <p:nvSpPr>
            <p:cNvPr id="42" name="AutoShape 49"/>
            <p:cNvSpPr>
              <a:spLocks/>
            </p:cNvSpPr>
            <p:nvPr/>
          </p:nvSpPr>
          <p:spPr bwMode="auto">
            <a:xfrm>
              <a:off x="5728555" y="2168512"/>
              <a:ext cx="2880000" cy="431800"/>
            </a:xfrm>
            <a:prstGeom prst="borderCallout1">
              <a:avLst>
                <a:gd name="adj1" fmla="val 36853"/>
                <a:gd name="adj2" fmla="val 240"/>
                <a:gd name="adj3" fmla="val 133754"/>
                <a:gd name="adj4" fmla="val -30155"/>
              </a:avLst>
            </a:prstGeom>
            <a:solidFill>
              <a:schemeClr val="bg1"/>
            </a:solidFill>
            <a:ln w="9525" algn="ctr">
              <a:solidFill>
                <a:srgbClr val="FF0000"/>
              </a:solidFill>
              <a:miter lim="800000"/>
              <a:headEnd/>
              <a:tailEnd/>
            </a:ln>
          </p:spPr>
          <p:txBody>
            <a:bodyPr/>
            <a:lstStyle/>
            <a:p>
              <a:pPr>
                <a:spcBef>
                  <a:spcPct val="50000"/>
                </a:spcBef>
              </a:pPr>
              <a:r>
                <a:rPr lang="it-IT" sz="1200" b="1" dirty="0" err="1" smtClean="0">
                  <a:solidFill>
                    <a:schemeClr val="accent1">
                      <a:lumMod val="50000"/>
                    </a:schemeClr>
                  </a:solidFill>
                </a:rPr>
                <a:t>Cell</a:t>
              </a:r>
              <a:r>
                <a:rPr lang="it-IT" sz="1200" b="1" dirty="0" smtClean="0">
                  <a:solidFill>
                    <a:schemeClr val="accent1">
                      <a:lumMod val="50000"/>
                    </a:schemeClr>
                  </a:solidFill>
                </a:rPr>
                <a:t> </a:t>
              </a:r>
              <a:r>
                <a:rPr lang="it-IT" sz="1200" b="1" dirty="0" err="1" smtClean="0">
                  <a:solidFill>
                    <a:schemeClr val="accent1">
                      <a:lumMod val="50000"/>
                    </a:schemeClr>
                  </a:solidFill>
                </a:rPr>
                <a:t>Factory</a:t>
              </a:r>
              <a:r>
                <a:rPr lang="it-IT" sz="1200" b="1" dirty="0" smtClean="0">
                  <a:solidFill>
                    <a:schemeClr val="accent1">
                      <a:lumMod val="50000"/>
                    </a:schemeClr>
                  </a:solidFill>
                </a:rPr>
                <a:t> Istituto </a:t>
              </a:r>
              <a:r>
                <a:rPr lang="it-IT" sz="1200" b="1" dirty="0">
                  <a:solidFill>
                    <a:schemeClr val="accent1">
                      <a:lumMod val="50000"/>
                    </a:schemeClr>
                  </a:solidFill>
                </a:rPr>
                <a:t>Ortopedico </a:t>
              </a:r>
              <a:r>
                <a:rPr lang="it-IT" sz="1200" b="1" dirty="0" smtClean="0">
                  <a:solidFill>
                    <a:schemeClr val="accent1">
                      <a:lumMod val="50000"/>
                    </a:schemeClr>
                  </a:solidFill>
                </a:rPr>
                <a:t>Rizzoli</a:t>
              </a:r>
              <a:r>
                <a:rPr lang="it-IT" sz="1200" b="1" dirty="0" smtClean="0">
                  <a:solidFill>
                    <a:schemeClr val="accent2"/>
                  </a:solidFill>
                </a:rPr>
                <a:t> </a:t>
              </a:r>
            </a:p>
            <a:p>
              <a:pPr>
                <a:spcBef>
                  <a:spcPts val="200"/>
                </a:spcBef>
              </a:pPr>
              <a:r>
                <a:rPr lang="it-IT" sz="1200" b="1" dirty="0" smtClean="0">
                  <a:solidFill>
                    <a:schemeClr val="accent2"/>
                  </a:solidFill>
                </a:rPr>
                <a:t>Bologna</a:t>
              </a:r>
              <a:endParaRPr lang="it-IT" sz="1200" b="1" dirty="0">
                <a:solidFill>
                  <a:schemeClr val="accent2"/>
                </a:solidFill>
              </a:endParaRPr>
            </a:p>
          </p:txBody>
        </p:sp>
        <p:sp>
          <p:nvSpPr>
            <p:cNvPr id="50" name="AutoShape 16"/>
            <p:cNvSpPr>
              <a:spLocks noChangeArrowheads="1"/>
            </p:cNvSpPr>
            <p:nvPr/>
          </p:nvSpPr>
          <p:spPr bwMode="auto">
            <a:xfrm>
              <a:off x="4146772" y="2237347"/>
              <a:ext cx="142875"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51" name="AutoShape 16"/>
            <p:cNvSpPr>
              <a:spLocks noChangeArrowheads="1"/>
            </p:cNvSpPr>
            <p:nvPr/>
          </p:nvSpPr>
          <p:spPr bwMode="auto">
            <a:xfrm>
              <a:off x="4244711" y="2075689"/>
              <a:ext cx="142875"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52" name="AutoShape 28"/>
            <p:cNvSpPr>
              <a:spLocks noChangeArrowheads="1"/>
            </p:cNvSpPr>
            <p:nvPr/>
          </p:nvSpPr>
          <p:spPr bwMode="auto">
            <a:xfrm>
              <a:off x="5053588" y="2931108"/>
              <a:ext cx="144462"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53" name="AutoShape 49"/>
            <p:cNvSpPr>
              <a:spLocks/>
            </p:cNvSpPr>
            <p:nvPr/>
          </p:nvSpPr>
          <p:spPr bwMode="auto">
            <a:xfrm>
              <a:off x="5728555" y="2672568"/>
              <a:ext cx="2880000" cy="648072"/>
            </a:xfrm>
            <a:prstGeom prst="borderCallout1">
              <a:avLst>
                <a:gd name="adj1" fmla="val 36853"/>
                <a:gd name="adj2" fmla="val 240"/>
                <a:gd name="adj3" fmla="val 50687"/>
                <a:gd name="adj4" fmla="val -20154"/>
              </a:avLst>
            </a:prstGeom>
            <a:solidFill>
              <a:schemeClr val="bg1"/>
            </a:solidFill>
            <a:ln w="9525" algn="ctr">
              <a:solidFill>
                <a:srgbClr val="FF0000"/>
              </a:solidFill>
              <a:miter lim="800000"/>
              <a:headEnd/>
              <a:tailEnd/>
            </a:ln>
          </p:spPr>
          <p:txBody>
            <a:bodyPr/>
            <a:lstStyle/>
            <a:p>
              <a:r>
                <a:rPr lang="it-IT" sz="1200" b="1" dirty="0">
                  <a:solidFill>
                    <a:schemeClr val="accent1">
                      <a:lumMod val="50000"/>
                    </a:schemeClr>
                  </a:solidFill>
                </a:rPr>
                <a:t>Laboratorio di Terapia Cellulare Somatica</a:t>
              </a:r>
            </a:p>
            <a:p>
              <a:r>
                <a:rPr lang="it-IT" sz="1200" b="1" dirty="0" smtClean="0">
                  <a:solidFill>
                    <a:schemeClr val="accent1">
                      <a:lumMod val="50000"/>
                    </a:schemeClr>
                  </a:solidFill>
                </a:rPr>
                <a:t>IRST</a:t>
              </a:r>
              <a:endParaRPr lang="it-IT" sz="1200" b="1" dirty="0">
                <a:solidFill>
                  <a:schemeClr val="accent1">
                    <a:lumMod val="50000"/>
                  </a:schemeClr>
                </a:solidFill>
              </a:endParaRPr>
            </a:p>
            <a:p>
              <a:r>
                <a:rPr lang="it-IT" sz="1200" b="1" dirty="0" smtClean="0">
                  <a:solidFill>
                    <a:schemeClr val="accent2"/>
                  </a:solidFill>
                </a:rPr>
                <a:t> </a:t>
              </a:r>
              <a:r>
                <a:rPr lang="it-IT" sz="1200" b="1" dirty="0" err="1" smtClean="0">
                  <a:solidFill>
                    <a:schemeClr val="accent2"/>
                  </a:solidFill>
                </a:rPr>
                <a:t>Meldola</a:t>
              </a:r>
              <a:r>
                <a:rPr lang="it-IT" sz="1200" b="1" dirty="0" smtClean="0">
                  <a:solidFill>
                    <a:schemeClr val="accent2"/>
                  </a:solidFill>
                </a:rPr>
                <a:t>, </a:t>
              </a:r>
              <a:r>
                <a:rPr lang="it-IT" sz="1200" b="1" dirty="0">
                  <a:solidFill>
                    <a:schemeClr val="accent2"/>
                  </a:solidFill>
                </a:rPr>
                <a:t>F</a:t>
              </a:r>
              <a:r>
                <a:rPr lang="it-IT" sz="1200" b="1" dirty="0" smtClean="0">
                  <a:solidFill>
                    <a:schemeClr val="accent2"/>
                  </a:solidFill>
                </a:rPr>
                <a:t>orlì </a:t>
              </a:r>
              <a:endParaRPr lang="it-IT" sz="1200" b="1" dirty="0">
                <a:solidFill>
                  <a:schemeClr val="accent2"/>
                </a:solidFill>
              </a:endParaRPr>
            </a:p>
          </p:txBody>
        </p:sp>
        <p:sp>
          <p:nvSpPr>
            <p:cNvPr id="60" name="AutoShape 49"/>
            <p:cNvSpPr>
              <a:spLocks/>
            </p:cNvSpPr>
            <p:nvPr/>
          </p:nvSpPr>
          <p:spPr bwMode="auto">
            <a:xfrm>
              <a:off x="5880955" y="3500720"/>
              <a:ext cx="2079848" cy="432336"/>
            </a:xfrm>
            <a:prstGeom prst="borderCallout1">
              <a:avLst>
                <a:gd name="adj1" fmla="val 51368"/>
                <a:gd name="adj2" fmla="val -191"/>
                <a:gd name="adj3" fmla="val 39969"/>
                <a:gd name="adj4" fmla="val -29903"/>
              </a:avLst>
            </a:prstGeom>
            <a:noFill/>
            <a:ln w="9525" algn="ctr">
              <a:solidFill>
                <a:srgbClr val="FF0000"/>
              </a:solidFill>
              <a:miter lim="800000"/>
              <a:headEnd/>
              <a:tailEnd/>
            </a:ln>
          </p:spPr>
          <p:txBody>
            <a:bodyPr/>
            <a:lstStyle/>
            <a:p>
              <a:r>
                <a:rPr lang="it-IT" sz="1200" b="1" dirty="0" smtClean="0">
                  <a:solidFill>
                    <a:schemeClr val="accent1">
                      <a:lumMod val="50000"/>
                    </a:schemeClr>
                  </a:solidFill>
                </a:rPr>
                <a:t>Fondazione Cellule staminali</a:t>
              </a:r>
              <a:endParaRPr lang="it-IT" sz="1200" b="1" dirty="0">
                <a:solidFill>
                  <a:schemeClr val="accent1">
                    <a:lumMod val="50000"/>
                  </a:schemeClr>
                </a:solidFill>
              </a:endParaRPr>
            </a:p>
            <a:p>
              <a:r>
                <a:rPr lang="it-IT" sz="1200" b="1" dirty="0" smtClean="0">
                  <a:solidFill>
                    <a:schemeClr val="accent2"/>
                  </a:solidFill>
                </a:rPr>
                <a:t> Terni</a:t>
              </a:r>
              <a:endParaRPr lang="it-IT" sz="1200" b="1" dirty="0">
                <a:solidFill>
                  <a:schemeClr val="accent2"/>
                </a:solidFill>
              </a:endParaRPr>
            </a:p>
          </p:txBody>
        </p:sp>
        <p:sp>
          <p:nvSpPr>
            <p:cNvPr id="61" name="AutoShape 28"/>
            <p:cNvSpPr>
              <a:spLocks noChangeArrowheads="1"/>
            </p:cNvSpPr>
            <p:nvPr/>
          </p:nvSpPr>
          <p:spPr bwMode="auto">
            <a:xfrm>
              <a:off x="5179093" y="3635037"/>
              <a:ext cx="144462"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28" name="AutoShape 28"/>
            <p:cNvSpPr>
              <a:spLocks noChangeArrowheads="1"/>
            </p:cNvSpPr>
            <p:nvPr/>
          </p:nvSpPr>
          <p:spPr bwMode="auto">
            <a:xfrm>
              <a:off x="3946611" y="2060402"/>
              <a:ext cx="144462"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3" name="CasellaDiTesto 2"/>
            <p:cNvSpPr txBox="1"/>
            <p:nvPr/>
          </p:nvSpPr>
          <p:spPr>
            <a:xfrm>
              <a:off x="2051720" y="1104895"/>
              <a:ext cx="1584176" cy="451897"/>
            </a:xfrm>
            <a:prstGeom prst="rect">
              <a:avLst/>
            </a:prstGeom>
            <a:solidFill>
              <a:schemeClr val="bg1"/>
            </a:solidFill>
            <a:ln w="9525" algn="ctr">
              <a:solidFill>
                <a:srgbClr val="FF0000"/>
              </a:solidFill>
              <a:miter lim="800000"/>
              <a:headEnd/>
              <a:tailEnd/>
            </a:ln>
          </p:spPr>
          <p:txBody>
            <a:bodyPr/>
            <a:lstStyle>
              <a:defPPr>
                <a:defRPr lang="en-US"/>
              </a:defPPr>
              <a:lvl1pPr>
                <a:spcBef>
                  <a:spcPts val="200"/>
                </a:spcBef>
                <a:defRPr sz="1200" b="1">
                  <a:solidFill>
                    <a:schemeClr val="accent1">
                      <a:lumMod val="50000"/>
                    </a:schemeClr>
                  </a:solidFill>
                </a:defRPr>
              </a:lvl1pPr>
            </a:lstStyle>
            <a:p>
              <a:r>
                <a:rPr lang="it-IT" dirty="0" err="1"/>
                <a:t>Areta</a:t>
              </a:r>
              <a:r>
                <a:rPr lang="it-IT" dirty="0"/>
                <a:t> International srl</a:t>
              </a:r>
            </a:p>
            <a:p>
              <a:r>
                <a:rPr lang="it-IT" dirty="0">
                  <a:solidFill>
                    <a:schemeClr val="accent2"/>
                  </a:solidFill>
                </a:rPr>
                <a:t> Gerenzano, Varese</a:t>
              </a:r>
            </a:p>
            <a:p>
              <a:endParaRPr lang="en-US" dirty="0"/>
            </a:p>
          </p:txBody>
        </p:sp>
        <p:sp>
          <p:nvSpPr>
            <p:cNvPr id="32" name="CasellaDiTesto 31"/>
            <p:cNvSpPr txBox="1"/>
            <p:nvPr/>
          </p:nvSpPr>
          <p:spPr>
            <a:xfrm>
              <a:off x="4160156" y="4144479"/>
              <a:ext cx="845420" cy="441250"/>
            </a:xfrm>
            <a:prstGeom prst="rect">
              <a:avLst/>
            </a:prstGeom>
            <a:solidFill>
              <a:schemeClr val="bg1"/>
            </a:solidFill>
            <a:ln w="9525" algn="ctr">
              <a:solidFill>
                <a:srgbClr val="FF0000"/>
              </a:solidFill>
              <a:miter lim="800000"/>
              <a:headEnd/>
              <a:tailEnd/>
            </a:ln>
          </p:spPr>
          <p:txBody>
            <a:bodyPr/>
            <a:lstStyle>
              <a:defPPr>
                <a:defRPr lang="en-US"/>
              </a:defPPr>
              <a:lvl1pPr>
                <a:spcBef>
                  <a:spcPts val="200"/>
                </a:spcBef>
                <a:defRPr sz="1200" b="1">
                  <a:solidFill>
                    <a:schemeClr val="accent1">
                      <a:lumMod val="50000"/>
                    </a:schemeClr>
                  </a:solidFill>
                </a:defRPr>
              </a:lvl1pPr>
            </a:lstStyle>
            <a:p>
              <a:r>
                <a:rPr lang="it-IT" dirty="0" err="1" smtClean="0"/>
                <a:t>Advent</a:t>
              </a:r>
              <a:endParaRPr lang="it-IT" dirty="0" smtClean="0"/>
            </a:p>
            <a:p>
              <a:r>
                <a:rPr lang="it-IT" dirty="0" smtClean="0">
                  <a:solidFill>
                    <a:schemeClr val="accent2"/>
                  </a:solidFill>
                </a:rPr>
                <a:t>Pomezia</a:t>
              </a:r>
              <a:endParaRPr lang="it-IT" dirty="0">
                <a:solidFill>
                  <a:schemeClr val="accent2"/>
                </a:solidFill>
              </a:endParaRPr>
            </a:p>
            <a:p>
              <a:endParaRPr lang="en-US" dirty="0"/>
            </a:p>
          </p:txBody>
        </p:sp>
        <p:sp>
          <p:nvSpPr>
            <p:cNvPr id="36" name="AutoShape 28"/>
            <p:cNvSpPr>
              <a:spLocks noChangeArrowheads="1"/>
            </p:cNvSpPr>
            <p:nvPr/>
          </p:nvSpPr>
          <p:spPr bwMode="auto">
            <a:xfrm>
              <a:off x="5170301" y="4148634"/>
              <a:ext cx="144462"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cxnSp>
          <p:nvCxnSpPr>
            <p:cNvPr id="9" name="Connettore 1 8"/>
            <p:cNvCxnSpPr>
              <a:endCxn id="36" idx="5"/>
            </p:cNvCxnSpPr>
            <p:nvPr/>
          </p:nvCxnSpPr>
          <p:spPr>
            <a:xfrm flipV="1">
              <a:off x="5009132" y="4271940"/>
              <a:ext cx="284475" cy="9316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AutoShape 28"/>
            <p:cNvSpPr>
              <a:spLocks noChangeArrowheads="1"/>
            </p:cNvSpPr>
            <p:nvPr/>
          </p:nvSpPr>
          <p:spPr bwMode="auto">
            <a:xfrm>
              <a:off x="4018619" y="2492450"/>
              <a:ext cx="144462"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sp>
          <p:nvSpPr>
            <p:cNvPr id="43" name="CasellaDiTesto 42"/>
            <p:cNvSpPr txBox="1"/>
            <p:nvPr/>
          </p:nvSpPr>
          <p:spPr>
            <a:xfrm>
              <a:off x="1426331" y="3769191"/>
              <a:ext cx="1800200" cy="451897"/>
            </a:xfrm>
            <a:prstGeom prst="rect">
              <a:avLst/>
            </a:prstGeom>
            <a:solidFill>
              <a:schemeClr val="bg1"/>
            </a:solidFill>
            <a:ln w="9525" algn="ctr">
              <a:solidFill>
                <a:srgbClr val="FF0000"/>
              </a:solidFill>
              <a:miter lim="800000"/>
              <a:headEnd/>
              <a:tailEnd/>
            </a:ln>
          </p:spPr>
          <p:txBody>
            <a:bodyPr/>
            <a:lstStyle>
              <a:defPPr>
                <a:defRPr lang="en-US"/>
              </a:defPPr>
              <a:lvl1pPr>
                <a:spcBef>
                  <a:spcPts val="200"/>
                </a:spcBef>
                <a:defRPr sz="1200" b="1">
                  <a:solidFill>
                    <a:schemeClr val="accent1">
                      <a:lumMod val="50000"/>
                    </a:schemeClr>
                  </a:solidFill>
                </a:defRPr>
              </a:lvl1pPr>
            </a:lstStyle>
            <a:p>
              <a:r>
                <a:rPr lang="it-IT" dirty="0" smtClean="0"/>
                <a:t>Policlinico San Matteo</a:t>
              </a:r>
              <a:endParaRPr lang="it-IT" dirty="0"/>
            </a:p>
            <a:p>
              <a:r>
                <a:rPr lang="it-IT" dirty="0" smtClean="0">
                  <a:solidFill>
                    <a:schemeClr val="accent2"/>
                  </a:solidFill>
                </a:rPr>
                <a:t>Pavia</a:t>
              </a:r>
              <a:endParaRPr lang="it-IT" dirty="0">
                <a:solidFill>
                  <a:schemeClr val="accent2"/>
                </a:solidFill>
              </a:endParaRPr>
            </a:p>
            <a:p>
              <a:endParaRPr lang="en-US" dirty="0"/>
            </a:p>
          </p:txBody>
        </p:sp>
        <p:cxnSp>
          <p:nvCxnSpPr>
            <p:cNvPr id="11" name="Connettore 1 10"/>
            <p:cNvCxnSpPr>
              <a:endCxn id="38" idx="3"/>
            </p:cNvCxnSpPr>
            <p:nvPr/>
          </p:nvCxnSpPr>
          <p:spPr>
            <a:xfrm flipV="1">
              <a:off x="3244788" y="2615756"/>
              <a:ext cx="794987" cy="137938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CasellaDiTesto 1"/>
            <p:cNvSpPr txBox="1"/>
            <p:nvPr/>
          </p:nvSpPr>
          <p:spPr>
            <a:xfrm>
              <a:off x="6719253" y="6432736"/>
              <a:ext cx="2266967" cy="276999"/>
            </a:xfrm>
            <a:prstGeom prst="rect">
              <a:avLst/>
            </a:prstGeom>
            <a:noFill/>
          </p:spPr>
          <p:txBody>
            <a:bodyPr wrap="none" rtlCol="0">
              <a:spAutoFit/>
            </a:bodyPr>
            <a:lstStyle/>
            <a:p>
              <a:r>
                <a:rPr lang="it-IT" sz="1200" b="1" dirty="0">
                  <a:solidFill>
                    <a:schemeClr val="accent1">
                      <a:lumMod val="50000"/>
                    </a:schemeClr>
                  </a:solidFill>
                </a:rPr>
                <a:t>Aggiornata al 30 settembre 2016</a:t>
              </a:r>
              <a:endParaRPr lang="en-US" sz="1200" b="1" dirty="0">
                <a:solidFill>
                  <a:schemeClr val="accent1">
                    <a:lumMod val="50000"/>
                  </a:schemeClr>
                </a:solidFill>
              </a:endParaRPr>
            </a:p>
          </p:txBody>
        </p:sp>
        <p:sp>
          <p:nvSpPr>
            <p:cNvPr id="44" name="CasellaDiTesto 43"/>
            <p:cNvSpPr txBox="1"/>
            <p:nvPr/>
          </p:nvSpPr>
          <p:spPr>
            <a:xfrm>
              <a:off x="4440955" y="756466"/>
              <a:ext cx="2880000" cy="636783"/>
            </a:xfrm>
            <a:prstGeom prst="rect">
              <a:avLst/>
            </a:prstGeom>
            <a:solidFill>
              <a:schemeClr val="bg1"/>
            </a:solidFill>
            <a:ln w="9525" algn="ctr">
              <a:solidFill>
                <a:srgbClr val="FF0000"/>
              </a:solidFill>
              <a:miter lim="800000"/>
              <a:headEnd/>
              <a:tailEnd/>
            </a:ln>
          </p:spPr>
          <p:txBody>
            <a:bodyPr/>
            <a:lstStyle>
              <a:defPPr>
                <a:defRPr lang="en-US"/>
              </a:defPPr>
              <a:lvl1pPr>
                <a:spcBef>
                  <a:spcPts val="200"/>
                </a:spcBef>
                <a:defRPr sz="1200" b="1">
                  <a:solidFill>
                    <a:schemeClr val="accent1">
                      <a:lumMod val="50000"/>
                    </a:schemeClr>
                  </a:solidFill>
                </a:defRPr>
              </a:lvl1pPr>
            </a:lstStyle>
            <a:p>
              <a:r>
                <a:rPr lang="it-IT" dirty="0"/>
                <a:t>Laboratorio di Terapia Cellulare G. </a:t>
              </a:r>
              <a:r>
                <a:rPr lang="it-IT" dirty="0" err="1"/>
                <a:t>Lanzani</a:t>
              </a:r>
              <a:endParaRPr lang="it-IT" dirty="0"/>
            </a:p>
            <a:p>
              <a:r>
                <a:rPr lang="it-IT" dirty="0"/>
                <a:t>Ospedale Riuniti</a:t>
              </a:r>
            </a:p>
            <a:p>
              <a:r>
                <a:rPr lang="it-IT" dirty="0">
                  <a:solidFill>
                    <a:schemeClr val="accent2"/>
                  </a:solidFill>
                </a:rPr>
                <a:t> Bergamo</a:t>
              </a:r>
            </a:p>
          </p:txBody>
        </p:sp>
        <p:cxnSp>
          <p:nvCxnSpPr>
            <p:cNvPr id="10" name="Connettore 1 9"/>
            <p:cNvCxnSpPr>
              <a:stCxn id="51" idx="4"/>
              <a:endCxn id="44" idx="1"/>
            </p:cNvCxnSpPr>
            <p:nvPr/>
          </p:nvCxnSpPr>
          <p:spPr>
            <a:xfrm flipV="1">
              <a:off x="4316149" y="1074858"/>
              <a:ext cx="124806" cy="114529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nettore 1 14"/>
            <p:cNvCxnSpPr>
              <a:stCxn id="28" idx="6"/>
              <a:endCxn id="3" idx="3"/>
            </p:cNvCxnSpPr>
            <p:nvPr/>
          </p:nvCxnSpPr>
          <p:spPr>
            <a:xfrm flipH="1" flipV="1">
              <a:off x="3635896" y="1330844"/>
              <a:ext cx="455177" cy="8017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AutoShape 49"/>
            <p:cNvSpPr>
              <a:spLocks/>
            </p:cNvSpPr>
            <p:nvPr/>
          </p:nvSpPr>
          <p:spPr bwMode="auto">
            <a:xfrm>
              <a:off x="5724128" y="1528541"/>
              <a:ext cx="1944216" cy="504056"/>
            </a:xfrm>
            <a:prstGeom prst="borderCallout1">
              <a:avLst>
                <a:gd name="adj1" fmla="val 36853"/>
                <a:gd name="adj2" fmla="val 240"/>
                <a:gd name="adj3" fmla="val 240132"/>
                <a:gd name="adj4" fmla="val -57105"/>
              </a:avLst>
            </a:prstGeom>
            <a:solidFill>
              <a:schemeClr val="bg1"/>
            </a:solidFill>
            <a:ln w="9525" algn="ctr">
              <a:solidFill>
                <a:srgbClr val="FF0000"/>
              </a:solidFill>
              <a:miter lim="800000"/>
              <a:headEnd/>
              <a:tailEnd/>
            </a:ln>
          </p:spPr>
          <p:txBody>
            <a:bodyPr/>
            <a:lstStyle/>
            <a:p>
              <a:pPr>
                <a:lnSpc>
                  <a:spcPct val="110000"/>
                </a:lnSpc>
              </a:pPr>
              <a:r>
                <a:rPr lang="it-IT" sz="1200" b="1" dirty="0" err="1" smtClean="0">
                  <a:solidFill>
                    <a:schemeClr val="accent1">
                      <a:lumMod val="50000"/>
                    </a:schemeClr>
                  </a:solidFill>
                </a:rPr>
                <a:t>Holostem</a:t>
              </a:r>
              <a:r>
                <a:rPr lang="it-IT" sz="1200" b="1" dirty="0" smtClean="0">
                  <a:solidFill>
                    <a:schemeClr val="accent1">
                      <a:lumMod val="50000"/>
                    </a:schemeClr>
                  </a:solidFill>
                </a:rPr>
                <a:t> Terapie avanzate </a:t>
              </a:r>
            </a:p>
            <a:p>
              <a:pPr>
                <a:lnSpc>
                  <a:spcPct val="110000"/>
                </a:lnSpc>
                <a:spcBef>
                  <a:spcPts val="200"/>
                </a:spcBef>
              </a:pPr>
              <a:r>
                <a:rPr lang="it-IT" sz="1200" b="1" dirty="0" smtClean="0">
                  <a:solidFill>
                    <a:schemeClr val="accent2"/>
                  </a:solidFill>
                </a:rPr>
                <a:t>Modena</a:t>
              </a:r>
              <a:endParaRPr lang="it-IT" sz="1200" b="1" dirty="0">
                <a:solidFill>
                  <a:schemeClr val="accent2"/>
                </a:solidFill>
              </a:endParaRPr>
            </a:p>
          </p:txBody>
        </p:sp>
        <p:sp>
          <p:nvSpPr>
            <p:cNvPr id="46" name="AutoShape 28"/>
            <p:cNvSpPr>
              <a:spLocks noChangeArrowheads="1"/>
            </p:cNvSpPr>
            <p:nvPr/>
          </p:nvSpPr>
          <p:spPr bwMode="auto">
            <a:xfrm>
              <a:off x="4572000" y="2636912"/>
              <a:ext cx="144462" cy="144462"/>
            </a:xfrm>
            <a:prstGeom prst="flowChartConnector">
              <a:avLst/>
            </a:prstGeom>
            <a:solidFill>
              <a:srgbClr val="FF0000"/>
            </a:solidFill>
            <a:ln w="9525">
              <a:solidFill>
                <a:schemeClr val="bg1"/>
              </a:solidFill>
              <a:round/>
              <a:headEnd/>
              <a:tailEnd/>
            </a:ln>
          </p:spPr>
          <p:txBody>
            <a:bodyPr wrap="none" anchor="ctr"/>
            <a:lstStyle/>
            <a:p>
              <a:endParaRPr lang="it-IT" sz="800" b="1">
                <a:solidFill>
                  <a:schemeClr val="bg1"/>
                </a:solidFill>
              </a:endParaRPr>
            </a:p>
          </p:txBody>
        </p:sp>
      </p:grpSp>
    </p:spTree>
    <p:extLst>
      <p:ext uri="{BB962C8B-B14F-4D97-AF65-F5344CB8AC3E}">
        <p14:creationId xmlns:p14="http://schemas.microsoft.com/office/powerpoint/2010/main" val="29346031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807804" y="1772816"/>
            <a:ext cx="5760640" cy="4087881"/>
          </a:xfrm>
        </p:spPr>
        <p:txBody>
          <a:bodyPr>
            <a:noAutofit/>
          </a:bodyPr>
          <a:lstStyle/>
          <a:p>
            <a:pPr marL="0" indent="0" algn="just">
              <a:buNone/>
            </a:pPr>
            <a:r>
              <a:rPr lang="it-IT" sz="2400" dirty="0" smtClean="0">
                <a:solidFill>
                  <a:srgbClr val="002060"/>
                </a:solidFill>
              </a:rPr>
              <a:t>L’officina farmaceutica ha ottenuto dall’AIFA l’autorizzazione alla produzione di farmaci per terapia cellulare</a:t>
            </a:r>
            <a:r>
              <a:rPr lang="it-IT" sz="2400" dirty="0">
                <a:solidFill>
                  <a:srgbClr val="002060"/>
                </a:solidFill>
              </a:rPr>
              <a:t> </a:t>
            </a:r>
            <a:r>
              <a:rPr lang="it-IT" sz="2400" dirty="0" smtClean="0">
                <a:solidFill>
                  <a:srgbClr val="002060"/>
                </a:solidFill>
                <a:latin typeface="Calibri" pitchFamily="34" charset="0"/>
                <a:ea typeface="Calibri" pitchFamily="34" charset="0"/>
                <a:cs typeface="Calibri" pitchFamily="34" charset="0"/>
              </a:rPr>
              <a:t>nel 2011 (n° </a:t>
            </a:r>
            <a:r>
              <a:rPr lang="it-IT" sz="2400" dirty="0" err="1" smtClean="0">
                <a:solidFill>
                  <a:srgbClr val="002060"/>
                </a:solidFill>
                <a:latin typeface="Calibri" pitchFamily="34" charset="0"/>
                <a:ea typeface="Calibri" pitchFamily="34" charset="0"/>
                <a:cs typeface="Calibri" pitchFamily="34" charset="0"/>
              </a:rPr>
              <a:t>aM</a:t>
            </a:r>
            <a:r>
              <a:rPr lang="it-IT" sz="2400" dirty="0" smtClean="0">
                <a:solidFill>
                  <a:srgbClr val="002060"/>
                </a:solidFill>
                <a:latin typeface="Calibri" pitchFamily="34" charset="0"/>
                <a:ea typeface="Calibri" pitchFamily="34" charset="0"/>
                <a:cs typeface="Calibri" pitchFamily="34" charset="0"/>
              </a:rPr>
              <a:t>  30/2011).</a:t>
            </a:r>
          </a:p>
          <a:p>
            <a:pPr marL="0" indent="0" algn="just">
              <a:buNone/>
            </a:pPr>
            <a:endParaRPr lang="it-IT" sz="2400" dirty="0" smtClean="0">
              <a:solidFill>
                <a:srgbClr val="002060"/>
              </a:solidFill>
              <a:latin typeface="Calibri" pitchFamily="34" charset="0"/>
              <a:ea typeface="Calibri" pitchFamily="34" charset="0"/>
              <a:cs typeface="Calibri" pitchFamily="34" charset="0"/>
            </a:endParaRPr>
          </a:p>
          <a:p>
            <a:pPr marL="0" indent="0" algn="just">
              <a:buNone/>
            </a:pPr>
            <a:r>
              <a:rPr lang="it-IT" sz="2400" dirty="0" smtClean="0">
                <a:solidFill>
                  <a:srgbClr val="002060"/>
                </a:solidFill>
                <a:latin typeface="Calibri" pitchFamily="34" charset="0"/>
                <a:ea typeface="Calibri" pitchFamily="34" charset="0"/>
                <a:cs typeface="Calibri" pitchFamily="34" charset="0"/>
              </a:rPr>
              <a:t>L’autorizzazione è stata riconfermata nel   2014 (n° </a:t>
            </a:r>
            <a:r>
              <a:rPr lang="it-IT" sz="2400" dirty="0" err="1" smtClean="0">
                <a:solidFill>
                  <a:srgbClr val="002060"/>
                </a:solidFill>
                <a:latin typeface="Calibri" pitchFamily="34" charset="0"/>
                <a:ea typeface="Calibri" pitchFamily="34" charset="0"/>
                <a:cs typeface="Calibri" pitchFamily="34" charset="0"/>
              </a:rPr>
              <a:t>aM</a:t>
            </a:r>
            <a:r>
              <a:rPr lang="it-IT" sz="2400" dirty="0" smtClean="0">
                <a:solidFill>
                  <a:srgbClr val="002060"/>
                </a:solidFill>
                <a:latin typeface="Calibri" pitchFamily="34" charset="0"/>
                <a:ea typeface="Calibri" pitchFamily="34" charset="0"/>
                <a:cs typeface="Calibri" pitchFamily="34" charset="0"/>
              </a:rPr>
              <a:t> 139/2014).</a:t>
            </a:r>
          </a:p>
          <a:p>
            <a:pPr marL="0" indent="0" algn="just">
              <a:buNone/>
            </a:pPr>
            <a:endParaRPr lang="it-IT" sz="2400" dirty="0" smtClean="0">
              <a:solidFill>
                <a:srgbClr val="002060"/>
              </a:solidFill>
              <a:latin typeface="Calibri" pitchFamily="34" charset="0"/>
              <a:ea typeface="Calibri" pitchFamily="34" charset="0"/>
              <a:cs typeface="Calibri" pitchFamily="34" charset="0"/>
            </a:endParaRPr>
          </a:p>
          <a:p>
            <a:pPr marL="0" indent="0" algn="just">
              <a:buNone/>
            </a:pPr>
            <a:endParaRPr lang="it-IT" sz="2400" dirty="0" smtClean="0">
              <a:solidFill>
                <a:srgbClr val="002060"/>
              </a:solidFill>
              <a:latin typeface="Calibri" pitchFamily="34" charset="0"/>
              <a:ea typeface="Calibri" pitchFamily="34" charset="0"/>
              <a:cs typeface="Calibri" pitchFamily="34" charset="0"/>
            </a:endParaRPr>
          </a:p>
          <a:p>
            <a:pPr marL="0" indent="0" algn="just">
              <a:buNone/>
            </a:pPr>
            <a:endParaRPr lang="it-IT" sz="2400" dirty="0">
              <a:solidFill>
                <a:srgbClr val="002060"/>
              </a:solidFill>
              <a:latin typeface="Calibri" pitchFamily="34" charset="0"/>
              <a:cs typeface="Calibri" pitchFamily="34" charset="0"/>
            </a:endParaRPr>
          </a:p>
          <a:p>
            <a:pPr marL="0" indent="0" algn="just">
              <a:buNone/>
            </a:pPr>
            <a:endParaRPr lang="it-IT" sz="2400" dirty="0">
              <a:solidFill>
                <a:srgbClr val="002060"/>
              </a:solidFill>
            </a:endParaRPr>
          </a:p>
        </p:txBody>
      </p:sp>
      <p:sp>
        <p:nvSpPr>
          <p:cNvPr id="8" name="Rettangolo 7"/>
          <p:cNvSpPr/>
          <p:nvPr/>
        </p:nvSpPr>
        <p:spPr>
          <a:xfrm>
            <a:off x="114014" y="567521"/>
            <a:ext cx="2443064" cy="4678204"/>
          </a:xfrm>
          <a:prstGeom prst="rect">
            <a:avLst/>
          </a:prstGeom>
          <a:ln>
            <a:solidFill>
              <a:srgbClr val="000066"/>
            </a:solidFill>
          </a:ln>
          <a:effectLst>
            <a:innerShdw blurRad="114300">
              <a:prstClr val="black"/>
            </a:innerShdw>
          </a:effectLst>
        </p:spPr>
        <p:txBody>
          <a:bodyPr wrap="square">
            <a:spAutoFit/>
          </a:bodyPr>
          <a:lstStyle/>
          <a:p>
            <a:pPr algn="ctr"/>
            <a:endParaRPr lang="it-IT" sz="1000" b="1" dirty="0" smtClean="0"/>
          </a:p>
          <a:p>
            <a:pPr algn="ctr"/>
            <a:endParaRPr lang="it-IT" b="1" dirty="0" smtClean="0"/>
          </a:p>
          <a:p>
            <a:pPr algn="ctr"/>
            <a:endParaRPr lang="it-IT" b="1" dirty="0"/>
          </a:p>
          <a:p>
            <a:pPr algn="ctr"/>
            <a:endParaRPr lang="it-IT" b="1" dirty="0" smtClean="0"/>
          </a:p>
          <a:p>
            <a:pPr algn="ctr"/>
            <a:endParaRPr lang="it-IT" b="1" dirty="0"/>
          </a:p>
          <a:p>
            <a:pPr algn="ctr"/>
            <a:endParaRPr lang="it-IT" b="1" dirty="0" smtClean="0"/>
          </a:p>
          <a:p>
            <a:pPr algn="ctr"/>
            <a:endParaRPr lang="it-IT" b="1" dirty="0"/>
          </a:p>
          <a:p>
            <a:pPr algn="ctr"/>
            <a:r>
              <a:rPr lang="it-IT" b="1" dirty="0" smtClean="0">
                <a:solidFill>
                  <a:srgbClr val="002060"/>
                </a:solidFill>
              </a:rPr>
              <a:t> </a:t>
            </a:r>
          </a:p>
          <a:p>
            <a:pPr algn="ctr"/>
            <a:endParaRPr lang="it-IT" dirty="0" smtClean="0">
              <a:solidFill>
                <a:srgbClr val="002060"/>
              </a:solidFill>
            </a:endParaRPr>
          </a:p>
          <a:p>
            <a:pPr algn="ctr"/>
            <a:r>
              <a:rPr lang="it-IT" b="1" dirty="0" smtClean="0">
                <a:solidFill>
                  <a:srgbClr val="002060"/>
                </a:solidFill>
              </a:rPr>
              <a:t>Persona Qualificata</a:t>
            </a:r>
            <a:endParaRPr lang="it-IT" dirty="0" smtClean="0">
              <a:solidFill>
                <a:srgbClr val="002060"/>
              </a:solidFill>
            </a:endParaRPr>
          </a:p>
          <a:p>
            <a:pPr algn="ctr"/>
            <a:r>
              <a:rPr lang="it-IT" dirty="0" smtClean="0">
                <a:solidFill>
                  <a:srgbClr val="002060"/>
                </a:solidFill>
              </a:rPr>
              <a:t>Dott.ssa Carmela Rozera</a:t>
            </a:r>
          </a:p>
          <a:p>
            <a:pPr algn="ctr"/>
            <a:endParaRPr lang="it-IT" dirty="0">
              <a:solidFill>
                <a:srgbClr val="002060"/>
              </a:solidFill>
            </a:endParaRPr>
          </a:p>
          <a:p>
            <a:pPr algn="ctr"/>
            <a:endParaRPr lang="it-IT" dirty="0" smtClean="0">
              <a:solidFill>
                <a:srgbClr val="002060"/>
              </a:solidFill>
            </a:endParaRPr>
          </a:p>
          <a:p>
            <a:pPr algn="ctr"/>
            <a:endParaRPr lang="it-IT" dirty="0" smtClean="0">
              <a:solidFill>
                <a:srgbClr val="002060"/>
              </a:solidFill>
            </a:endParaRPr>
          </a:p>
          <a:p>
            <a:pPr algn="ctr"/>
            <a:endParaRPr lang="it-IT" dirty="0">
              <a:solidFill>
                <a:srgbClr val="002060"/>
              </a:solidFill>
            </a:endParaRPr>
          </a:p>
          <a:p>
            <a:pPr algn="ctr"/>
            <a:endParaRPr lang="it-IT" dirty="0" smtClean="0">
              <a:solidFill>
                <a:srgbClr val="002060"/>
              </a:solidFill>
            </a:endParaRPr>
          </a:p>
          <a:p>
            <a:pPr algn="ctr"/>
            <a:endParaRPr lang="it-IT"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08713"/>
            <a:ext cx="1872000" cy="1328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1927"/>
          <p:cNvGrpSpPr>
            <a:grpSpLocks noChangeAspect="1"/>
          </p:cNvGrpSpPr>
          <p:nvPr/>
        </p:nvGrpSpPr>
        <p:grpSpPr bwMode="auto">
          <a:xfrm>
            <a:off x="3596956" y="4904100"/>
            <a:ext cx="3420000" cy="1549236"/>
            <a:chOff x="889" y="2379"/>
            <a:chExt cx="3667" cy="1778"/>
          </a:xfrm>
        </p:grpSpPr>
        <p:grpSp>
          <p:nvGrpSpPr>
            <p:cNvPr id="9" name="Group 1928"/>
            <p:cNvGrpSpPr>
              <a:grpSpLocks/>
            </p:cNvGrpSpPr>
            <p:nvPr/>
          </p:nvGrpSpPr>
          <p:grpSpPr bwMode="auto">
            <a:xfrm>
              <a:off x="889" y="2609"/>
              <a:ext cx="2104" cy="1275"/>
              <a:chOff x="889" y="2609"/>
              <a:chExt cx="2104" cy="1275"/>
            </a:xfrm>
          </p:grpSpPr>
          <p:sp>
            <p:nvSpPr>
              <p:cNvPr id="16" name="Freeform 1929" descr="Bouquet"/>
              <p:cNvSpPr>
                <a:spLocks noChangeAspect="1"/>
              </p:cNvSpPr>
              <p:nvPr/>
            </p:nvSpPr>
            <p:spPr bwMode="auto">
              <a:xfrm rot="10625493">
                <a:off x="889" y="2609"/>
                <a:ext cx="2104" cy="1275"/>
              </a:xfrm>
              <a:custGeom>
                <a:avLst/>
                <a:gdLst>
                  <a:gd name="T0" fmla="*/ 1112 w 4290"/>
                  <a:gd name="T1" fmla="*/ 117 h 3420"/>
                  <a:gd name="T2" fmla="*/ 1307 w 4290"/>
                  <a:gd name="T3" fmla="*/ 162 h 3420"/>
                  <a:gd name="T4" fmla="*/ 1071 w 4290"/>
                  <a:gd name="T5" fmla="*/ 130 h 3420"/>
                  <a:gd name="T6" fmla="*/ 912 w 4290"/>
                  <a:gd name="T7" fmla="*/ 238 h 3420"/>
                  <a:gd name="T8" fmla="*/ 1083 w 4290"/>
                  <a:gd name="T9" fmla="*/ 327 h 3420"/>
                  <a:gd name="T10" fmla="*/ 1518 w 4290"/>
                  <a:gd name="T11" fmla="*/ 345 h 3420"/>
                  <a:gd name="T12" fmla="*/ 1983 w 4290"/>
                  <a:gd name="T13" fmla="*/ 390 h 3420"/>
                  <a:gd name="T14" fmla="*/ 1577 w 4290"/>
                  <a:gd name="T15" fmla="*/ 363 h 3420"/>
                  <a:gd name="T16" fmla="*/ 1230 w 4290"/>
                  <a:gd name="T17" fmla="*/ 390 h 3420"/>
                  <a:gd name="T18" fmla="*/ 1165 w 4290"/>
                  <a:gd name="T19" fmla="*/ 511 h 3420"/>
                  <a:gd name="T20" fmla="*/ 1595 w 4290"/>
                  <a:gd name="T21" fmla="*/ 533 h 3420"/>
                  <a:gd name="T22" fmla="*/ 1877 w 4290"/>
                  <a:gd name="T23" fmla="*/ 587 h 3420"/>
                  <a:gd name="T24" fmla="*/ 1977 w 4290"/>
                  <a:gd name="T25" fmla="*/ 578 h 3420"/>
                  <a:gd name="T26" fmla="*/ 1730 w 4290"/>
                  <a:gd name="T27" fmla="*/ 609 h 3420"/>
                  <a:gd name="T28" fmla="*/ 1430 w 4290"/>
                  <a:gd name="T29" fmla="*/ 569 h 3420"/>
                  <a:gd name="T30" fmla="*/ 1106 w 4290"/>
                  <a:gd name="T31" fmla="*/ 582 h 3420"/>
                  <a:gd name="T32" fmla="*/ 1259 w 4290"/>
                  <a:gd name="T33" fmla="*/ 860 h 3420"/>
                  <a:gd name="T34" fmla="*/ 1230 w 4290"/>
                  <a:gd name="T35" fmla="*/ 1052 h 3420"/>
                  <a:gd name="T36" fmla="*/ 1195 w 4290"/>
                  <a:gd name="T37" fmla="*/ 882 h 3420"/>
                  <a:gd name="T38" fmla="*/ 1189 w 4290"/>
                  <a:gd name="T39" fmla="*/ 766 h 3420"/>
                  <a:gd name="T40" fmla="*/ 1048 w 4290"/>
                  <a:gd name="T41" fmla="*/ 605 h 3420"/>
                  <a:gd name="T42" fmla="*/ 1012 w 4290"/>
                  <a:gd name="T43" fmla="*/ 766 h 3420"/>
                  <a:gd name="T44" fmla="*/ 1165 w 4290"/>
                  <a:gd name="T45" fmla="*/ 1048 h 3420"/>
                  <a:gd name="T46" fmla="*/ 1154 w 4290"/>
                  <a:gd name="T47" fmla="*/ 1155 h 3420"/>
                  <a:gd name="T48" fmla="*/ 983 w 4290"/>
                  <a:gd name="T49" fmla="*/ 949 h 3420"/>
                  <a:gd name="T50" fmla="*/ 871 w 4290"/>
                  <a:gd name="T51" fmla="*/ 672 h 3420"/>
                  <a:gd name="T52" fmla="*/ 677 w 4290"/>
                  <a:gd name="T53" fmla="*/ 676 h 3420"/>
                  <a:gd name="T54" fmla="*/ 665 w 4290"/>
                  <a:gd name="T55" fmla="*/ 869 h 3420"/>
                  <a:gd name="T56" fmla="*/ 541 w 4290"/>
                  <a:gd name="T57" fmla="*/ 918 h 3420"/>
                  <a:gd name="T58" fmla="*/ 683 w 4290"/>
                  <a:gd name="T59" fmla="*/ 779 h 3420"/>
                  <a:gd name="T60" fmla="*/ 659 w 4290"/>
                  <a:gd name="T61" fmla="*/ 605 h 3420"/>
                  <a:gd name="T62" fmla="*/ 453 w 4290"/>
                  <a:gd name="T63" fmla="*/ 663 h 3420"/>
                  <a:gd name="T64" fmla="*/ 347 w 4290"/>
                  <a:gd name="T65" fmla="*/ 819 h 3420"/>
                  <a:gd name="T66" fmla="*/ 318 w 4290"/>
                  <a:gd name="T67" fmla="*/ 833 h 3420"/>
                  <a:gd name="T68" fmla="*/ 394 w 4290"/>
                  <a:gd name="T69" fmla="*/ 708 h 3420"/>
                  <a:gd name="T70" fmla="*/ 583 w 4290"/>
                  <a:gd name="T71" fmla="*/ 555 h 3420"/>
                  <a:gd name="T72" fmla="*/ 624 w 4290"/>
                  <a:gd name="T73" fmla="*/ 403 h 3420"/>
                  <a:gd name="T74" fmla="*/ 377 w 4290"/>
                  <a:gd name="T75" fmla="*/ 381 h 3420"/>
                  <a:gd name="T76" fmla="*/ 6 w 4290"/>
                  <a:gd name="T77" fmla="*/ 256 h 3420"/>
                  <a:gd name="T78" fmla="*/ 365 w 4290"/>
                  <a:gd name="T79" fmla="*/ 296 h 3420"/>
                  <a:gd name="T80" fmla="*/ 571 w 4290"/>
                  <a:gd name="T81" fmla="*/ 327 h 3420"/>
                  <a:gd name="T82" fmla="*/ 630 w 4290"/>
                  <a:gd name="T83" fmla="*/ 274 h 3420"/>
                  <a:gd name="T84" fmla="*/ 494 w 4290"/>
                  <a:gd name="T85" fmla="*/ 90 h 3420"/>
                  <a:gd name="T86" fmla="*/ 600 w 4290"/>
                  <a:gd name="T87" fmla="*/ 180 h 3420"/>
                  <a:gd name="T88" fmla="*/ 753 w 4290"/>
                  <a:gd name="T89" fmla="*/ 283 h 3420"/>
                  <a:gd name="T90" fmla="*/ 689 w 4290"/>
                  <a:gd name="T91" fmla="*/ 108 h 3420"/>
                  <a:gd name="T92" fmla="*/ 700 w 4290"/>
                  <a:gd name="T93" fmla="*/ 37 h 3420"/>
                  <a:gd name="T94" fmla="*/ 718 w 4290"/>
                  <a:gd name="T95" fmla="*/ 171 h 3420"/>
                  <a:gd name="T96" fmla="*/ 853 w 4290"/>
                  <a:gd name="T97" fmla="*/ 202 h 34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290" h="3420">
                    <a:moveTo>
                      <a:pt x="1740" y="542"/>
                    </a:moveTo>
                    <a:cubicBezTo>
                      <a:pt x="1822" y="494"/>
                      <a:pt x="2048" y="316"/>
                      <a:pt x="2136" y="278"/>
                    </a:cubicBezTo>
                    <a:cubicBezTo>
                      <a:pt x="2224" y="240"/>
                      <a:pt x="2194" y="308"/>
                      <a:pt x="2268" y="314"/>
                    </a:cubicBezTo>
                    <a:cubicBezTo>
                      <a:pt x="2342" y="320"/>
                      <a:pt x="2502" y="292"/>
                      <a:pt x="2580" y="314"/>
                    </a:cubicBezTo>
                    <a:cubicBezTo>
                      <a:pt x="2658" y="336"/>
                      <a:pt x="2722" y="426"/>
                      <a:pt x="2736" y="446"/>
                    </a:cubicBezTo>
                    <a:cubicBezTo>
                      <a:pt x="2750" y="466"/>
                      <a:pt x="2694" y="444"/>
                      <a:pt x="2664" y="434"/>
                    </a:cubicBezTo>
                    <a:cubicBezTo>
                      <a:pt x="2634" y="424"/>
                      <a:pt x="2604" y="398"/>
                      <a:pt x="2556" y="386"/>
                    </a:cubicBezTo>
                    <a:cubicBezTo>
                      <a:pt x="2508" y="374"/>
                      <a:pt x="2438" y="368"/>
                      <a:pt x="2376" y="362"/>
                    </a:cubicBezTo>
                    <a:cubicBezTo>
                      <a:pt x="2314" y="356"/>
                      <a:pt x="2232" y="346"/>
                      <a:pt x="2184" y="350"/>
                    </a:cubicBezTo>
                    <a:cubicBezTo>
                      <a:pt x="2136" y="354"/>
                      <a:pt x="2134" y="360"/>
                      <a:pt x="2088" y="386"/>
                    </a:cubicBezTo>
                    <a:cubicBezTo>
                      <a:pt x="2042" y="412"/>
                      <a:pt x="1946" y="464"/>
                      <a:pt x="1908" y="506"/>
                    </a:cubicBezTo>
                    <a:cubicBezTo>
                      <a:pt x="1870" y="548"/>
                      <a:pt x="1840" y="596"/>
                      <a:pt x="1860" y="638"/>
                    </a:cubicBezTo>
                    <a:cubicBezTo>
                      <a:pt x="1880" y="680"/>
                      <a:pt x="1998" y="716"/>
                      <a:pt x="2028" y="758"/>
                    </a:cubicBezTo>
                    <a:cubicBezTo>
                      <a:pt x="2058" y="800"/>
                      <a:pt x="2010" y="870"/>
                      <a:pt x="2040" y="890"/>
                    </a:cubicBezTo>
                    <a:cubicBezTo>
                      <a:pt x="2070" y="910"/>
                      <a:pt x="2148" y="880"/>
                      <a:pt x="2208" y="878"/>
                    </a:cubicBezTo>
                    <a:cubicBezTo>
                      <a:pt x="2268" y="876"/>
                      <a:pt x="2356" y="862"/>
                      <a:pt x="2400" y="878"/>
                    </a:cubicBezTo>
                    <a:cubicBezTo>
                      <a:pt x="2444" y="894"/>
                      <a:pt x="2356" y="966"/>
                      <a:pt x="2472" y="974"/>
                    </a:cubicBezTo>
                    <a:cubicBezTo>
                      <a:pt x="2588" y="982"/>
                      <a:pt x="2884" y="932"/>
                      <a:pt x="3096" y="926"/>
                    </a:cubicBezTo>
                    <a:cubicBezTo>
                      <a:pt x="3308" y="920"/>
                      <a:pt x="3566" y="918"/>
                      <a:pt x="3744" y="938"/>
                    </a:cubicBezTo>
                    <a:cubicBezTo>
                      <a:pt x="3922" y="958"/>
                      <a:pt x="4114" y="1028"/>
                      <a:pt x="4164" y="1046"/>
                    </a:cubicBezTo>
                    <a:cubicBezTo>
                      <a:pt x="4214" y="1064"/>
                      <a:pt x="4112" y="1056"/>
                      <a:pt x="4044" y="1046"/>
                    </a:cubicBezTo>
                    <a:cubicBezTo>
                      <a:pt x="3976" y="1036"/>
                      <a:pt x="3848" y="1000"/>
                      <a:pt x="3756" y="986"/>
                    </a:cubicBezTo>
                    <a:cubicBezTo>
                      <a:pt x="3664" y="972"/>
                      <a:pt x="3582" y="964"/>
                      <a:pt x="3492" y="962"/>
                    </a:cubicBezTo>
                    <a:cubicBezTo>
                      <a:pt x="3402" y="960"/>
                      <a:pt x="3298" y="968"/>
                      <a:pt x="3216" y="974"/>
                    </a:cubicBezTo>
                    <a:cubicBezTo>
                      <a:pt x="3134" y="980"/>
                      <a:pt x="3088" y="990"/>
                      <a:pt x="3000" y="998"/>
                    </a:cubicBezTo>
                    <a:cubicBezTo>
                      <a:pt x="2912" y="1006"/>
                      <a:pt x="2770" y="1014"/>
                      <a:pt x="2688" y="1022"/>
                    </a:cubicBezTo>
                    <a:cubicBezTo>
                      <a:pt x="2606" y="1030"/>
                      <a:pt x="2540" y="1030"/>
                      <a:pt x="2508" y="1046"/>
                    </a:cubicBezTo>
                    <a:cubicBezTo>
                      <a:pt x="2476" y="1062"/>
                      <a:pt x="2500" y="1088"/>
                      <a:pt x="2496" y="1118"/>
                    </a:cubicBezTo>
                    <a:cubicBezTo>
                      <a:pt x="2492" y="1148"/>
                      <a:pt x="2504" y="1184"/>
                      <a:pt x="2484" y="1226"/>
                    </a:cubicBezTo>
                    <a:cubicBezTo>
                      <a:pt x="2464" y="1268"/>
                      <a:pt x="2366" y="1326"/>
                      <a:pt x="2376" y="1370"/>
                    </a:cubicBezTo>
                    <a:cubicBezTo>
                      <a:pt x="2386" y="1414"/>
                      <a:pt x="2482" y="1478"/>
                      <a:pt x="2544" y="1490"/>
                    </a:cubicBezTo>
                    <a:cubicBezTo>
                      <a:pt x="2606" y="1502"/>
                      <a:pt x="2630" y="1452"/>
                      <a:pt x="2748" y="1442"/>
                    </a:cubicBezTo>
                    <a:cubicBezTo>
                      <a:pt x="2866" y="1432"/>
                      <a:pt x="3136" y="1414"/>
                      <a:pt x="3252" y="1430"/>
                    </a:cubicBezTo>
                    <a:cubicBezTo>
                      <a:pt x="3368" y="1446"/>
                      <a:pt x="3368" y="1504"/>
                      <a:pt x="3444" y="1538"/>
                    </a:cubicBezTo>
                    <a:cubicBezTo>
                      <a:pt x="3520" y="1572"/>
                      <a:pt x="3644" y="1628"/>
                      <a:pt x="3708" y="1634"/>
                    </a:cubicBezTo>
                    <a:cubicBezTo>
                      <a:pt x="3772" y="1640"/>
                      <a:pt x="3780" y="1594"/>
                      <a:pt x="3828" y="1574"/>
                    </a:cubicBezTo>
                    <a:cubicBezTo>
                      <a:pt x="3876" y="1554"/>
                      <a:pt x="3920" y="1512"/>
                      <a:pt x="3996" y="1514"/>
                    </a:cubicBezTo>
                    <a:cubicBezTo>
                      <a:pt x="4072" y="1516"/>
                      <a:pt x="4278" y="1580"/>
                      <a:pt x="4284" y="1586"/>
                    </a:cubicBezTo>
                    <a:cubicBezTo>
                      <a:pt x="4290" y="1592"/>
                      <a:pt x="4100" y="1548"/>
                      <a:pt x="4032" y="1550"/>
                    </a:cubicBezTo>
                    <a:cubicBezTo>
                      <a:pt x="3964" y="1552"/>
                      <a:pt x="3924" y="1578"/>
                      <a:pt x="3876" y="1598"/>
                    </a:cubicBezTo>
                    <a:cubicBezTo>
                      <a:pt x="3828" y="1618"/>
                      <a:pt x="3802" y="1664"/>
                      <a:pt x="3744" y="1670"/>
                    </a:cubicBezTo>
                    <a:cubicBezTo>
                      <a:pt x="3686" y="1676"/>
                      <a:pt x="3602" y="1658"/>
                      <a:pt x="3528" y="1634"/>
                    </a:cubicBezTo>
                    <a:cubicBezTo>
                      <a:pt x="3454" y="1610"/>
                      <a:pt x="3364" y="1546"/>
                      <a:pt x="3300" y="1526"/>
                    </a:cubicBezTo>
                    <a:cubicBezTo>
                      <a:pt x="3236" y="1506"/>
                      <a:pt x="3208" y="1514"/>
                      <a:pt x="3144" y="1514"/>
                    </a:cubicBezTo>
                    <a:cubicBezTo>
                      <a:pt x="3080" y="1514"/>
                      <a:pt x="2992" y="1516"/>
                      <a:pt x="2916" y="1526"/>
                    </a:cubicBezTo>
                    <a:cubicBezTo>
                      <a:pt x="2840" y="1536"/>
                      <a:pt x="2770" y="1564"/>
                      <a:pt x="2688" y="1574"/>
                    </a:cubicBezTo>
                    <a:cubicBezTo>
                      <a:pt x="2606" y="1584"/>
                      <a:pt x="2496" y="1588"/>
                      <a:pt x="2424" y="1586"/>
                    </a:cubicBezTo>
                    <a:cubicBezTo>
                      <a:pt x="2352" y="1584"/>
                      <a:pt x="2268" y="1520"/>
                      <a:pt x="2256" y="1562"/>
                    </a:cubicBezTo>
                    <a:cubicBezTo>
                      <a:pt x="2244" y="1604"/>
                      <a:pt x="2302" y="1746"/>
                      <a:pt x="2352" y="1838"/>
                    </a:cubicBezTo>
                    <a:cubicBezTo>
                      <a:pt x="2402" y="1930"/>
                      <a:pt x="2520" y="2036"/>
                      <a:pt x="2556" y="2114"/>
                    </a:cubicBezTo>
                    <a:cubicBezTo>
                      <a:pt x="2592" y="2192"/>
                      <a:pt x="2586" y="2250"/>
                      <a:pt x="2568" y="2306"/>
                    </a:cubicBezTo>
                    <a:cubicBezTo>
                      <a:pt x="2550" y="2362"/>
                      <a:pt x="2466" y="2398"/>
                      <a:pt x="2448" y="2450"/>
                    </a:cubicBezTo>
                    <a:cubicBezTo>
                      <a:pt x="2430" y="2502"/>
                      <a:pt x="2450" y="2556"/>
                      <a:pt x="2460" y="2618"/>
                    </a:cubicBezTo>
                    <a:cubicBezTo>
                      <a:pt x="2470" y="2680"/>
                      <a:pt x="2510" y="2818"/>
                      <a:pt x="2508" y="2822"/>
                    </a:cubicBezTo>
                    <a:cubicBezTo>
                      <a:pt x="2506" y="2826"/>
                      <a:pt x="2464" y="2694"/>
                      <a:pt x="2448" y="2642"/>
                    </a:cubicBezTo>
                    <a:cubicBezTo>
                      <a:pt x="2432" y="2590"/>
                      <a:pt x="2414" y="2556"/>
                      <a:pt x="2412" y="2510"/>
                    </a:cubicBezTo>
                    <a:cubicBezTo>
                      <a:pt x="2410" y="2464"/>
                      <a:pt x="2418" y="2408"/>
                      <a:pt x="2436" y="2366"/>
                    </a:cubicBezTo>
                    <a:cubicBezTo>
                      <a:pt x="2454" y="2324"/>
                      <a:pt x="2510" y="2292"/>
                      <a:pt x="2520" y="2258"/>
                    </a:cubicBezTo>
                    <a:cubicBezTo>
                      <a:pt x="2530" y="2224"/>
                      <a:pt x="2512" y="2196"/>
                      <a:pt x="2496" y="2162"/>
                    </a:cubicBezTo>
                    <a:cubicBezTo>
                      <a:pt x="2480" y="2128"/>
                      <a:pt x="2458" y="2094"/>
                      <a:pt x="2424" y="2054"/>
                    </a:cubicBezTo>
                    <a:cubicBezTo>
                      <a:pt x="2390" y="2014"/>
                      <a:pt x="2328" y="1976"/>
                      <a:pt x="2292" y="1922"/>
                    </a:cubicBezTo>
                    <a:cubicBezTo>
                      <a:pt x="2256" y="1868"/>
                      <a:pt x="2234" y="1780"/>
                      <a:pt x="2208" y="1730"/>
                    </a:cubicBezTo>
                    <a:cubicBezTo>
                      <a:pt x="2182" y="1680"/>
                      <a:pt x="2172" y="1636"/>
                      <a:pt x="2136" y="1622"/>
                    </a:cubicBezTo>
                    <a:cubicBezTo>
                      <a:pt x="2100" y="1608"/>
                      <a:pt x="2016" y="1618"/>
                      <a:pt x="1992" y="1646"/>
                    </a:cubicBezTo>
                    <a:cubicBezTo>
                      <a:pt x="1968" y="1674"/>
                      <a:pt x="1980" y="1722"/>
                      <a:pt x="1992" y="1790"/>
                    </a:cubicBezTo>
                    <a:cubicBezTo>
                      <a:pt x="2004" y="1858"/>
                      <a:pt x="2064" y="1978"/>
                      <a:pt x="2064" y="2054"/>
                    </a:cubicBezTo>
                    <a:cubicBezTo>
                      <a:pt x="2064" y="2130"/>
                      <a:pt x="1972" y="2146"/>
                      <a:pt x="1992" y="2246"/>
                    </a:cubicBezTo>
                    <a:cubicBezTo>
                      <a:pt x="2012" y="2346"/>
                      <a:pt x="2120" y="2560"/>
                      <a:pt x="2184" y="2654"/>
                    </a:cubicBezTo>
                    <a:cubicBezTo>
                      <a:pt x="2248" y="2748"/>
                      <a:pt x="2342" y="2714"/>
                      <a:pt x="2376" y="2810"/>
                    </a:cubicBezTo>
                    <a:cubicBezTo>
                      <a:pt x="2410" y="2906"/>
                      <a:pt x="2388" y="3132"/>
                      <a:pt x="2388" y="3230"/>
                    </a:cubicBezTo>
                    <a:cubicBezTo>
                      <a:pt x="2388" y="3328"/>
                      <a:pt x="2382" y="3420"/>
                      <a:pt x="2376" y="3398"/>
                    </a:cubicBezTo>
                    <a:cubicBezTo>
                      <a:pt x="2370" y="3376"/>
                      <a:pt x="2360" y="3186"/>
                      <a:pt x="2352" y="3098"/>
                    </a:cubicBezTo>
                    <a:cubicBezTo>
                      <a:pt x="2344" y="3010"/>
                      <a:pt x="2362" y="2928"/>
                      <a:pt x="2328" y="2870"/>
                    </a:cubicBezTo>
                    <a:cubicBezTo>
                      <a:pt x="2294" y="2812"/>
                      <a:pt x="2202" y="2804"/>
                      <a:pt x="2148" y="2750"/>
                    </a:cubicBezTo>
                    <a:cubicBezTo>
                      <a:pt x="2094" y="2696"/>
                      <a:pt x="2050" y="2632"/>
                      <a:pt x="2004" y="2546"/>
                    </a:cubicBezTo>
                    <a:cubicBezTo>
                      <a:pt x="1958" y="2460"/>
                      <a:pt x="1890" y="2314"/>
                      <a:pt x="1872" y="2234"/>
                    </a:cubicBezTo>
                    <a:cubicBezTo>
                      <a:pt x="1854" y="2154"/>
                      <a:pt x="1912" y="2138"/>
                      <a:pt x="1896" y="2066"/>
                    </a:cubicBezTo>
                    <a:cubicBezTo>
                      <a:pt x="1880" y="1994"/>
                      <a:pt x="1832" y="1864"/>
                      <a:pt x="1776" y="1802"/>
                    </a:cubicBezTo>
                    <a:cubicBezTo>
                      <a:pt x="1720" y="1740"/>
                      <a:pt x="1616" y="1716"/>
                      <a:pt x="1560" y="1694"/>
                    </a:cubicBezTo>
                    <a:cubicBezTo>
                      <a:pt x="1504" y="1672"/>
                      <a:pt x="1470" y="1650"/>
                      <a:pt x="1440" y="1670"/>
                    </a:cubicBezTo>
                    <a:cubicBezTo>
                      <a:pt x="1410" y="1690"/>
                      <a:pt x="1378" y="1750"/>
                      <a:pt x="1380" y="1814"/>
                    </a:cubicBezTo>
                    <a:cubicBezTo>
                      <a:pt x="1382" y="1878"/>
                      <a:pt x="1442" y="1990"/>
                      <a:pt x="1452" y="2054"/>
                    </a:cubicBezTo>
                    <a:cubicBezTo>
                      <a:pt x="1462" y="2118"/>
                      <a:pt x="1456" y="2152"/>
                      <a:pt x="1440" y="2198"/>
                    </a:cubicBezTo>
                    <a:cubicBezTo>
                      <a:pt x="1424" y="2244"/>
                      <a:pt x="1404" y="2284"/>
                      <a:pt x="1356" y="2330"/>
                    </a:cubicBezTo>
                    <a:cubicBezTo>
                      <a:pt x="1308" y="2376"/>
                      <a:pt x="1202" y="2426"/>
                      <a:pt x="1152" y="2474"/>
                    </a:cubicBezTo>
                    <a:cubicBezTo>
                      <a:pt x="1102" y="2522"/>
                      <a:pt x="1064" y="2620"/>
                      <a:pt x="1056" y="2618"/>
                    </a:cubicBezTo>
                    <a:cubicBezTo>
                      <a:pt x="1048" y="2616"/>
                      <a:pt x="1074" y="2508"/>
                      <a:pt x="1104" y="2462"/>
                    </a:cubicBezTo>
                    <a:cubicBezTo>
                      <a:pt x="1134" y="2416"/>
                      <a:pt x="1196" y="2378"/>
                      <a:pt x="1236" y="2342"/>
                    </a:cubicBezTo>
                    <a:cubicBezTo>
                      <a:pt x="1276" y="2306"/>
                      <a:pt x="1318" y="2288"/>
                      <a:pt x="1344" y="2246"/>
                    </a:cubicBezTo>
                    <a:cubicBezTo>
                      <a:pt x="1370" y="2204"/>
                      <a:pt x="1396" y="2142"/>
                      <a:pt x="1392" y="2090"/>
                    </a:cubicBezTo>
                    <a:cubicBezTo>
                      <a:pt x="1388" y="2038"/>
                      <a:pt x="1336" y="1988"/>
                      <a:pt x="1320" y="1934"/>
                    </a:cubicBezTo>
                    <a:cubicBezTo>
                      <a:pt x="1304" y="1880"/>
                      <a:pt x="1292" y="1818"/>
                      <a:pt x="1296" y="1766"/>
                    </a:cubicBezTo>
                    <a:cubicBezTo>
                      <a:pt x="1300" y="1714"/>
                      <a:pt x="1358" y="1656"/>
                      <a:pt x="1344" y="1622"/>
                    </a:cubicBezTo>
                    <a:cubicBezTo>
                      <a:pt x="1330" y="1588"/>
                      <a:pt x="1268" y="1556"/>
                      <a:pt x="1212" y="1562"/>
                    </a:cubicBezTo>
                    <a:cubicBezTo>
                      <a:pt x="1156" y="1568"/>
                      <a:pt x="1056" y="1622"/>
                      <a:pt x="1008" y="1658"/>
                    </a:cubicBezTo>
                    <a:cubicBezTo>
                      <a:pt x="960" y="1694"/>
                      <a:pt x="948" y="1734"/>
                      <a:pt x="924" y="1778"/>
                    </a:cubicBezTo>
                    <a:cubicBezTo>
                      <a:pt x="900" y="1822"/>
                      <a:pt x="876" y="1868"/>
                      <a:pt x="864" y="1922"/>
                    </a:cubicBezTo>
                    <a:cubicBezTo>
                      <a:pt x="852" y="1976"/>
                      <a:pt x="878" y="2056"/>
                      <a:pt x="852" y="2102"/>
                    </a:cubicBezTo>
                    <a:cubicBezTo>
                      <a:pt x="826" y="2148"/>
                      <a:pt x="742" y="2162"/>
                      <a:pt x="708" y="2198"/>
                    </a:cubicBezTo>
                    <a:cubicBezTo>
                      <a:pt x="674" y="2234"/>
                      <a:pt x="668" y="2280"/>
                      <a:pt x="648" y="2318"/>
                    </a:cubicBezTo>
                    <a:cubicBezTo>
                      <a:pt x="628" y="2356"/>
                      <a:pt x="588" y="2440"/>
                      <a:pt x="588" y="2426"/>
                    </a:cubicBezTo>
                    <a:cubicBezTo>
                      <a:pt x="588" y="2412"/>
                      <a:pt x="632" y="2288"/>
                      <a:pt x="648" y="2234"/>
                    </a:cubicBezTo>
                    <a:cubicBezTo>
                      <a:pt x="664" y="2180"/>
                      <a:pt x="656" y="2132"/>
                      <a:pt x="684" y="2102"/>
                    </a:cubicBezTo>
                    <a:cubicBezTo>
                      <a:pt x="712" y="2072"/>
                      <a:pt x="796" y="2088"/>
                      <a:pt x="816" y="2054"/>
                    </a:cubicBezTo>
                    <a:cubicBezTo>
                      <a:pt x="836" y="2020"/>
                      <a:pt x="798" y="1954"/>
                      <a:pt x="804" y="1898"/>
                    </a:cubicBezTo>
                    <a:cubicBezTo>
                      <a:pt x="810" y="1842"/>
                      <a:pt x="812" y="1774"/>
                      <a:pt x="852" y="1718"/>
                    </a:cubicBezTo>
                    <a:cubicBezTo>
                      <a:pt x="892" y="1662"/>
                      <a:pt x="988" y="1600"/>
                      <a:pt x="1044" y="1562"/>
                    </a:cubicBezTo>
                    <a:cubicBezTo>
                      <a:pt x="1100" y="1524"/>
                      <a:pt x="1170" y="1518"/>
                      <a:pt x="1188" y="1490"/>
                    </a:cubicBezTo>
                    <a:cubicBezTo>
                      <a:pt x="1206" y="1462"/>
                      <a:pt x="1152" y="1434"/>
                      <a:pt x="1152" y="1394"/>
                    </a:cubicBezTo>
                    <a:cubicBezTo>
                      <a:pt x="1152" y="1354"/>
                      <a:pt x="1168" y="1302"/>
                      <a:pt x="1188" y="1250"/>
                    </a:cubicBezTo>
                    <a:cubicBezTo>
                      <a:pt x="1208" y="1198"/>
                      <a:pt x="1274" y="1122"/>
                      <a:pt x="1272" y="1082"/>
                    </a:cubicBezTo>
                    <a:cubicBezTo>
                      <a:pt x="1270" y="1042"/>
                      <a:pt x="1220" y="1010"/>
                      <a:pt x="1176" y="1010"/>
                    </a:cubicBezTo>
                    <a:cubicBezTo>
                      <a:pt x="1132" y="1010"/>
                      <a:pt x="1076" y="1080"/>
                      <a:pt x="1008" y="1082"/>
                    </a:cubicBezTo>
                    <a:cubicBezTo>
                      <a:pt x="940" y="1084"/>
                      <a:pt x="834" y="1074"/>
                      <a:pt x="768" y="1022"/>
                    </a:cubicBezTo>
                    <a:cubicBezTo>
                      <a:pt x="702" y="970"/>
                      <a:pt x="682" y="824"/>
                      <a:pt x="612" y="770"/>
                    </a:cubicBezTo>
                    <a:cubicBezTo>
                      <a:pt x="542" y="716"/>
                      <a:pt x="448" y="712"/>
                      <a:pt x="348" y="698"/>
                    </a:cubicBezTo>
                    <a:cubicBezTo>
                      <a:pt x="248" y="684"/>
                      <a:pt x="24" y="690"/>
                      <a:pt x="12" y="686"/>
                    </a:cubicBezTo>
                    <a:cubicBezTo>
                      <a:pt x="0" y="682"/>
                      <a:pt x="176" y="670"/>
                      <a:pt x="276" y="674"/>
                    </a:cubicBezTo>
                    <a:cubicBezTo>
                      <a:pt x="376" y="678"/>
                      <a:pt x="534" y="690"/>
                      <a:pt x="612" y="710"/>
                    </a:cubicBezTo>
                    <a:cubicBezTo>
                      <a:pt x="690" y="730"/>
                      <a:pt x="712" y="758"/>
                      <a:pt x="744" y="794"/>
                    </a:cubicBezTo>
                    <a:cubicBezTo>
                      <a:pt x="776" y="830"/>
                      <a:pt x="758" y="894"/>
                      <a:pt x="804" y="926"/>
                    </a:cubicBezTo>
                    <a:cubicBezTo>
                      <a:pt x="850" y="958"/>
                      <a:pt x="960" y="994"/>
                      <a:pt x="1020" y="986"/>
                    </a:cubicBezTo>
                    <a:cubicBezTo>
                      <a:pt x="1080" y="978"/>
                      <a:pt x="1126" y="894"/>
                      <a:pt x="1164" y="878"/>
                    </a:cubicBezTo>
                    <a:cubicBezTo>
                      <a:pt x="1202" y="862"/>
                      <a:pt x="1202" y="898"/>
                      <a:pt x="1248" y="890"/>
                    </a:cubicBezTo>
                    <a:cubicBezTo>
                      <a:pt x="1294" y="882"/>
                      <a:pt x="1434" y="856"/>
                      <a:pt x="1440" y="830"/>
                    </a:cubicBezTo>
                    <a:cubicBezTo>
                      <a:pt x="1446" y="804"/>
                      <a:pt x="1330" y="774"/>
                      <a:pt x="1284" y="734"/>
                    </a:cubicBezTo>
                    <a:cubicBezTo>
                      <a:pt x="1238" y="694"/>
                      <a:pt x="1186" y="640"/>
                      <a:pt x="1164" y="590"/>
                    </a:cubicBezTo>
                    <a:cubicBezTo>
                      <a:pt x="1142" y="540"/>
                      <a:pt x="1178" y="492"/>
                      <a:pt x="1152" y="434"/>
                    </a:cubicBezTo>
                    <a:cubicBezTo>
                      <a:pt x="1126" y="376"/>
                      <a:pt x="1058" y="294"/>
                      <a:pt x="1008" y="242"/>
                    </a:cubicBezTo>
                    <a:cubicBezTo>
                      <a:pt x="958" y="190"/>
                      <a:pt x="846" y="126"/>
                      <a:pt x="852" y="122"/>
                    </a:cubicBezTo>
                    <a:cubicBezTo>
                      <a:pt x="858" y="118"/>
                      <a:pt x="982" y="158"/>
                      <a:pt x="1044" y="218"/>
                    </a:cubicBezTo>
                    <a:cubicBezTo>
                      <a:pt x="1106" y="278"/>
                      <a:pt x="1196" y="418"/>
                      <a:pt x="1224" y="482"/>
                    </a:cubicBezTo>
                    <a:cubicBezTo>
                      <a:pt x="1252" y="546"/>
                      <a:pt x="1180" y="560"/>
                      <a:pt x="1212" y="602"/>
                    </a:cubicBezTo>
                    <a:cubicBezTo>
                      <a:pt x="1244" y="644"/>
                      <a:pt x="1362" y="708"/>
                      <a:pt x="1416" y="734"/>
                    </a:cubicBezTo>
                    <a:cubicBezTo>
                      <a:pt x="1470" y="760"/>
                      <a:pt x="1514" y="776"/>
                      <a:pt x="1536" y="758"/>
                    </a:cubicBezTo>
                    <a:cubicBezTo>
                      <a:pt x="1558" y="740"/>
                      <a:pt x="1570" y="670"/>
                      <a:pt x="1548" y="626"/>
                    </a:cubicBezTo>
                    <a:cubicBezTo>
                      <a:pt x="1526" y="582"/>
                      <a:pt x="1428" y="550"/>
                      <a:pt x="1404" y="494"/>
                    </a:cubicBezTo>
                    <a:cubicBezTo>
                      <a:pt x="1380" y="438"/>
                      <a:pt x="1406" y="354"/>
                      <a:pt x="1404" y="290"/>
                    </a:cubicBezTo>
                    <a:cubicBezTo>
                      <a:pt x="1402" y="226"/>
                      <a:pt x="1370" y="158"/>
                      <a:pt x="1392" y="110"/>
                    </a:cubicBezTo>
                    <a:cubicBezTo>
                      <a:pt x="1414" y="62"/>
                      <a:pt x="1530" y="4"/>
                      <a:pt x="1536" y="2"/>
                    </a:cubicBezTo>
                    <a:cubicBezTo>
                      <a:pt x="1542" y="0"/>
                      <a:pt x="1444" y="70"/>
                      <a:pt x="1428" y="98"/>
                    </a:cubicBezTo>
                    <a:cubicBezTo>
                      <a:pt x="1412" y="126"/>
                      <a:pt x="1438" y="130"/>
                      <a:pt x="1440" y="170"/>
                    </a:cubicBezTo>
                    <a:cubicBezTo>
                      <a:pt x="1442" y="210"/>
                      <a:pt x="1436" y="290"/>
                      <a:pt x="1440" y="338"/>
                    </a:cubicBezTo>
                    <a:cubicBezTo>
                      <a:pt x="1444" y="386"/>
                      <a:pt x="1446" y="430"/>
                      <a:pt x="1464" y="458"/>
                    </a:cubicBezTo>
                    <a:cubicBezTo>
                      <a:pt x="1482" y="486"/>
                      <a:pt x="1518" y="488"/>
                      <a:pt x="1548" y="506"/>
                    </a:cubicBezTo>
                    <a:cubicBezTo>
                      <a:pt x="1578" y="524"/>
                      <a:pt x="1614" y="558"/>
                      <a:pt x="1644" y="566"/>
                    </a:cubicBezTo>
                    <a:cubicBezTo>
                      <a:pt x="1674" y="574"/>
                      <a:pt x="1658" y="590"/>
                      <a:pt x="1740" y="542"/>
                    </a:cubicBezTo>
                    <a:close/>
                  </a:path>
                </a:pathLst>
              </a:custGeom>
              <a:blipFill dpi="0" rotWithShape="0">
                <a:blip r:embed="rId3"/>
                <a:srcRect/>
                <a:tile tx="0" ty="0" sx="100000" sy="100000" flip="none" algn="tl"/>
              </a:blipFill>
              <a:ln>
                <a:noFill/>
              </a:ln>
              <a:effectLst>
                <a:outerShdw dist="25400" algn="ctr" rotWithShape="0">
                  <a:srgbClr val="00000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endParaRPr lang="en-US"/>
              </a:p>
            </p:txBody>
          </p:sp>
          <p:sp>
            <p:nvSpPr>
              <p:cNvPr id="17" name="Freeform 1930" descr="Maglia viola"/>
              <p:cNvSpPr>
                <a:spLocks noChangeAspect="1"/>
              </p:cNvSpPr>
              <p:nvPr/>
            </p:nvSpPr>
            <p:spPr bwMode="auto">
              <a:xfrm rot="10622010">
                <a:off x="1945" y="3312"/>
                <a:ext cx="374" cy="236"/>
              </a:xfrm>
              <a:custGeom>
                <a:avLst/>
                <a:gdLst>
                  <a:gd name="T0" fmla="*/ 84 w 760"/>
                  <a:gd name="T1" fmla="*/ 9 h 626"/>
                  <a:gd name="T2" fmla="*/ 184 w 760"/>
                  <a:gd name="T3" fmla="*/ 9 h 626"/>
                  <a:gd name="T4" fmla="*/ 225 w 760"/>
                  <a:gd name="T5" fmla="*/ 63 h 626"/>
                  <a:gd name="T6" fmla="*/ 308 w 760"/>
                  <a:gd name="T7" fmla="*/ 86 h 626"/>
                  <a:gd name="T8" fmla="*/ 367 w 760"/>
                  <a:gd name="T9" fmla="*/ 113 h 626"/>
                  <a:gd name="T10" fmla="*/ 349 w 760"/>
                  <a:gd name="T11" fmla="*/ 190 h 626"/>
                  <a:gd name="T12" fmla="*/ 267 w 760"/>
                  <a:gd name="T13" fmla="*/ 231 h 626"/>
                  <a:gd name="T14" fmla="*/ 160 w 760"/>
                  <a:gd name="T15" fmla="*/ 222 h 626"/>
                  <a:gd name="T16" fmla="*/ 131 w 760"/>
                  <a:gd name="T17" fmla="*/ 181 h 626"/>
                  <a:gd name="T18" fmla="*/ 137 w 760"/>
                  <a:gd name="T19" fmla="*/ 122 h 626"/>
                  <a:gd name="T20" fmla="*/ 72 w 760"/>
                  <a:gd name="T21" fmla="*/ 118 h 626"/>
                  <a:gd name="T22" fmla="*/ 7 w 760"/>
                  <a:gd name="T23" fmla="*/ 72 h 626"/>
                  <a:gd name="T24" fmla="*/ 31 w 760"/>
                  <a:gd name="T25" fmla="*/ 27 h 626"/>
                  <a:gd name="T26" fmla="*/ 84 w 760"/>
                  <a:gd name="T27" fmla="*/ 9 h 6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60" h="626">
                    <a:moveTo>
                      <a:pt x="170" y="24"/>
                    </a:moveTo>
                    <a:cubicBezTo>
                      <a:pt x="222" y="16"/>
                      <a:pt x="326" y="0"/>
                      <a:pt x="374" y="24"/>
                    </a:cubicBezTo>
                    <a:cubicBezTo>
                      <a:pt x="422" y="48"/>
                      <a:pt x="416" y="134"/>
                      <a:pt x="458" y="168"/>
                    </a:cubicBezTo>
                    <a:cubicBezTo>
                      <a:pt x="500" y="202"/>
                      <a:pt x="578" y="206"/>
                      <a:pt x="626" y="228"/>
                    </a:cubicBezTo>
                    <a:cubicBezTo>
                      <a:pt x="674" y="250"/>
                      <a:pt x="732" y="254"/>
                      <a:pt x="746" y="300"/>
                    </a:cubicBezTo>
                    <a:cubicBezTo>
                      <a:pt x="760" y="346"/>
                      <a:pt x="744" y="452"/>
                      <a:pt x="710" y="504"/>
                    </a:cubicBezTo>
                    <a:cubicBezTo>
                      <a:pt x="676" y="556"/>
                      <a:pt x="606" y="598"/>
                      <a:pt x="542" y="612"/>
                    </a:cubicBezTo>
                    <a:cubicBezTo>
                      <a:pt x="478" y="626"/>
                      <a:pt x="372" y="610"/>
                      <a:pt x="326" y="588"/>
                    </a:cubicBezTo>
                    <a:cubicBezTo>
                      <a:pt x="280" y="566"/>
                      <a:pt x="274" y="524"/>
                      <a:pt x="266" y="480"/>
                    </a:cubicBezTo>
                    <a:cubicBezTo>
                      <a:pt x="258" y="436"/>
                      <a:pt x="298" y="352"/>
                      <a:pt x="278" y="324"/>
                    </a:cubicBezTo>
                    <a:cubicBezTo>
                      <a:pt x="258" y="296"/>
                      <a:pt x="190" y="334"/>
                      <a:pt x="146" y="312"/>
                    </a:cubicBezTo>
                    <a:cubicBezTo>
                      <a:pt x="102" y="290"/>
                      <a:pt x="28" y="232"/>
                      <a:pt x="14" y="192"/>
                    </a:cubicBezTo>
                    <a:cubicBezTo>
                      <a:pt x="0" y="152"/>
                      <a:pt x="32" y="100"/>
                      <a:pt x="62" y="72"/>
                    </a:cubicBezTo>
                    <a:cubicBezTo>
                      <a:pt x="92" y="44"/>
                      <a:pt x="118" y="32"/>
                      <a:pt x="170" y="24"/>
                    </a:cubicBezTo>
                    <a:close/>
                  </a:path>
                </a:pathLst>
              </a:custGeom>
              <a:blipFill dpi="0" rotWithShape="0">
                <a:blip r:embed="rId4"/>
                <a:srcRect/>
                <a:tile tx="0" ty="0" sx="100000" sy="100000" flip="none" algn="tl"/>
              </a:blip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 name="Group 1931"/>
            <p:cNvGrpSpPr>
              <a:grpSpLocks/>
            </p:cNvGrpSpPr>
            <p:nvPr/>
          </p:nvGrpSpPr>
          <p:grpSpPr bwMode="auto">
            <a:xfrm>
              <a:off x="1850" y="2379"/>
              <a:ext cx="2104" cy="1275"/>
              <a:chOff x="1850" y="2379"/>
              <a:chExt cx="2104" cy="1275"/>
            </a:xfrm>
          </p:grpSpPr>
          <p:sp>
            <p:nvSpPr>
              <p:cNvPr id="14" name="Freeform 1932" descr="Bouquet"/>
              <p:cNvSpPr>
                <a:spLocks noChangeAspect="1"/>
              </p:cNvSpPr>
              <p:nvPr/>
            </p:nvSpPr>
            <p:spPr bwMode="auto">
              <a:xfrm rot="-177207">
                <a:off x="1850" y="2379"/>
                <a:ext cx="2104" cy="1275"/>
              </a:xfrm>
              <a:custGeom>
                <a:avLst/>
                <a:gdLst>
                  <a:gd name="T0" fmla="*/ 1112 w 4290"/>
                  <a:gd name="T1" fmla="*/ 117 h 3420"/>
                  <a:gd name="T2" fmla="*/ 1307 w 4290"/>
                  <a:gd name="T3" fmla="*/ 162 h 3420"/>
                  <a:gd name="T4" fmla="*/ 1071 w 4290"/>
                  <a:gd name="T5" fmla="*/ 130 h 3420"/>
                  <a:gd name="T6" fmla="*/ 912 w 4290"/>
                  <a:gd name="T7" fmla="*/ 238 h 3420"/>
                  <a:gd name="T8" fmla="*/ 1083 w 4290"/>
                  <a:gd name="T9" fmla="*/ 327 h 3420"/>
                  <a:gd name="T10" fmla="*/ 1518 w 4290"/>
                  <a:gd name="T11" fmla="*/ 345 h 3420"/>
                  <a:gd name="T12" fmla="*/ 1983 w 4290"/>
                  <a:gd name="T13" fmla="*/ 390 h 3420"/>
                  <a:gd name="T14" fmla="*/ 1577 w 4290"/>
                  <a:gd name="T15" fmla="*/ 363 h 3420"/>
                  <a:gd name="T16" fmla="*/ 1230 w 4290"/>
                  <a:gd name="T17" fmla="*/ 390 h 3420"/>
                  <a:gd name="T18" fmla="*/ 1165 w 4290"/>
                  <a:gd name="T19" fmla="*/ 511 h 3420"/>
                  <a:gd name="T20" fmla="*/ 1595 w 4290"/>
                  <a:gd name="T21" fmla="*/ 533 h 3420"/>
                  <a:gd name="T22" fmla="*/ 1877 w 4290"/>
                  <a:gd name="T23" fmla="*/ 587 h 3420"/>
                  <a:gd name="T24" fmla="*/ 1977 w 4290"/>
                  <a:gd name="T25" fmla="*/ 578 h 3420"/>
                  <a:gd name="T26" fmla="*/ 1730 w 4290"/>
                  <a:gd name="T27" fmla="*/ 609 h 3420"/>
                  <a:gd name="T28" fmla="*/ 1430 w 4290"/>
                  <a:gd name="T29" fmla="*/ 569 h 3420"/>
                  <a:gd name="T30" fmla="*/ 1106 w 4290"/>
                  <a:gd name="T31" fmla="*/ 582 h 3420"/>
                  <a:gd name="T32" fmla="*/ 1259 w 4290"/>
                  <a:gd name="T33" fmla="*/ 860 h 3420"/>
                  <a:gd name="T34" fmla="*/ 1230 w 4290"/>
                  <a:gd name="T35" fmla="*/ 1052 h 3420"/>
                  <a:gd name="T36" fmla="*/ 1195 w 4290"/>
                  <a:gd name="T37" fmla="*/ 882 h 3420"/>
                  <a:gd name="T38" fmla="*/ 1189 w 4290"/>
                  <a:gd name="T39" fmla="*/ 766 h 3420"/>
                  <a:gd name="T40" fmla="*/ 1048 w 4290"/>
                  <a:gd name="T41" fmla="*/ 605 h 3420"/>
                  <a:gd name="T42" fmla="*/ 1012 w 4290"/>
                  <a:gd name="T43" fmla="*/ 766 h 3420"/>
                  <a:gd name="T44" fmla="*/ 1165 w 4290"/>
                  <a:gd name="T45" fmla="*/ 1048 h 3420"/>
                  <a:gd name="T46" fmla="*/ 1154 w 4290"/>
                  <a:gd name="T47" fmla="*/ 1155 h 3420"/>
                  <a:gd name="T48" fmla="*/ 983 w 4290"/>
                  <a:gd name="T49" fmla="*/ 949 h 3420"/>
                  <a:gd name="T50" fmla="*/ 871 w 4290"/>
                  <a:gd name="T51" fmla="*/ 672 h 3420"/>
                  <a:gd name="T52" fmla="*/ 677 w 4290"/>
                  <a:gd name="T53" fmla="*/ 676 h 3420"/>
                  <a:gd name="T54" fmla="*/ 665 w 4290"/>
                  <a:gd name="T55" fmla="*/ 869 h 3420"/>
                  <a:gd name="T56" fmla="*/ 541 w 4290"/>
                  <a:gd name="T57" fmla="*/ 918 h 3420"/>
                  <a:gd name="T58" fmla="*/ 683 w 4290"/>
                  <a:gd name="T59" fmla="*/ 779 h 3420"/>
                  <a:gd name="T60" fmla="*/ 659 w 4290"/>
                  <a:gd name="T61" fmla="*/ 605 h 3420"/>
                  <a:gd name="T62" fmla="*/ 453 w 4290"/>
                  <a:gd name="T63" fmla="*/ 663 h 3420"/>
                  <a:gd name="T64" fmla="*/ 347 w 4290"/>
                  <a:gd name="T65" fmla="*/ 819 h 3420"/>
                  <a:gd name="T66" fmla="*/ 318 w 4290"/>
                  <a:gd name="T67" fmla="*/ 833 h 3420"/>
                  <a:gd name="T68" fmla="*/ 394 w 4290"/>
                  <a:gd name="T69" fmla="*/ 708 h 3420"/>
                  <a:gd name="T70" fmla="*/ 583 w 4290"/>
                  <a:gd name="T71" fmla="*/ 555 h 3420"/>
                  <a:gd name="T72" fmla="*/ 624 w 4290"/>
                  <a:gd name="T73" fmla="*/ 403 h 3420"/>
                  <a:gd name="T74" fmla="*/ 377 w 4290"/>
                  <a:gd name="T75" fmla="*/ 381 h 3420"/>
                  <a:gd name="T76" fmla="*/ 6 w 4290"/>
                  <a:gd name="T77" fmla="*/ 256 h 3420"/>
                  <a:gd name="T78" fmla="*/ 365 w 4290"/>
                  <a:gd name="T79" fmla="*/ 296 h 3420"/>
                  <a:gd name="T80" fmla="*/ 571 w 4290"/>
                  <a:gd name="T81" fmla="*/ 327 h 3420"/>
                  <a:gd name="T82" fmla="*/ 630 w 4290"/>
                  <a:gd name="T83" fmla="*/ 274 h 3420"/>
                  <a:gd name="T84" fmla="*/ 494 w 4290"/>
                  <a:gd name="T85" fmla="*/ 90 h 3420"/>
                  <a:gd name="T86" fmla="*/ 600 w 4290"/>
                  <a:gd name="T87" fmla="*/ 180 h 3420"/>
                  <a:gd name="T88" fmla="*/ 753 w 4290"/>
                  <a:gd name="T89" fmla="*/ 283 h 3420"/>
                  <a:gd name="T90" fmla="*/ 689 w 4290"/>
                  <a:gd name="T91" fmla="*/ 108 h 3420"/>
                  <a:gd name="T92" fmla="*/ 700 w 4290"/>
                  <a:gd name="T93" fmla="*/ 37 h 3420"/>
                  <a:gd name="T94" fmla="*/ 718 w 4290"/>
                  <a:gd name="T95" fmla="*/ 171 h 3420"/>
                  <a:gd name="T96" fmla="*/ 853 w 4290"/>
                  <a:gd name="T97" fmla="*/ 202 h 34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290" h="3420">
                    <a:moveTo>
                      <a:pt x="1740" y="542"/>
                    </a:moveTo>
                    <a:cubicBezTo>
                      <a:pt x="1822" y="494"/>
                      <a:pt x="2048" y="316"/>
                      <a:pt x="2136" y="278"/>
                    </a:cubicBezTo>
                    <a:cubicBezTo>
                      <a:pt x="2224" y="240"/>
                      <a:pt x="2194" y="308"/>
                      <a:pt x="2268" y="314"/>
                    </a:cubicBezTo>
                    <a:cubicBezTo>
                      <a:pt x="2342" y="320"/>
                      <a:pt x="2502" y="292"/>
                      <a:pt x="2580" y="314"/>
                    </a:cubicBezTo>
                    <a:cubicBezTo>
                      <a:pt x="2658" y="336"/>
                      <a:pt x="2722" y="426"/>
                      <a:pt x="2736" y="446"/>
                    </a:cubicBezTo>
                    <a:cubicBezTo>
                      <a:pt x="2750" y="466"/>
                      <a:pt x="2694" y="444"/>
                      <a:pt x="2664" y="434"/>
                    </a:cubicBezTo>
                    <a:cubicBezTo>
                      <a:pt x="2634" y="424"/>
                      <a:pt x="2604" y="398"/>
                      <a:pt x="2556" y="386"/>
                    </a:cubicBezTo>
                    <a:cubicBezTo>
                      <a:pt x="2508" y="374"/>
                      <a:pt x="2438" y="368"/>
                      <a:pt x="2376" y="362"/>
                    </a:cubicBezTo>
                    <a:cubicBezTo>
                      <a:pt x="2314" y="356"/>
                      <a:pt x="2232" y="346"/>
                      <a:pt x="2184" y="350"/>
                    </a:cubicBezTo>
                    <a:cubicBezTo>
                      <a:pt x="2136" y="354"/>
                      <a:pt x="2134" y="360"/>
                      <a:pt x="2088" y="386"/>
                    </a:cubicBezTo>
                    <a:cubicBezTo>
                      <a:pt x="2042" y="412"/>
                      <a:pt x="1946" y="464"/>
                      <a:pt x="1908" y="506"/>
                    </a:cubicBezTo>
                    <a:cubicBezTo>
                      <a:pt x="1870" y="548"/>
                      <a:pt x="1840" y="596"/>
                      <a:pt x="1860" y="638"/>
                    </a:cubicBezTo>
                    <a:cubicBezTo>
                      <a:pt x="1880" y="680"/>
                      <a:pt x="1998" y="716"/>
                      <a:pt x="2028" y="758"/>
                    </a:cubicBezTo>
                    <a:cubicBezTo>
                      <a:pt x="2058" y="800"/>
                      <a:pt x="2010" y="870"/>
                      <a:pt x="2040" y="890"/>
                    </a:cubicBezTo>
                    <a:cubicBezTo>
                      <a:pt x="2070" y="910"/>
                      <a:pt x="2148" y="880"/>
                      <a:pt x="2208" y="878"/>
                    </a:cubicBezTo>
                    <a:cubicBezTo>
                      <a:pt x="2268" y="876"/>
                      <a:pt x="2356" y="862"/>
                      <a:pt x="2400" y="878"/>
                    </a:cubicBezTo>
                    <a:cubicBezTo>
                      <a:pt x="2444" y="894"/>
                      <a:pt x="2356" y="966"/>
                      <a:pt x="2472" y="974"/>
                    </a:cubicBezTo>
                    <a:cubicBezTo>
                      <a:pt x="2588" y="982"/>
                      <a:pt x="2884" y="932"/>
                      <a:pt x="3096" y="926"/>
                    </a:cubicBezTo>
                    <a:cubicBezTo>
                      <a:pt x="3308" y="920"/>
                      <a:pt x="3566" y="918"/>
                      <a:pt x="3744" y="938"/>
                    </a:cubicBezTo>
                    <a:cubicBezTo>
                      <a:pt x="3922" y="958"/>
                      <a:pt x="4114" y="1028"/>
                      <a:pt x="4164" y="1046"/>
                    </a:cubicBezTo>
                    <a:cubicBezTo>
                      <a:pt x="4214" y="1064"/>
                      <a:pt x="4112" y="1056"/>
                      <a:pt x="4044" y="1046"/>
                    </a:cubicBezTo>
                    <a:cubicBezTo>
                      <a:pt x="3976" y="1036"/>
                      <a:pt x="3848" y="1000"/>
                      <a:pt x="3756" y="986"/>
                    </a:cubicBezTo>
                    <a:cubicBezTo>
                      <a:pt x="3664" y="972"/>
                      <a:pt x="3582" y="964"/>
                      <a:pt x="3492" y="962"/>
                    </a:cubicBezTo>
                    <a:cubicBezTo>
                      <a:pt x="3402" y="960"/>
                      <a:pt x="3298" y="968"/>
                      <a:pt x="3216" y="974"/>
                    </a:cubicBezTo>
                    <a:cubicBezTo>
                      <a:pt x="3134" y="980"/>
                      <a:pt x="3088" y="990"/>
                      <a:pt x="3000" y="998"/>
                    </a:cubicBezTo>
                    <a:cubicBezTo>
                      <a:pt x="2912" y="1006"/>
                      <a:pt x="2770" y="1014"/>
                      <a:pt x="2688" y="1022"/>
                    </a:cubicBezTo>
                    <a:cubicBezTo>
                      <a:pt x="2606" y="1030"/>
                      <a:pt x="2540" y="1030"/>
                      <a:pt x="2508" y="1046"/>
                    </a:cubicBezTo>
                    <a:cubicBezTo>
                      <a:pt x="2476" y="1062"/>
                      <a:pt x="2500" y="1088"/>
                      <a:pt x="2496" y="1118"/>
                    </a:cubicBezTo>
                    <a:cubicBezTo>
                      <a:pt x="2492" y="1148"/>
                      <a:pt x="2504" y="1184"/>
                      <a:pt x="2484" y="1226"/>
                    </a:cubicBezTo>
                    <a:cubicBezTo>
                      <a:pt x="2464" y="1268"/>
                      <a:pt x="2366" y="1326"/>
                      <a:pt x="2376" y="1370"/>
                    </a:cubicBezTo>
                    <a:cubicBezTo>
                      <a:pt x="2386" y="1414"/>
                      <a:pt x="2482" y="1478"/>
                      <a:pt x="2544" y="1490"/>
                    </a:cubicBezTo>
                    <a:cubicBezTo>
                      <a:pt x="2606" y="1502"/>
                      <a:pt x="2630" y="1452"/>
                      <a:pt x="2748" y="1442"/>
                    </a:cubicBezTo>
                    <a:cubicBezTo>
                      <a:pt x="2866" y="1432"/>
                      <a:pt x="3136" y="1414"/>
                      <a:pt x="3252" y="1430"/>
                    </a:cubicBezTo>
                    <a:cubicBezTo>
                      <a:pt x="3368" y="1446"/>
                      <a:pt x="3368" y="1504"/>
                      <a:pt x="3444" y="1538"/>
                    </a:cubicBezTo>
                    <a:cubicBezTo>
                      <a:pt x="3520" y="1572"/>
                      <a:pt x="3644" y="1628"/>
                      <a:pt x="3708" y="1634"/>
                    </a:cubicBezTo>
                    <a:cubicBezTo>
                      <a:pt x="3772" y="1640"/>
                      <a:pt x="3780" y="1594"/>
                      <a:pt x="3828" y="1574"/>
                    </a:cubicBezTo>
                    <a:cubicBezTo>
                      <a:pt x="3876" y="1554"/>
                      <a:pt x="3920" y="1512"/>
                      <a:pt x="3996" y="1514"/>
                    </a:cubicBezTo>
                    <a:cubicBezTo>
                      <a:pt x="4072" y="1516"/>
                      <a:pt x="4278" y="1580"/>
                      <a:pt x="4284" y="1586"/>
                    </a:cubicBezTo>
                    <a:cubicBezTo>
                      <a:pt x="4290" y="1592"/>
                      <a:pt x="4100" y="1548"/>
                      <a:pt x="4032" y="1550"/>
                    </a:cubicBezTo>
                    <a:cubicBezTo>
                      <a:pt x="3964" y="1552"/>
                      <a:pt x="3924" y="1578"/>
                      <a:pt x="3876" y="1598"/>
                    </a:cubicBezTo>
                    <a:cubicBezTo>
                      <a:pt x="3828" y="1618"/>
                      <a:pt x="3802" y="1664"/>
                      <a:pt x="3744" y="1670"/>
                    </a:cubicBezTo>
                    <a:cubicBezTo>
                      <a:pt x="3686" y="1676"/>
                      <a:pt x="3602" y="1658"/>
                      <a:pt x="3528" y="1634"/>
                    </a:cubicBezTo>
                    <a:cubicBezTo>
                      <a:pt x="3454" y="1610"/>
                      <a:pt x="3364" y="1546"/>
                      <a:pt x="3300" y="1526"/>
                    </a:cubicBezTo>
                    <a:cubicBezTo>
                      <a:pt x="3236" y="1506"/>
                      <a:pt x="3208" y="1514"/>
                      <a:pt x="3144" y="1514"/>
                    </a:cubicBezTo>
                    <a:cubicBezTo>
                      <a:pt x="3080" y="1514"/>
                      <a:pt x="2992" y="1516"/>
                      <a:pt x="2916" y="1526"/>
                    </a:cubicBezTo>
                    <a:cubicBezTo>
                      <a:pt x="2840" y="1536"/>
                      <a:pt x="2770" y="1564"/>
                      <a:pt x="2688" y="1574"/>
                    </a:cubicBezTo>
                    <a:cubicBezTo>
                      <a:pt x="2606" y="1584"/>
                      <a:pt x="2496" y="1588"/>
                      <a:pt x="2424" y="1586"/>
                    </a:cubicBezTo>
                    <a:cubicBezTo>
                      <a:pt x="2352" y="1584"/>
                      <a:pt x="2268" y="1520"/>
                      <a:pt x="2256" y="1562"/>
                    </a:cubicBezTo>
                    <a:cubicBezTo>
                      <a:pt x="2244" y="1604"/>
                      <a:pt x="2302" y="1746"/>
                      <a:pt x="2352" y="1838"/>
                    </a:cubicBezTo>
                    <a:cubicBezTo>
                      <a:pt x="2402" y="1930"/>
                      <a:pt x="2520" y="2036"/>
                      <a:pt x="2556" y="2114"/>
                    </a:cubicBezTo>
                    <a:cubicBezTo>
                      <a:pt x="2592" y="2192"/>
                      <a:pt x="2586" y="2250"/>
                      <a:pt x="2568" y="2306"/>
                    </a:cubicBezTo>
                    <a:cubicBezTo>
                      <a:pt x="2550" y="2362"/>
                      <a:pt x="2466" y="2398"/>
                      <a:pt x="2448" y="2450"/>
                    </a:cubicBezTo>
                    <a:cubicBezTo>
                      <a:pt x="2430" y="2502"/>
                      <a:pt x="2450" y="2556"/>
                      <a:pt x="2460" y="2618"/>
                    </a:cubicBezTo>
                    <a:cubicBezTo>
                      <a:pt x="2470" y="2680"/>
                      <a:pt x="2510" y="2818"/>
                      <a:pt x="2508" y="2822"/>
                    </a:cubicBezTo>
                    <a:cubicBezTo>
                      <a:pt x="2506" y="2826"/>
                      <a:pt x="2464" y="2694"/>
                      <a:pt x="2448" y="2642"/>
                    </a:cubicBezTo>
                    <a:cubicBezTo>
                      <a:pt x="2432" y="2590"/>
                      <a:pt x="2414" y="2556"/>
                      <a:pt x="2412" y="2510"/>
                    </a:cubicBezTo>
                    <a:cubicBezTo>
                      <a:pt x="2410" y="2464"/>
                      <a:pt x="2418" y="2408"/>
                      <a:pt x="2436" y="2366"/>
                    </a:cubicBezTo>
                    <a:cubicBezTo>
                      <a:pt x="2454" y="2324"/>
                      <a:pt x="2510" y="2292"/>
                      <a:pt x="2520" y="2258"/>
                    </a:cubicBezTo>
                    <a:cubicBezTo>
                      <a:pt x="2530" y="2224"/>
                      <a:pt x="2512" y="2196"/>
                      <a:pt x="2496" y="2162"/>
                    </a:cubicBezTo>
                    <a:cubicBezTo>
                      <a:pt x="2480" y="2128"/>
                      <a:pt x="2458" y="2094"/>
                      <a:pt x="2424" y="2054"/>
                    </a:cubicBezTo>
                    <a:cubicBezTo>
                      <a:pt x="2390" y="2014"/>
                      <a:pt x="2328" y="1976"/>
                      <a:pt x="2292" y="1922"/>
                    </a:cubicBezTo>
                    <a:cubicBezTo>
                      <a:pt x="2256" y="1868"/>
                      <a:pt x="2234" y="1780"/>
                      <a:pt x="2208" y="1730"/>
                    </a:cubicBezTo>
                    <a:cubicBezTo>
                      <a:pt x="2182" y="1680"/>
                      <a:pt x="2172" y="1636"/>
                      <a:pt x="2136" y="1622"/>
                    </a:cubicBezTo>
                    <a:cubicBezTo>
                      <a:pt x="2100" y="1608"/>
                      <a:pt x="2016" y="1618"/>
                      <a:pt x="1992" y="1646"/>
                    </a:cubicBezTo>
                    <a:cubicBezTo>
                      <a:pt x="1968" y="1674"/>
                      <a:pt x="1980" y="1722"/>
                      <a:pt x="1992" y="1790"/>
                    </a:cubicBezTo>
                    <a:cubicBezTo>
                      <a:pt x="2004" y="1858"/>
                      <a:pt x="2064" y="1978"/>
                      <a:pt x="2064" y="2054"/>
                    </a:cubicBezTo>
                    <a:cubicBezTo>
                      <a:pt x="2064" y="2130"/>
                      <a:pt x="1972" y="2146"/>
                      <a:pt x="1992" y="2246"/>
                    </a:cubicBezTo>
                    <a:cubicBezTo>
                      <a:pt x="2012" y="2346"/>
                      <a:pt x="2120" y="2560"/>
                      <a:pt x="2184" y="2654"/>
                    </a:cubicBezTo>
                    <a:cubicBezTo>
                      <a:pt x="2248" y="2748"/>
                      <a:pt x="2342" y="2714"/>
                      <a:pt x="2376" y="2810"/>
                    </a:cubicBezTo>
                    <a:cubicBezTo>
                      <a:pt x="2410" y="2906"/>
                      <a:pt x="2388" y="3132"/>
                      <a:pt x="2388" y="3230"/>
                    </a:cubicBezTo>
                    <a:cubicBezTo>
                      <a:pt x="2388" y="3328"/>
                      <a:pt x="2382" y="3420"/>
                      <a:pt x="2376" y="3398"/>
                    </a:cubicBezTo>
                    <a:cubicBezTo>
                      <a:pt x="2370" y="3376"/>
                      <a:pt x="2360" y="3186"/>
                      <a:pt x="2352" y="3098"/>
                    </a:cubicBezTo>
                    <a:cubicBezTo>
                      <a:pt x="2344" y="3010"/>
                      <a:pt x="2362" y="2928"/>
                      <a:pt x="2328" y="2870"/>
                    </a:cubicBezTo>
                    <a:cubicBezTo>
                      <a:pt x="2294" y="2812"/>
                      <a:pt x="2202" y="2804"/>
                      <a:pt x="2148" y="2750"/>
                    </a:cubicBezTo>
                    <a:cubicBezTo>
                      <a:pt x="2094" y="2696"/>
                      <a:pt x="2050" y="2632"/>
                      <a:pt x="2004" y="2546"/>
                    </a:cubicBezTo>
                    <a:cubicBezTo>
                      <a:pt x="1958" y="2460"/>
                      <a:pt x="1890" y="2314"/>
                      <a:pt x="1872" y="2234"/>
                    </a:cubicBezTo>
                    <a:cubicBezTo>
                      <a:pt x="1854" y="2154"/>
                      <a:pt x="1912" y="2138"/>
                      <a:pt x="1896" y="2066"/>
                    </a:cubicBezTo>
                    <a:cubicBezTo>
                      <a:pt x="1880" y="1994"/>
                      <a:pt x="1832" y="1864"/>
                      <a:pt x="1776" y="1802"/>
                    </a:cubicBezTo>
                    <a:cubicBezTo>
                      <a:pt x="1720" y="1740"/>
                      <a:pt x="1616" y="1716"/>
                      <a:pt x="1560" y="1694"/>
                    </a:cubicBezTo>
                    <a:cubicBezTo>
                      <a:pt x="1504" y="1672"/>
                      <a:pt x="1470" y="1650"/>
                      <a:pt x="1440" y="1670"/>
                    </a:cubicBezTo>
                    <a:cubicBezTo>
                      <a:pt x="1410" y="1690"/>
                      <a:pt x="1378" y="1750"/>
                      <a:pt x="1380" y="1814"/>
                    </a:cubicBezTo>
                    <a:cubicBezTo>
                      <a:pt x="1382" y="1878"/>
                      <a:pt x="1442" y="1990"/>
                      <a:pt x="1452" y="2054"/>
                    </a:cubicBezTo>
                    <a:cubicBezTo>
                      <a:pt x="1462" y="2118"/>
                      <a:pt x="1456" y="2152"/>
                      <a:pt x="1440" y="2198"/>
                    </a:cubicBezTo>
                    <a:cubicBezTo>
                      <a:pt x="1424" y="2244"/>
                      <a:pt x="1404" y="2284"/>
                      <a:pt x="1356" y="2330"/>
                    </a:cubicBezTo>
                    <a:cubicBezTo>
                      <a:pt x="1308" y="2376"/>
                      <a:pt x="1202" y="2426"/>
                      <a:pt x="1152" y="2474"/>
                    </a:cubicBezTo>
                    <a:cubicBezTo>
                      <a:pt x="1102" y="2522"/>
                      <a:pt x="1064" y="2620"/>
                      <a:pt x="1056" y="2618"/>
                    </a:cubicBezTo>
                    <a:cubicBezTo>
                      <a:pt x="1048" y="2616"/>
                      <a:pt x="1074" y="2508"/>
                      <a:pt x="1104" y="2462"/>
                    </a:cubicBezTo>
                    <a:cubicBezTo>
                      <a:pt x="1134" y="2416"/>
                      <a:pt x="1196" y="2378"/>
                      <a:pt x="1236" y="2342"/>
                    </a:cubicBezTo>
                    <a:cubicBezTo>
                      <a:pt x="1276" y="2306"/>
                      <a:pt x="1318" y="2288"/>
                      <a:pt x="1344" y="2246"/>
                    </a:cubicBezTo>
                    <a:cubicBezTo>
                      <a:pt x="1370" y="2204"/>
                      <a:pt x="1396" y="2142"/>
                      <a:pt x="1392" y="2090"/>
                    </a:cubicBezTo>
                    <a:cubicBezTo>
                      <a:pt x="1388" y="2038"/>
                      <a:pt x="1336" y="1988"/>
                      <a:pt x="1320" y="1934"/>
                    </a:cubicBezTo>
                    <a:cubicBezTo>
                      <a:pt x="1304" y="1880"/>
                      <a:pt x="1292" y="1818"/>
                      <a:pt x="1296" y="1766"/>
                    </a:cubicBezTo>
                    <a:cubicBezTo>
                      <a:pt x="1300" y="1714"/>
                      <a:pt x="1358" y="1656"/>
                      <a:pt x="1344" y="1622"/>
                    </a:cubicBezTo>
                    <a:cubicBezTo>
                      <a:pt x="1330" y="1588"/>
                      <a:pt x="1268" y="1556"/>
                      <a:pt x="1212" y="1562"/>
                    </a:cubicBezTo>
                    <a:cubicBezTo>
                      <a:pt x="1156" y="1568"/>
                      <a:pt x="1056" y="1622"/>
                      <a:pt x="1008" y="1658"/>
                    </a:cubicBezTo>
                    <a:cubicBezTo>
                      <a:pt x="960" y="1694"/>
                      <a:pt x="948" y="1734"/>
                      <a:pt x="924" y="1778"/>
                    </a:cubicBezTo>
                    <a:cubicBezTo>
                      <a:pt x="900" y="1822"/>
                      <a:pt x="876" y="1868"/>
                      <a:pt x="864" y="1922"/>
                    </a:cubicBezTo>
                    <a:cubicBezTo>
                      <a:pt x="852" y="1976"/>
                      <a:pt x="878" y="2056"/>
                      <a:pt x="852" y="2102"/>
                    </a:cubicBezTo>
                    <a:cubicBezTo>
                      <a:pt x="826" y="2148"/>
                      <a:pt x="742" y="2162"/>
                      <a:pt x="708" y="2198"/>
                    </a:cubicBezTo>
                    <a:cubicBezTo>
                      <a:pt x="674" y="2234"/>
                      <a:pt x="668" y="2280"/>
                      <a:pt x="648" y="2318"/>
                    </a:cubicBezTo>
                    <a:cubicBezTo>
                      <a:pt x="628" y="2356"/>
                      <a:pt x="588" y="2440"/>
                      <a:pt x="588" y="2426"/>
                    </a:cubicBezTo>
                    <a:cubicBezTo>
                      <a:pt x="588" y="2412"/>
                      <a:pt x="632" y="2288"/>
                      <a:pt x="648" y="2234"/>
                    </a:cubicBezTo>
                    <a:cubicBezTo>
                      <a:pt x="664" y="2180"/>
                      <a:pt x="656" y="2132"/>
                      <a:pt x="684" y="2102"/>
                    </a:cubicBezTo>
                    <a:cubicBezTo>
                      <a:pt x="712" y="2072"/>
                      <a:pt x="796" y="2088"/>
                      <a:pt x="816" y="2054"/>
                    </a:cubicBezTo>
                    <a:cubicBezTo>
                      <a:pt x="836" y="2020"/>
                      <a:pt x="798" y="1954"/>
                      <a:pt x="804" y="1898"/>
                    </a:cubicBezTo>
                    <a:cubicBezTo>
                      <a:pt x="810" y="1842"/>
                      <a:pt x="812" y="1774"/>
                      <a:pt x="852" y="1718"/>
                    </a:cubicBezTo>
                    <a:cubicBezTo>
                      <a:pt x="892" y="1662"/>
                      <a:pt x="988" y="1600"/>
                      <a:pt x="1044" y="1562"/>
                    </a:cubicBezTo>
                    <a:cubicBezTo>
                      <a:pt x="1100" y="1524"/>
                      <a:pt x="1170" y="1518"/>
                      <a:pt x="1188" y="1490"/>
                    </a:cubicBezTo>
                    <a:cubicBezTo>
                      <a:pt x="1206" y="1462"/>
                      <a:pt x="1152" y="1434"/>
                      <a:pt x="1152" y="1394"/>
                    </a:cubicBezTo>
                    <a:cubicBezTo>
                      <a:pt x="1152" y="1354"/>
                      <a:pt x="1168" y="1302"/>
                      <a:pt x="1188" y="1250"/>
                    </a:cubicBezTo>
                    <a:cubicBezTo>
                      <a:pt x="1208" y="1198"/>
                      <a:pt x="1274" y="1122"/>
                      <a:pt x="1272" y="1082"/>
                    </a:cubicBezTo>
                    <a:cubicBezTo>
                      <a:pt x="1270" y="1042"/>
                      <a:pt x="1220" y="1010"/>
                      <a:pt x="1176" y="1010"/>
                    </a:cubicBezTo>
                    <a:cubicBezTo>
                      <a:pt x="1132" y="1010"/>
                      <a:pt x="1076" y="1080"/>
                      <a:pt x="1008" y="1082"/>
                    </a:cubicBezTo>
                    <a:cubicBezTo>
                      <a:pt x="940" y="1084"/>
                      <a:pt x="834" y="1074"/>
                      <a:pt x="768" y="1022"/>
                    </a:cubicBezTo>
                    <a:cubicBezTo>
                      <a:pt x="702" y="970"/>
                      <a:pt x="682" y="824"/>
                      <a:pt x="612" y="770"/>
                    </a:cubicBezTo>
                    <a:cubicBezTo>
                      <a:pt x="542" y="716"/>
                      <a:pt x="448" y="712"/>
                      <a:pt x="348" y="698"/>
                    </a:cubicBezTo>
                    <a:cubicBezTo>
                      <a:pt x="248" y="684"/>
                      <a:pt x="24" y="690"/>
                      <a:pt x="12" y="686"/>
                    </a:cubicBezTo>
                    <a:cubicBezTo>
                      <a:pt x="0" y="682"/>
                      <a:pt x="176" y="670"/>
                      <a:pt x="276" y="674"/>
                    </a:cubicBezTo>
                    <a:cubicBezTo>
                      <a:pt x="376" y="678"/>
                      <a:pt x="534" y="690"/>
                      <a:pt x="612" y="710"/>
                    </a:cubicBezTo>
                    <a:cubicBezTo>
                      <a:pt x="690" y="730"/>
                      <a:pt x="712" y="758"/>
                      <a:pt x="744" y="794"/>
                    </a:cubicBezTo>
                    <a:cubicBezTo>
                      <a:pt x="776" y="830"/>
                      <a:pt x="758" y="894"/>
                      <a:pt x="804" y="926"/>
                    </a:cubicBezTo>
                    <a:cubicBezTo>
                      <a:pt x="850" y="958"/>
                      <a:pt x="960" y="994"/>
                      <a:pt x="1020" y="986"/>
                    </a:cubicBezTo>
                    <a:cubicBezTo>
                      <a:pt x="1080" y="978"/>
                      <a:pt x="1126" y="894"/>
                      <a:pt x="1164" y="878"/>
                    </a:cubicBezTo>
                    <a:cubicBezTo>
                      <a:pt x="1202" y="862"/>
                      <a:pt x="1202" y="898"/>
                      <a:pt x="1248" y="890"/>
                    </a:cubicBezTo>
                    <a:cubicBezTo>
                      <a:pt x="1294" y="882"/>
                      <a:pt x="1434" y="856"/>
                      <a:pt x="1440" y="830"/>
                    </a:cubicBezTo>
                    <a:cubicBezTo>
                      <a:pt x="1446" y="804"/>
                      <a:pt x="1330" y="774"/>
                      <a:pt x="1284" y="734"/>
                    </a:cubicBezTo>
                    <a:cubicBezTo>
                      <a:pt x="1238" y="694"/>
                      <a:pt x="1186" y="640"/>
                      <a:pt x="1164" y="590"/>
                    </a:cubicBezTo>
                    <a:cubicBezTo>
                      <a:pt x="1142" y="540"/>
                      <a:pt x="1178" y="492"/>
                      <a:pt x="1152" y="434"/>
                    </a:cubicBezTo>
                    <a:cubicBezTo>
                      <a:pt x="1126" y="376"/>
                      <a:pt x="1058" y="294"/>
                      <a:pt x="1008" y="242"/>
                    </a:cubicBezTo>
                    <a:cubicBezTo>
                      <a:pt x="958" y="190"/>
                      <a:pt x="846" y="126"/>
                      <a:pt x="852" y="122"/>
                    </a:cubicBezTo>
                    <a:cubicBezTo>
                      <a:pt x="858" y="118"/>
                      <a:pt x="982" y="158"/>
                      <a:pt x="1044" y="218"/>
                    </a:cubicBezTo>
                    <a:cubicBezTo>
                      <a:pt x="1106" y="278"/>
                      <a:pt x="1196" y="418"/>
                      <a:pt x="1224" y="482"/>
                    </a:cubicBezTo>
                    <a:cubicBezTo>
                      <a:pt x="1252" y="546"/>
                      <a:pt x="1180" y="560"/>
                      <a:pt x="1212" y="602"/>
                    </a:cubicBezTo>
                    <a:cubicBezTo>
                      <a:pt x="1244" y="644"/>
                      <a:pt x="1362" y="708"/>
                      <a:pt x="1416" y="734"/>
                    </a:cubicBezTo>
                    <a:cubicBezTo>
                      <a:pt x="1470" y="760"/>
                      <a:pt x="1514" y="776"/>
                      <a:pt x="1536" y="758"/>
                    </a:cubicBezTo>
                    <a:cubicBezTo>
                      <a:pt x="1558" y="740"/>
                      <a:pt x="1570" y="670"/>
                      <a:pt x="1548" y="626"/>
                    </a:cubicBezTo>
                    <a:cubicBezTo>
                      <a:pt x="1526" y="582"/>
                      <a:pt x="1428" y="550"/>
                      <a:pt x="1404" y="494"/>
                    </a:cubicBezTo>
                    <a:cubicBezTo>
                      <a:pt x="1380" y="438"/>
                      <a:pt x="1406" y="354"/>
                      <a:pt x="1404" y="290"/>
                    </a:cubicBezTo>
                    <a:cubicBezTo>
                      <a:pt x="1402" y="226"/>
                      <a:pt x="1370" y="158"/>
                      <a:pt x="1392" y="110"/>
                    </a:cubicBezTo>
                    <a:cubicBezTo>
                      <a:pt x="1414" y="62"/>
                      <a:pt x="1530" y="4"/>
                      <a:pt x="1536" y="2"/>
                    </a:cubicBezTo>
                    <a:cubicBezTo>
                      <a:pt x="1542" y="0"/>
                      <a:pt x="1444" y="70"/>
                      <a:pt x="1428" y="98"/>
                    </a:cubicBezTo>
                    <a:cubicBezTo>
                      <a:pt x="1412" y="126"/>
                      <a:pt x="1438" y="130"/>
                      <a:pt x="1440" y="170"/>
                    </a:cubicBezTo>
                    <a:cubicBezTo>
                      <a:pt x="1442" y="210"/>
                      <a:pt x="1436" y="290"/>
                      <a:pt x="1440" y="338"/>
                    </a:cubicBezTo>
                    <a:cubicBezTo>
                      <a:pt x="1444" y="386"/>
                      <a:pt x="1446" y="430"/>
                      <a:pt x="1464" y="458"/>
                    </a:cubicBezTo>
                    <a:cubicBezTo>
                      <a:pt x="1482" y="486"/>
                      <a:pt x="1518" y="488"/>
                      <a:pt x="1548" y="506"/>
                    </a:cubicBezTo>
                    <a:cubicBezTo>
                      <a:pt x="1578" y="524"/>
                      <a:pt x="1614" y="558"/>
                      <a:pt x="1644" y="566"/>
                    </a:cubicBezTo>
                    <a:cubicBezTo>
                      <a:pt x="1674" y="574"/>
                      <a:pt x="1658" y="590"/>
                      <a:pt x="1740" y="542"/>
                    </a:cubicBezTo>
                    <a:close/>
                  </a:path>
                </a:pathLst>
              </a:custGeom>
              <a:blipFill dpi="0" rotWithShape="0">
                <a:blip r:embed="rId3"/>
                <a:srcRect/>
                <a:tile tx="0" ty="0" sx="100000" sy="100000" flip="none" algn="tl"/>
              </a:blipFill>
              <a:ln>
                <a:noFill/>
              </a:ln>
              <a:effectLst>
                <a:outerShdw dist="25400" algn="ctr" rotWithShape="0">
                  <a:srgbClr val="00000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endParaRPr lang="en-US"/>
              </a:p>
            </p:txBody>
          </p:sp>
          <p:sp>
            <p:nvSpPr>
              <p:cNvPr id="15" name="Freeform 1933" descr="Maglia viola"/>
              <p:cNvSpPr>
                <a:spLocks noChangeAspect="1"/>
              </p:cNvSpPr>
              <p:nvPr/>
            </p:nvSpPr>
            <p:spPr bwMode="auto">
              <a:xfrm rot="-177207">
                <a:off x="2594" y="2705"/>
                <a:ext cx="374" cy="235"/>
              </a:xfrm>
              <a:custGeom>
                <a:avLst/>
                <a:gdLst>
                  <a:gd name="T0" fmla="*/ 84 w 760"/>
                  <a:gd name="T1" fmla="*/ 9 h 626"/>
                  <a:gd name="T2" fmla="*/ 184 w 760"/>
                  <a:gd name="T3" fmla="*/ 9 h 626"/>
                  <a:gd name="T4" fmla="*/ 225 w 760"/>
                  <a:gd name="T5" fmla="*/ 63 h 626"/>
                  <a:gd name="T6" fmla="*/ 308 w 760"/>
                  <a:gd name="T7" fmla="*/ 86 h 626"/>
                  <a:gd name="T8" fmla="*/ 367 w 760"/>
                  <a:gd name="T9" fmla="*/ 113 h 626"/>
                  <a:gd name="T10" fmla="*/ 349 w 760"/>
                  <a:gd name="T11" fmla="*/ 189 h 626"/>
                  <a:gd name="T12" fmla="*/ 267 w 760"/>
                  <a:gd name="T13" fmla="*/ 230 h 626"/>
                  <a:gd name="T14" fmla="*/ 160 w 760"/>
                  <a:gd name="T15" fmla="*/ 221 h 626"/>
                  <a:gd name="T16" fmla="*/ 131 w 760"/>
                  <a:gd name="T17" fmla="*/ 180 h 626"/>
                  <a:gd name="T18" fmla="*/ 137 w 760"/>
                  <a:gd name="T19" fmla="*/ 122 h 626"/>
                  <a:gd name="T20" fmla="*/ 72 w 760"/>
                  <a:gd name="T21" fmla="*/ 117 h 626"/>
                  <a:gd name="T22" fmla="*/ 7 w 760"/>
                  <a:gd name="T23" fmla="*/ 72 h 626"/>
                  <a:gd name="T24" fmla="*/ 31 w 760"/>
                  <a:gd name="T25" fmla="*/ 27 h 626"/>
                  <a:gd name="T26" fmla="*/ 84 w 760"/>
                  <a:gd name="T27" fmla="*/ 9 h 6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60" h="626">
                    <a:moveTo>
                      <a:pt x="170" y="24"/>
                    </a:moveTo>
                    <a:cubicBezTo>
                      <a:pt x="222" y="16"/>
                      <a:pt x="326" y="0"/>
                      <a:pt x="374" y="24"/>
                    </a:cubicBezTo>
                    <a:cubicBezTo>
                      <a:pt x="422" y="48"/>
                      <a:pt x="416" y="134"/>
                      <a:pt x="458" y="168"/>
                    </a:cubicBezTo>
                    <a:cubicBezTo>
                      <a:pt x="500" y="202"/>
                      <a:pt x="578" y="206"/>
                      <a:pt x="626" y="228"/>
                    </a:cubicBezTo>
                    <a:cubicBezTo>
                      <a:pt x="674" y="250"/>
                      <a:pt x="732" y="254"/>
                      <a:pt x="746" y="300"/>
                    </a:cubicBezTo>
                    <a:cubicBezTo>
                      <a:pt x="760" y="346"/>
                      <a:pt x="744" y="452"/>
                      <a:pt x="710" y="504"/>
                    </a:cubicBezTo>
                    <a:cubicBezTo>
                      <a:pt x="676" y="556"/>
                      <a:pt x="606" y="598"/>
                      <a:pt x="542" y="612"/>
                    </a:cubicBezTo>
                    <a:cubicBezTo>
                      <a:pt x="478" y="626"/>
                      <a:pt x="372" y="610"/>
                      <a:pt x="326" y="588"/>
                    </a:cubicBezTo>
                    <a:cubicBezTo>
                      <a:pt x="280" y="566"/>
                      <a:pt x="274" y="524"/>
                      <a:pt x="266" y="480"/>
                    </a:cubicBezTo>
                    <a:cubicBezTo>
                      <a:pt x="258" y="436"/>
                      <a:pt x="298" y="352"/>
                      <a:pt x="278" y="324"/>
                    </a:cubicBezTo>
                    <a:cubicBezTo>
                      <a:pt x="258" y="296"/>
                      <a:pt x="190" y="334"/>
                      <a:pt x="146" y="312"/>
                    </a:cubicBezTo>
                    <a:cubicBezTo>
                      <a:pt x="102" y="290"/>
                      <a:pt x="28" y="232"/>
                      <a:pt x="14" y="192"/>
                    </a:cubicBezTo>
                    <a:cubicBezTo>
                      <a:pt x="0" y="152"/>
                      <a:pt x="32" y="100"/>
                      <a:pt x="62" y="72"/>
                    </a:cubicBezTo>
                    <a:cubicBezTo>
                      <a:pt x="92" y="44"/>
                      <a:pt x="118" y="32"/>
                      <a:pt x="170" y="24"/>
                    </a:cubicBezTo>
                    <a:close/>
                  </a:path>
                </a:pathLst>
              </a:custGeom>
              <a:blipFill dpi="0" rotWithShape="0">
                <a:blip r:embed="rId4"/>
                <a:srcRect/>
                <a:tile tx="0" ty="0" sx="100000" sy="100000" flip="none" algn="tl"/>
              </a:blip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1" name="Group 1934"/>
            <p:cNvGrpSpPr>
              <a:grpSpLocks/>
            </p:cNvGrpSpPr>
            <p:nvPr/>
          </p:nvGrpSpPr>
          <p:grpSpPr bwMode="auto">
            <a:xfrm>
              <a:off x="2452" y="2882"/>
              <a:ext cx="2104" cy="1275"/>
              <a:chOff x="2546" y="2882"/>
              <a:chExt cx="2185" cy="1275"/>
            </a:xfrm>
          </p:grpSpPr>
          <p:sp>
            <p:nvSpPr>
              <p:cNvPr id="12" name="Freeform 1935" descr="Bouquet"/>
              <p:cNvSpPr>
                <a:spLocks noChangeAspect="1"/>
              </p:cNvSpPr>
              <p:nvPr/>
            </p:nvSpPr>
            <p:spPr bwMode="auto">
              <a:xfrm rot="-177207">
                <a:off x="2546" y="2882"/>
                <a:ext cx="2185" cy="1275"/>
              </a:xfrm>
              <a:custGeom>
                <a:avLst/>
                <a:gdLst>
                  <a:gd name="T0" fmla="*/ 1155 w 4290"/>
                  <a:gd name="T1" fmla="*/ 117 h 3420"/>
                  <a:gd name="T2" fmla="*/ 1357 w 4290"/>
                  <a:gd name="T3" fmla="*/ 162 h 3420"/>
                  <a:gd name="T4" fmla="*/ 1112 w 4290"/>
                  <a:gd name="T5" fmla="*/ 130 h 3420"/>
                  <a:gd name="T6" fmla="*/ 947 w 4290"/>
                  <a:gd name="T7" fmla="*/ 238 h 3420"/>
                  <a:gd name="T8" fmla="*/ 1125 w 4290"/>
                  <a:gd name="T9" fmla="*/ 327 h 3420"/>
                  <a:gd name="T10" fmla="*/ 1577 w 4290"/>
                  <a:gd name="T11" fmla="*/ 345 h 3420"/>
                  <a:gd name="T12" fmla="*/ 2060 w 4290"/>
                  <a:gd name="T13" fmla="*/ 390 h 3420"/>
                  <a:gd name="T14" fmla="*/ 1638 w 4290"/>
                  <a:gd name="T15" fmla="*/ 363 h 3420"/>
                  <a:gd name="T16" fmla="*/ 1277 w 4290"/>
                  <a:gd name="T17" fmla="*/ 390 h 3420"/>
                  <a:gd name="T18" fmla="*/ 1210 w 4290"/>
                  <a:gd name="T19" fmla="*/ 511 h 3420"/>
                  <a:gd name="T20" fmla="*/ 1656 w 4290"/>
                  <a:gd name="T21" fmla="*/ 533 h 3420"/>
                  <a:gd name="T22" fmla="*/ 1950 w 4290"/>
                  <a:gd name="T23" fmla="*/ 587 h 3420"/>
                  <a:gd name="T24" fmla="*/ 2054 w 4290"/>
                  <a:gd name="T25" fmla="*/ 578 h 3420"/>
                  <a:gd name="T26" fmla="*/ 1797 w 4290"/>
                  <a:gd name="T27" fmla="*/ 609 h 3420"/>
                  <a:gd name="T28" fmla="*/ 1485 w 4290"/>
                  <a:gd name="T29" fmla="*/ 569 h 3420"/>
                  <a:gd name="T30" fmla="*/ 1149 w 4290"/>
                  <a:gd name="T31" fmla="*/ 582 h 3420"/>
                  <a:gd name="T32" fmla="*/ 1308 w 4290"/>
                  <a:gd name="T33" fmla="*/ 860 h 3420"/>
                  <a:gd name="T34" fmla="*/ 1277 w 4290"/>
                  <a:gd name="T35" fmla="*/ 1052 h 3420"/>
                  <a:gd name="T36" fmla="*/ 1241 w 4290"/>
                  <a:gd name="T37" fmla="*/ 882 h 3420"/>
                  <a:gd name="T38" fmla="*/ 1235 w 4290"/>
                  <a:gd name="T39" fmla="*/ 766 h 3420"/>
                  <a:gd name="T40" fmla="*/ 1088 w 4290"/>
                  <a:gd name="T41" fmla="*/ 605 h 3420"/>
                  <a:gd name="T42" fmla="*/ 1051 w 4290"/>
                  <a:gd name="T43" fmla="*/ 766 h 3420"/>
                  <a:gd name="T44" fmla="*/ 1210 w 4290"/>
                  <a:gd name="T45" fmla="*/ 1048 h 3420"/>
                  <a:gd name="T46" fmla="*/ 1198 w 4290"/>
                  <a:gd name="T47" fmla="*/ 1155 h 3420"/>
                  <a:gd name="T48" fmla="*/ 1021 w 4290"/>
                  <a:gd name="T49" fmla="*/ 949 h 3420"/>
                  <a:gd name="T50" fmla="*/ 905 w 4290"/>
                  <a:gd name="T51" fmla="*/ 672 h 3420"/>
                  <a:gd name="T52" fmla="*/ 703 w 4290"/>
                  <a:gd name="T53" fmla="*/ 676 h 3420"/>
                  <a:gd name="T54" fmla="*/ 691 w 4290"/>
                  <a:gd name="T55" fmla="*/ 869 h 3420"/>
                  <a:gd name="T56" fmla="*/ 562 w 4290"/>
                  <a:gd name="T57" fmla="*/ 918 h 3420"/>
                  <a:gd name="T58" fmla="*/ 709 w 4290"/>
                  <a:gd name="T59" fmla="*/ 779 h 3420"/>
                  <a:gd name="T60" fmla="*/ 685 w 4290"/>
                  <a:gd name="T61" fmla="*/ 605 h 3420"/>
                  <a:gd name="T62" fmla="*/ 471 w 4290"/>
                  <a:gd name="T63" fmla="*/ 663 h 3420"/>
                  <a:gd name="T64" fmla="*/ 361 w 4290"/>
                  <a:gd name="T65" fmla="*/ 819 h 3420"/>
                  <a:gd name="T66" fmla="*/ 330 w 4290"/>
                  <a:gd name="T67" fmla="*/ 833 h 3420"/>
                  <a:gd name="T68" fmla="*/ 409 w 4290"/>
                  <a:gd name="T69" fmla="*/ 708 h 3420"/>
                  <a:gd name="T70" fmla="*/ 605 w 4290"/>
                  <a:gd name="T71" fmla="*/ 555 h 3420"/>
                  <a:gd name="T72" fmla="*/ 648 w 4290"/>
                  <a:gd name="T73" fmla="*/ 403 h 3420"/>
                  <a:gd name="T74" fmla="*/ 391 w 4290"/>
                  <a:gd name="T75" fmla="*/ 381 h 3420"/>
                  <a:gd name="T76" fmla="*/ 6 w 4290"/>
                  <a:gd name="T77" fmla="*/ 256 h 3420"/>
                  <a:gd name="T78" fmla="*/ 379 w 4290"/>
                  <a:gd name="T79" fmla="*/ 296 h 3420"/>
                  <a:gd name="T80" fmla="*/ 593 w 4290"/>
                  <a:gd name="T81" fmla="*/ 327 h 3420"/>
                  <a:gd name="T82" fmla="*/ 654 w 4290"/>
                  <a:gd name="T83" fmla="*/ 274 h 3420"/>
                  <a:gd name="T84" fmla="*/ 513 w 4290"/>
                  <a:gd name="T85" fmla="*/ 90 h 3420"/>
                  <a:gd name="T86" fmla="*/ 623 w 4290"/>
                  <a:gd name="T87" fmla="*/ 180 h 3420"/>
                  <a:gd name="T88" fmla="*/ 782 w 4290"/>
                  <a:gd name="T89" fmla="*/ 283 h 3420"/>
                  <a:gd name="T90" fmla="*/ 715 w 4290"/>
                  <a:gd name="T91" fmla="*/ 108 h 3420"/>
                  <a:gd name="T92" fmla="*/ 727 w 4290"/>
                  <a:gd name="T93" fmla="*/ 37 h 3420"/>
                  <a:gd name="T94" fmla="*/ 746 w 4290"/>
                  <a:gd name="T95" fmla="*/ 171 h 3420"/>
                  <a:gd name="T96" fmla="*/ 886 w 4290"/>
                  <a:gd name="T97" fmla="*/ 202 h 34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290" h="3420">
                    <a:moveTo>
                      <a:pt x="1740" y="542"/>
                    </a:moveTo>
                    <a:cubicBezTo>
                      <a:pt x="1822" y="494"/>
                      <a:pt x="2048" y="316"/>
                      <a:pt x="2136" y="278"/>
                    </a:cubicBezTo>
                    <a:cubicBezTo>
                      <a:pt x="2224" y="240"/>
                      <a:pt x="2194" y="308"/>
                      <a:pt x="2268" y="314"/>
                    </a:cubicBezTo>
                    <a:cubicBezTo>
                      <a:pt x="2342" y="320"/>
                      <a:pt x="2502" y="292"/>
                      <a:pt x="2580" y="314"/>
                    </a:cubicBezTo>
                    <a:cubicBezTo>
                      <a:pt x="2658" y="336"/>
                      <a:pt x="2722" y="426"/>
                      <a:pt x="2736" y="446"/>
                    </a:cubicBezTo>
                    <a:cubicBezTo>
                      <a:pt x="2750" y="466"/>
                      <a:pt x="2694" y="444"/>
                      <a:pt x="2664" y="434"/>
                    </a:cubicBezTo>
                    <a:cubicBezTo>
                      <a:pt x="2634" y="424"/>
                      <a:pt x="2604" y="398"/>
                      <a:pt x="2556" y="386"/>
                    </a:cubicBezTo>
                    <a:cubicBezTo>
                      <a:pt x="2508" y="374"/>
                      <a:pt x="2438" y="368"/>
                      <a:pt x="2376" y="362"/>
                    </a:cubicBezTo>
                    <a:cubicBezTo>
                      <a:pt x="2314" y="356"/>
                      <a:pt x="2232" y="346"/>
                      <a:pt x="2184" y="350"/>
                    </a:cubicBezTo>
                    <a:cubicBezTo>
                      <a:pt x="2136" y="354"/>
                      <a:pt x="2134" y="360"/>
                      <a:pt x="2088" y="386"/>
                    </a:cubicBezTo>
                    <a:cubicBezTo>
                      <a:pt x="2042" y="412"/>
                      <a:pt x="1946" y="464"/>
                      <a:pt x="1908" y="506"/>
                    </a:cubicBezTo>
                    <a:cubicBezTo>
                      <a:pt x="1870" y="548"/>
                      <a:pt x="1840" y="596"/>
                      <a:pt x="1860" y="638"/>
                    </a:cubicBezTo>
                    <a:cubicBezTo>
                      <a:pt x="1880" y="680"/>
                      <a:pt x="1998" y="716"/>
                      <a:pt x="2028" y="758"/>
                    </a:cubicBezTo>
                    <a:cubicBezTo>
                      <a:pt x="2058" y="800"/>
                      <a:pt x="2010" y="870"/>
                      <a:pt x="2040" y="890"/>
                    </a:cubicBezTo>
                    <a:cubicBezTo>
                      <a:pt x="2070" y="910"/>
                      <a:pt x="2148" y="880"/>
                      <a:pt x="2208" y="878"/>
                    </a:cubicBezTo>
                    <a:cubicBezTo>
                      <a:pt x="2268" y="876"/>
                      <a:pt x="2356" y="862"/>
                      <a:pt x="2400" y="878"/>
                    </a:cubicBezTo>
                    <a:cubicBezTo>
                      <a:pt x="2444" y="894"/>
                      <a:pt x="2356" y="966"/>
                      <a:pt x="2472" y="974"/>
                    </a:cubicBezTo>
                    <a:cubicBezTo>
                      <a:pt x="2588" y="982"/>
                      <a:pt x="2884" y="932"/>
                      <a:pt x="3096" y="926"/>
                    </a:cubicBezTo>
                    <a:cubicBezTo>
                      <a:pt x="3308" y="920"/>
                      <a:pt x="3566" y="918"/>
                      <a:pt x="3744" y="938"/>
                    </a:cubicBezTo>
                    <a:cubicBezTo>
                      <a:pt x="3922" y="958"/>
                      <a:pt x="4114" y="1028"/>
                      <a:pt x="4164" y="1046"/>
                    </a:cubicBezTo>
                    <a:cubicBezTo>
                      <a:pt x="4214" y="1064"/>
                      <a:pt x="4112" y="1056"/>
                      <a:pt x="4044" y="1046"/>
                    </a:cubicBezTo>
                    <a:cubicBezTo>
                      <a:pt x="3976" y="1036"/>
                      <a:pt x="3848" y="1000"/>
                      <a:pt x="3756" y="986"/>
                    </a:cubicBezTo>
                    <a:cubicBezTo>
                      <a:pt x="3664" y="972"/>
                      <a:pt x="3582" y="964"/>
                      <a:pt x="3492" y="962"/>
                    </a:cubicBezTo>
                    <a:cubicBezTo>
                      <a:pt x="3402" y="960"/>
                      <a:pt x="3298" y="968"/>
                      <a:pt x="3216" y="974"/>
                    </a:cubicBezTo>
                    <a:cubicBezTo>
                      <a:pt x="3134" y="980"/>
                      <a:pt x="3088" y="990"/>
                      <a:pt x="3000" y="998"/>
                    </a:cubicBezTo>
                    <a:cubicBezTo>
                      <a:pt x="2912" y="1006"/>
                      <a:pt x="2770" y="1014"/>
                      <a:pt x="2688" y="1022"/>
                    </a:cubicBezTo>
                    <a:cubicBezTo>
                      <a:pt x="2606" y="1030"/>
                      <a:pt x="2540" y="1030"/>
                      <a:pt x="2508" y="1046"/>
                    </a:cubicBezTo>
                    <a:cubicBezTo>
                      <a:pt x="2476" y="1062"/>
                      <a:pt x="2500" y="1088"/>
                      <a:pt x="2496" y="1118"/>
                    </a:cubicBezTo>
                    <a:cubicBezTo>
                      <a:pt x="2492" y="1148"/>
                      <a:pt x="2504" y="1184"/>
                      <a:pt x="2484" y="1226"/>
                    </a:cubicBezTo>
                    <a:cubicBezTo>
                      <a:pt x="2464" y="1268"/>
                      <a:pt x="2366" y="1326"/>
                      <a:pt x="2376" y="1370"/>
                    </a:cubicBezTo>
                    <a:cubicBezTo>
                      <a:pt x="2386" y="1414"/>
                      <a:pt x="2482" y="1478"/>
                      <a:pt x="2544" y="1490"/>
                    </a:cubicBezTo>
                    <a:cubicBezTo>
                      <a:pt x="2606" y="1502"/>
                      <a:pt x="2630" y="1452"/>
                      <a:pt x="2748" y="1442"/>
                    </a:cubicBezTo>
                    <a:cubicBezTo>
                      <a:pt x="2866" y="1432"/>
                      <a:pt x="3136" y="1414"/>
                      <a:pt x="3252" y="1430"/>
                    </a:cubicBezTo>
                    <a:cubicBezTo>
                      <a:pt x="3368" y="1446"/>
                      <a:pt x="3368" y="1504"/>
                      <a:pt x="3444" y="1538"/>
                    </a:cubicBezTo>
                    <a:cubicBezTo>
                      <a:pt x="3520" y="1572"/>
                      <a:pt x="3644" y="1628"/>
                      <a:pt x="3708" y="1634"/>
                    </a:cubicBezTo>
                    <a:cubicBezTo>
                      <a:pt x="3772" y="1640"/>
                      <a:pt x="3780" y="1594"/>
                      <a:pt x="3828" y="1574"/>
                    </a:cubicBezTo>
                    <a:cubicBezTo>
                      <a:pt x="3876" y="1554"/>
                      <a:pt x="3920" y="1512"/>
                      <a:pt x="3996" y="1514"/>
                    </a:cubicBezTo>
                    <a:cubicBezTo>
                      <a:pt x="4072" y="1516"/>
                      <a:pt x="4278" y="1580"/>
                      <a:pt x="4284" y="1586"/>
                    </a:cubicBezTo>
                    <a:cubicBezTo>
                      <a:pt x="4290" y="1592"/>
                      <a:pt x="4100" y="1548"/>
                      <a:pt x="4032" y="1550"/>
                    </a:cubicBezTo>
                    <a:cubicBezTo>
                      <a:pt x="3964" y="1552"/>
                      <a:pt x="3924" y="1578"/>
                      <a:pt x="3876" y="1598"/>
                    </a:cubicBezTo>
                    <a:cubicBezTo>
                      <a:pt x="3828" y="1618"/>
                      <a:pt x="3802" y="1664"/>
                      <a:pt x="3744" y="1670"/>
                    </a:cubicBezTo>
                    <a:cubicBezTo>
                      <a:pt x="3686" y="1676"/>
                      <a:pt x="3602" y="1658"/>
                      <a:pt x="3528" y="1634"/>
                    </a:cubicBezTo>
                    <a:cubicBezTo>
                      <a:pt x="3454" y="1610"/>
                      <a:pt x="3364" y="1546"/>
                      <a:pt x="3300" y="1526"/>
                    </a:cubicBezTo>
                    <a:cubicBezTo>
                      <a:pt x="3236" y="1506"/>
                      <a:pt x="3208" y="1514"/>
                      <a:pt x="3144" y="1514"/>
                    </a:cubicBezTo>
                    <a:cubicBezTo>
                      <a:pt x="3080" y="1514"/>
                      <a:pt x="2992" y="1516"/>
                      <a:pt x="2916" y="1526"/>
                    </a:cubicBezTo>
                    <a:cubicBezTo>
                      <a:pt x="2840" y="1536"/>
                      <a:pt x="2770" y="1564"/>
                      <a:pt x="2688" y="1574"/>
                    </a:cubicBezTo>
                    <a:cubicBezTo>
                      <a:pt x="2606" y="1584"/>
                      <a:pt x="2496" y="1588"/>
                      <a:pt x="2424" y="1586"/>
                    </a:cubicBezTo>
                    <a:cubicBezTo>
                      <a:pt x="2352" y="1584"/>
                      <a:pt x="2268" y="1520"/>
                      <a:pt x="2256" y="1562"/>
                    </a:cubicBezTo>
                    <a:cubicBezTo>
                      <a:pt x="2244" y="1604"/>
                      <a:pt x="2302" y="1746"/>
                      <a:pt x="2352" y="1838"/>
                    </a:cubicBezTo>
                    <a:cubicBezTo>
                      <a:pt x="2402" y="1930"/>
                      <a:pt x="2520" y="2036"/>
                      <a:pt x="2556" y="2114"/>
                    </a:cubicBezTo>
                    <a:cubicBezTo>
                      <a:pt x="2592" y="2192"/>
                      <a:pt x="2586" y="2250"/>
                      <a:pt x="2568" y="2306"/>
                    </a:cubicBezTo>
                    <a:cubicBezTo>
                      <a:pt x="2550" y="2362"/>
                      <a:pt x="2466" y="2398"/>
                      <a:pt x="2448" y="2450"/>
                    </a:cubicBezTo>
                    <a:cubicBezTo>
                      <a:pt x="2430" y="2502"/>
                      <a:pt x="2450" y="2556"/>
                      <a:pt x="2460" y="2618"/>
                    </a:cubicBezTo>
                    <a:cubicBezTo>
                      <a:pt x="2470" y="2680"/>
                      <a:pt x="2510" y="2818"/>
                      <a:pt x="2508" y="2822"/>
                    </a:cubicBezTo>
                    <a:cubicBezTo>
                      <a:pt x="2506" y="2826"/>
                      <a:pt x="2464" y="2694"/>
                      <a:pt x="2448" y="2642"/>
                    </a:cubicBezTo>
                    <a:cubicBezTo>
                      <a:pt x="2432" y="2590"/>
                      <a:pt x="2414" y="2556"/>
                      <a:pt x="2412" y="2510"/>
                    </a:cubicBezTo>
                    <a:cubicBezTo>
                      <a:pt x="2410" y="2464"/>
                      <a:pt x="2418" y="2408"/>
                      <a:pt x="2436" y="2366"/>
                    </a:cubicBezTo>
                    <a:cubicBezTo>
                      <a:pt x="2454" y="2324"/>
                      <a:pt x="2510" y="2292"/>
                      <a:pt x="2520" y="2258"/>
                    </a:cubicBezTo>
                    <a:cubicBezTo>
                      <a:pt x="2530" y="2224"/>
                      <a:pt x="2512" y="2196"/>
                      <a:pt x="2496" y="2162"/>
                    </a:cubicBezTo>
                    <a:cubicBezTo>
                      <a:pt x="2480" y="2128"/>
                      <a:pt x="2458" y="2094"/>
                      <a:pt x="2424" y="2054"/>
                    </a:cubicBezTo>
                    <a:cubicBezTo>
                      <a:pt x="2390" y="2014"/>
                      <a:pt x="2328" y="1976"/>
                      <a:pt x="2292" y="1922"/>
                    </a:cubicBezTo>
                    <a:cubicBezTo>
                      <a:pt x="2256" y="1868"/>
                      <a:pt x="2234" y="1780"/>
                      <a:pt x="2208" y="1730"/>
                    </a:cubicBezTo>
                    <a:cubicBezTo>
                      <a:pt x="2182" y="1680"/>
                      <a:pt x="2172" y="1636"/>
                      <a:pt x="2136" y="1622"/>
                    </a:cubicBezTo>
                    <a:cubicBezTo>
                      <a:pt x="2100" y="1608"/>
                      <a:pt x="2016" y="1618"/>
                      <a:pt x="1992" y="1646"/>
                    </a:cubicBezTo>
                    <a:cubicBezTo>
                      <a:pt x="1968" y="1674"/>
                      <a:pt x="1980" y="1722"/>
                      <a:pt x="1992" y="1790"/>
                    </a:cubicBezTo>
                    <a:cubicBezTo>
                      <a:pt x="2004" y="1858"/>
                      <a:pt x="2064" y="1978"/>
                      <a:pt x="2064" y="2054"/>
                    </a:cubicBezTo>
                    <a:cubicBezTo>
                      <a:pt x="2064" y="2130"/>
                      <a:pt x="1972" y="2146"/>
                      <a:pt x="1992" y="2246"/>
                    </a:cubicBezTo>
                    <a:cubicBezTo>
                      <a:pt x="2012" y="2346"/>
                      <a:pt x="2120" y="2560"/>
                      <a:pt x="2184" y="2654"/>
                    </a:cubicBezTo>
                    <a:cubicBezTo>
                      <a:pt x="2248" y="2748"/>
                      <a:pt x="2342" y="2714"/>
                      <a:pt x="2376" y="2810"/>
                    </a:cubicBezTo>
                    <a:cubicBezTo>
                      <a:pt x="2410" y="2906"/>
                      <a:pt x="2388" y="3132"/>
                      <a:pt x="2388" y="3230"/>
                    </a:cubicBezTo>
                    <a:cubicBezTo>
                      <a:pt x="2388" y="3328"/>
                      <a:pt x="2382" y="3420"/>
                      <a:pt x="2376" y="3398"/>
                    </a:cubicBezTo>
                    <a:cubicBezTo>
                      <a:pt x="2370" y="3376"/>
                      <a:pt x="2360" y="3186"/>
                      <a:pt x="2352" y="3098"/>
                    </a:cubicBezTo>
                    <a:cubicBezTo>
                      <a:pt x="2344" y="3010"/>
                      <a:pt x="2362" y="2928"/>
                      <a:pt x="2328" y="2870"/>
                    </a:cubicBezTo>
                    <a:cubicBezTo>
                      <a:pt x="2294" y="2812"/>
                      <a:pt x="2202" y="2804"/>
                      <a:pt x="2148" y="2750"/>
                    </a:cubicBezTo>
                    <a:cubicBezTo>
                      <a:pt x="2094" y="2696"/>
                      <a:pt x="2050" y="2632"/>
                      <a:pt x="2004" y="2546"/>
                    </a:cubicBezTo>
                    <a:cubicBezTo>
                      <a:pt x="1958" y="2460"/>
                      <a:pt x="1890" y="2314"/>
                      <a:pt x="1872" y="2234"/>
                    </a:cubicBezTo>
                    <a:cubicBezTo>
                      <a:pt x="1854" y="2154"/>
                      <a:pt x="1912" y="2138"/>
                      <a:pt x="1896" y="2066"/>
                    </a:cubicBezTo>
                    <a:cubicBezTo>
                      <a:pt x="1880" y="1994"/>
                      <a:pt x="1832" y="1864"/>
                      <a:pt x="1776" y="1802"/>
                    </a:cubicBezTo>
                    <a:cubicBezTo>
                      <a:pt x="1720" y="1740"/>
                      <a:pt x="1616" y="1716"/>
                      <a:pt x="1560" y="1694"/>
                    </a:cubicBezTo>
                    <a:cubicBezTo>
                      <a:pt x="1504" y="1672"/>
                      <a:pt x="1470" y="1650"/>
                      <a:pt x="1440" y="1670"/>
                    </a:cubicBezTo>
                    <a:cubicBezTo>
                      <a:pt x="1410" y="1690"/>
                      <a:pt x="1378" y="1750"/>
                      <a:pt x="1380" y="1814"/>
                    </a:cubicBezTo>
                    <a:cubicBezTo>
                      <a:pt x="1382" y="1878"/>
                      <a:pt x="1442" y="1990"/>
                      <a:pt x="1452" y="2054"/>
                    </a:cubicBezTo>
                    <a:cubicBezTo>
                      <a:pt x="1462" y="2118"/>
                      <a:pt x="1456" y="2152"/>
                      <a:pt x="1440" y="2198"/>
                    </a:cubicBezTo>
                    <a:cubicBezTo>
                      <a:pt x="1424" y="2244"/>
                      <a:pt x="1404" y="2284"/>
                      <a:pt x="1356" y="2330"/>
                    </a:cubicBezTo>
                    <a:cubicBezTo>
                      <a:pt x="1308" y="2376"/>
                      <a:pt x="1202" y="2426"/>
                      <a:pt x="1152" y="2474"/>
                    </a:cubicBezTo>
                    <a:cubicBezTo>
                      <a:pt x="1102" y="2522"/>
                      <a:pt x="1064" y="2620"/>
                      <a:pt x="1056" y="2618"/>
                    </a:cubicBezTo>
                    <a:cubicBezTo>
                      <a:pt x="1048" y="2616"/>
                      <a:pt x="1074" y="2508"/>
                      <a:pt x="1104" y="2462"/>
                    </a:cubicBezTo>
                    <a:cubicBezTo>
                      <a:pt x="1134" y="2416"/>
                      <a:pt x="1196" y="2378"/>
                      <a:pt x="1236" y="2342"/>
                    </a:cubicBezTo>
                    <a:cubicBezTo>
                      <a:pt x="1276" y="2306"/>
                      <a:pt x="1318" y="2288"/>
                      <a:pt x="1344" y="2246"/>
                    </a:cubicBezTo>
                    <a:cubicBezTo>
                      <a:pt x="1370" y="2204"/>
                      <a:pt x="1396" y="2142"/>
                      <a:pt x="1392" y="2090"/>
                    </a:cubicBezTo>
                    <a:cubicBezTo>
                      <a:pt x="1388" y="2038"/>
                      <a:pt x="1336" y="1988"/>
                      <a:pt x="1320" y="1934"/>
                    </a:cubicBezTo>
                    <a:cubicBezTo>
                      <a:pt x="1304" y="1880"/>
                      <a:pt x="1292" y="1818"/>
                      <a:pt x="1296" y="1766"/>
                    </a:cubicBezTo>
                    <a:cubicBezTo>
                      <a:pt x="1300" y="1714"/>
                      <a:pt x="1358" y="1656"/>
                      <a:pt x="1344" y="1622"/>
                    </a:cubicBezTo>
                    <a:cubicBezTo>
                      <a:pt x="1330" y="1588"/>
                      <a:pt x="1268" y="1556"/>
                      <a:pt x="1212" y="1562"/>
                    </a:cubicBezTo>
                    <a:cubicBezTo>
                      <a:pt x="1156" y="1568"/>
                      <a:pt x="1056" y="1622"/>
                      <a:pt x="1008" y="1658"/>
                    </a:cubicBezTo>
                    <a:cubicBezTo>
                      <a:pt x="960" y="1694"/>
                      <a:pt x="948" y="1734"/>
                      <a:pt x="924" y="1778"/>
                    </a:cubicBezTo>
                    <a:cubicBezTo>
                      <a:pt x="900" y="1822"/>
                      <a:pt x="876" y="1868"/>
                      <a:pt x="864" y="1922"/>
                    </a:cubicBezTo>
                    <a:cubicBezTo>
                      <a:pt x="852" y="1976"/>
                      <a:pt x="878" y="2056"/>
                      <a:pt x="852" y="2102"/>
                    </a:cubicBezTo>
                    <a:cubicBezTo>
                      <a:pt x="826" y="2148"/>
                      <a:pt x="742" y="2162"/>
                      <a:pt x="708" y="2198"/>
                    </a:cubicBezTo>
                    <a:cubicBezTo>
                      <a:pt x="674" y="2234"/>
                      <a:pt x="668" y="2280"/>
                      <a:pt x="648" y="2318"/>
                    </a:cubicBezTo>
                    <a:cubicBezTo>
                      <a:pt x="628" y="2356"/>
                      <a:pt x="588" y="2440"/>
                      <a:pt x="588" y="2426"/>
                    </a:cubicBezTo>
                    <a:cubicBezTo>
                      <a:pt x="588" y="2412"/>
                      <a:pt x="632" y="2288"/>
                      <a:pt x="648" y="2234"/>
                    </a:cubicBezTo>
                    <a:cubicBezTo>
                      <a:pt x="664" y="2180"/>
                      <a:pt x="656" y="2132"/>
                      <a:pt x="684" y="2102"/>
                    </a:cubicBezTo>
                    <a:cubicBezTo>
                      <a:pt x="712" y="2072"/>
                      <a:pt x="796" y="2088"/>
                      <a:pt x="816" y="2054"/>
                    </a:cubicBezTo>
                    <a:cubicBezTo>
                      <a:pt x="836" y="2020"/>
                      <a:pt x="798" y="1954"/>
                      <a:pt x="804" y="1898"/>
                    </a:cubicBezTo>
                    <a:cubicBezTo>
                      <a:pt x="810" y="1842"/>
                      <a:pt x="812" y="1774"/>
                      <a:pt x="852" y="1718"/>
                    </a:cubicBezTo>
                    <a:cubicBezTo>
                      <a:pt x="892" y="1662"/>
                      <a:pt x="988" y="1600"/>
                      <a:pt x="1044" y="1562"/>
                    </a:cubicBezTo>
                    <a:cubicBezTo>
                      <a:pt x="1100" y="1524"/>
                      <a:pt x="1170" y="1518"/>
                      <a:pt x="1188" y="1490"/>
                    </a:cubicBezTo>
                    <a:cubicBezTo>
                      <a:pt x="1206" y="1462"/>
                      <a:pt x="1152" y="1434"/>
                      <a:pt x="1152" y="1394"/>
                    </a:cubicBezTo>
                    <a:cubicBezTo>
                      <a:pt x="1152" y="1354"/>
                      <a:pt x="1168" y="1302"/>
                      <a:pt x="1188" y="1250"/>
                    </a:cubicBezTo>
                    <a:cubicBezTo>
                      <a:pt x="1208" y="1198"/>
                      <a:pt x="1274" y="1122"/>
                      <a:pt x="1272" y="1082"/>
                    </a:cubicBezTo>
                    <a:cubicBezTo>
                      <a:pt x="1270" y="1042"/>
                      <a:pt x="1220" y="1010"/>
                      <a:pt x="1176" y="1010"/>
                    </a:cubicBezTo>
                    <a:cubicBezTo>
                      <a:pt x="1132" y="1010"/>
                      <a:pt x="1076" y="1080"/>
                      <a:pt x="1008" y="1082"/>
                    </a:cubicBezTo>
                    <a:cubicBezTo>
                      <a:pt x="940" y="1084"/>
                      <a:pt x="834" y="1074"/>
                      <a:pt x="768" y="1022"/>
                    </a:cubicBezTo>
                    <a:cubicBezTo>
                      <a:pt x="702" y="970"/>
                      <a:pt x="682" y="824"/>
                      <a:pt x="612" y="770"/>
                    </a:cubicBezTo>
                    <a:cubicBezTo>
                      <a:pt x="542" y="716"/>
                      <a:pt x="448" y="712"/>
                      <a:pt x="348" y="698"/>
                    </a:cubicBezTo>
                    <a:cubicBezTo>
                      <a:pt x="248" y="684"/>
                      <a:pt x="24" y="690"/>
                      <a:pt x="12" y="686"/>
                    </a:cubicBezTo>
                    <a:cubicBezTo>
                      <a:pt x="0" y="682"/>
                      <a:pt x="176" y="670"/>
                      <a:pt x="276" y="674"/>
                    </a:cubicBezTo>
                    <a:cubicBezTo>
                      <a:pt x="376" y="678"/>
                      <a:pt x="534" y="690"/>
                      <a:pt x="612" y="710"/>
                    </a:cubicBezTo>
                    <a:cubicBezTo>
                      <a:pt x="690" y="730"/>
                      <a:pt x="712" y="758"/>
                      <a:pt x="744" y="794"/>
                    </a:cubicBezTo>
                    <a:cubicBezTo>
                      <a:pt x="776" y="830"/>
                      <a:pt x="758" y="894"/>
                      <a:pt x="804" y="926"/>
                    </a:cubicBezTo>
                    <a:cubicBezTo>
                      <a:pt x="850" y="958"/>
                      <a:pt x="960" y="994"/>
                      <a:pt x="1020" y="986"/>
                    </a:cubicBezTo>
                    <a:cubicBezTo>
                      <a:pt x="1080" y="978"/>
                      <a:pt x="1126" y="894"/>
                      <a:pt x="1164" y="878"/>
                    </a:cubicBezTo>
                    <a:cubicBezTo>
                      <a:pt x="1202" y="862"/>
                      <a:pt x="1202" y="898"/>
                      <a:pt x="1248" y="890"/>
                    </a:cubicBezTo>
                    <a:cubicBezTo>
                      <a:pt x="1294" y="882"/>
                      <a:pt x="1434" y="856"/>
                      <a:pt x="1440" y="830"/>
                    </a:cubicBezTo>
                    <a:cubicBezTo>
                      <a:pt x="1446" y="804"/>
                      <a:pt x="1330" y="774"/>
                      <a:pt x="1284" y="734"/>
                    </a:cubicBezTo>
                    <a:cubicBezTo>
                      <a:pt x="1238" y="694"/>
                      <a:pt x="1186" y="640"/>
                      <a:pt x="1164" y="590"/>
                    </a:cubicBezTo>
                    <a:cubicBezTo>
                      <a:pt x="1142" y="540"/>
                      <a:pt x="1178" y="492"/>
                      <a:pt x="1152" y="434"/>
                    </a:cubicBezTo>
                    <a:cubicBezTo>
                      <a:pt x="1126" y="376"/>
                      <a:pt x="1058" y="294"/>
                      <a:pt x="1008" y="242"/>
                    </a:cubicBezTo>
                    <a:cubicBezTo>
                      <a:pt x="958" y="190"/>
                      <a:pt x="846" y="126"/>
                      <a:pt x="852" y="122"/>
                    </a:cubicBezTo>
                    <a:cubicBezTo>
                      <a:pt x="858" y="118"/>
                      <a:pt x="982" y="158"/>
                      <a:pt x="1044" y="218"/>
                    </a:cubicBezTo>
                    <a:cubicBezTo>
                      <a:pt x="1106" y="278"/>
                      <a:pt x="1196" y="418"/>
                      <a:pt x="1224" y="482"/>
                    </a:cubicBezTo>
                    <a:cubicBezTo>
                      <a:pt x="1252" y="546"/>
                      <a:pt x="1180" y="560"/>
                      <a:pt x="1212" y="602"/>
                    </a:cubicBezTo>
                    <a:cubicBezTo>
                      <a:pt x="1244" y="644"/>
                      <a:pt x="1362" y="708"/>
                      <a:pt x="1416" y="734"/>
                    </a:cubicBezTo>
                    <a:cubicBezTo>
                      <a:pt x="1470" y="760"/>
                      <a:pt x="1514" y="776"/>
                      <a:pt x="1536" y="758"/>
                    </a:cubicBezTo>
                    <a:cubicBezTo>
                      <a:pt x="1558" y="740"/>
                      <a:pt x="1570" y="670"/>
                      <a:pt x="1548" y="626"/>
                    </a:cubicBezTo>
                    <a:cubicBezTo>
                      <a:pt x="1526" y="582"/>
                      <a:pt x="1428" y="550"/>
                      <a:pt x="1404" y="494"/>
                    </a:cubicBezTo>
                    <a:cubicBezTo>
                      <a:pt x="1380" y="438"/>
                      <a:pt x="1406" y="354"/>
                      <a:pt x="1404" y="290"/>
                    </a:cubicBezTo>
                    <a:cubicBezTo>
                      <a:pt x="1402" y="226"/>
                      <a:pt x="1370" y="158"/>
                      <a:pt x="1392" y="110"/>
                    </a:cubicBezTo>
                    <a:cubicBezTo>
                      <a:pt x="1414" y="62"/>
                      <a:pt x="1530" y="4"/>
                      <a:pt x="1536" y="2"/>
                    </a:cubicBezTo>
                    <a:cubicBezTo>
                      <a:pt x="1542" y="0"/>
                      <a:pt x="1444" y="70"/>
                      <a:pt x="1428" y="98"/>
                    </a:cubicBezTo>
                    <a:cubicBezTo>
                      <a:pt x="1412" y="126"/>
                      <a:pt x="1438" y="130"/>
                      <a:pt x="1440" y="170"/>
                    </a:cubicBezTo>
                    <a:cubicBezTo>
                      <a:pt x="1442" y="210"/>
                      <a:pt x="1436" y="290"/>
                      <a:pt x="1440" y="338"/>
                    </a:cubicBezTo>
                    <a:cubicBezTo>
                      <a:pt x="1444" y="386"/>
                      <a:pt x="1446" y="430"/>
                      <a:pt x="1464" y="458"/>
                    </a:cubicBezTo>
                    <a:cubicBezTo>
                      <a:pt x="1482" y="486"/>
                      <a:pt x="1518" y="488"/>
                      <a:pt x="1548" y="506"/>
                    </a:cubicBezTo>
                    <a:cubicBezTo>
                      <a:pt x="1578" y="524"/>
                      <a:pt x="1614" y="558"/>
                      <a:pt x="1644" y="566"/>
                    </a:cubicBezTo>
                    <a:cubicBezTo>
                      <a:pt x="1674" y="574"/>
                      <a:pt x="1658" y="590"/>
                      <a:pt x="1740" y="542"/>
                    </a:cubicBezTo>
                    <a:close/>
                  </a:path>
                </a:pathLst>
              </a:custGeom>
              <a:blipFill dpi="0" rotWithShape="0">
                <a:blip r:embed="rId3"/>
                <a:srcRect/>
                <a:tile tx="0" ty="0" sx="100000" sy="100000" flip="none" algn="tl"/>
              </a:blipFill>
              <a:ln>
                <a:noFill/>
              </a:ln>
              <a:effectLst>
                <a:outerShdw dist="25400" algn="ctr" rotWithShape="0">
                  <a:srgbClr val="000000"/>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endParaRPr lang="en-US"/>
              </a:p>
            </p:txBody>
          </p:sp>
          <p:sp>
            <p:nvSpPr>
              <p:cNvPr id="13" name="Freeform 1936" descr="Maglia viola"/>
              <p:cNvSpPr>
                <a:spLocks noChangeAspect="1"/>
              </p:cNvSpPr>
              <p:nvPr/>
            </p:nvSpPr>
            <p:spPr bwMode="auto">
              <a:xfrm rot="-177207">
                <a:off x="3250" y="3218"/>
                <a:ext cx="389" cy="235"/>
              </a:xfrm>
              <a:custGeom>
                <a:avLst/>
                <a:gdLst>
                  <a:gd name="T0" fmla="*/ 87 w 760"/>
                  <a:gd name="T1" fmla="*/ 9 h 626"/>
                  <a:gd name="T2" fmla="*/ 191 w 760"/>
                  <a:gd name="T3" fmla="*/ 9 h 626"/>
                  <a:gd name="T4" fmla="*/ 234 w 760"/>
                  <a:gd name="T5" fmla="*/ 63 h 626"/>
                  <a:gd name="T6" fmla="*/ 320 w 760"/>
                  <a:gd name="T7" fmla="*/ 86 h 626"/>
                  <a:gd name="T8" fmla="*/ 382 w 760"/>
                  <a:gd name="T9" fmla="*/ 113 h 626"/>
                  <a:gd name="T10" fmla="*/ 363 w 760"/>
                  <a:gd name="T11" fmla="*/ 189 h 626"/>
                  <a:gd name="T12" fmla="*/ 277 w 760"/>
                  <a:gd name="T13" fmla="*/ 230 h 626"/>
                  <a:gd name="T14" fmla="*/ 167 w 760"/>
                  <a:gd name="T15" fmla="*/ 221 h 626"/>
                  <a:gd name="T16" fmla="*/ 136 w 760"/>
                  <a:gd name="T17" fmla="*/ 180 h 626"/>
                  <a:gd name="T18" fmla="*/ 142 w 760"/>
                  <a:gd name="T19" fmla="*/ 122 h 626"/>
                  <a:gd name="T20" fmla="*/ 75 w 760"/>
                  <a:gd name="T21" fmla="*/ 117 h 626"/>
                  <a:gd name="T22" fmla="*/ 7 w 760"/>
                  <a:gd name="T23" fmla="*/ 72 h 626"/>
                  <a:gd name="T24" fmla="*/ 32 w 760"/>
                  <a:gd name="T25" fmla="*/ 27 h 626"/>
                  <a:gd name="T26" fmla="*/ 87 w 760"/>
                  <a:gd name="T27" fmla="*/ 9 h 6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60" h="626">
                    <a:moveTo>
                      <a:pt x="170" y="24"/>
                    </a:moveTo>
                    <a:cubicBezTo>
                      <a:pt x="222" y="16"/>
                      <a:pt x="326" y="0"/>
                      <a:pt x="374" y="24"/>
                    </a:cubicBezTo>
                    <a:cubicBezTo>
                      <a:pt x="422" y="48"/>
                      <a:pt x="416" y="134"/>
                      <a:pt x="458" y="168"/>
                    </a:cubicBezTo>
                    <a:cubicBezTo>
                      <a:pt x="500" y="202"/>
                      <a:pt x="578" y="206"/>
                      <a:pt x="626" y="228"/>
                    </a:cubicBezTo>
                    <a:cubicBezTo>
                      <a:pt x="674" y="250"/>
                      <a:pt x="732" y="254"/>
                      <a:pt x="746" y="300"/>
                    </a:cubicBezTo>
                    <a:cubicBezTo>
                      <a:pt x="760" y="346"/>
                      <a:pt x="744" y="452"/>
                      <a:pt x="710" y="504"/>
                    </a:cubicBezTo>
                    <a:cubicBezTo>
                      <a:pt x="676" y="556"/>
                      <a:pt x="606" y="598"/>
                      <a:pt x="542" y="612"/>
                    </a:cubicBezTo>
                    <a:cubicBezTo>
                      <a:pt x="478" y="626"/>
                      <a:pt x="372" y="610"/>
                      <a:pt x="326" y="588"/>
                    </a:cubicBezTo>
                    <a:cubicBezTo>
                      <a:pt x="280" y="566"/>
                      <a:pt x="274" y="524"/>
                      <a:pt x="266" y="480"/>
                    </a:cubicBezTo>
                    <a:cubicBezTo>
                      <a:pt x="258" y="436"/>
                      <a:pt x="298" y="352"/>
                      <a:pt x="278" y="324"/>
                    </a:cubicBezTo>
                    <a:cubicBezTo>
                      <a:pt x="258" y="296"/>
                      <a:pt x="190" y="334"/>
                      <a:pt x="146" y="312"/>
                    </a:cubicBezTo>
                    <a:cubicBezTo>
                      <a:pt x="102" y="290"/>
                      <a:pt x="28" y="232"/>
                      <a:pt x="14" y="192"/>
                    </a:cubicBezTo>
                    <a:cubicBezTo>
                      <a:pt x="0" y="152"/>
                      <a:pt x="32" y="100"/>
                      <a:pt x="62" y="72"/>
                    </a:cubicBezTo>
                    <a:cubicBezTo>
                      <a:pt x="92" y="44"/>
                      <a:pt x="118" y="32"/>
                      <a:pt x="170" y="24"/>
                    </a:cubicBezTo>
                    <a:close/>
                  </a:path>
                </a:pathLst>
              </a:custGeom>
              <a:blipFill dpi="0" rotWithShape="0">
                <a:blip r:embed="rId4"/>
                <a:srcRect/>
                <a:tile tx="0" ty="0" sx="100000" sy="100000" flip="none" algn="tl"/>
              </a:blip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 name="Text Box 2"/>
          <p:cNvSpPr txBox="1">
            <a:spLocks noChangeArrowheads="1"/>
          </p:cNvSpPr>
          <p:nvPr/>
        </p:nvSpPr>
        <p:spPr bwMode="auto">
          <a:xfrm>
            <a:off x="3887924" y="404664"/>
            <a:ext cx="3600400" cy="1143899"/>
          </a:xfrm>
          <a:prstGeom prst="rect">
            <a:avLst/>
          </a:prstGeom>
          <a:solidFill>
            <a:srgbClr val="FFFFFF"/>
          </a:solidFill>
          <a:ln w="9525">
            <a:noFill/>
            <a:miter lim="800000"/>
            <a:headEnd/>
            <a:tailEnd/>
          </a:ln>
        </p:spPr>
        <p:txBody>
          <a:bodyPr vert="horz" wrap="square" lIns="91435" tIns="45718" rIns="91435" bIns="45718" numCol="1" anchor="t" anchorCtr="0" compatLnSpc="1">
            <a:prstTxWarp prst="textNoShape">
              <a:avLst/>
            </a:prstTxWarp>
            <a:spAutoFit/>
          </a:bodyPr>
          <a:lstStyle/>
          <a:p>
            <a:pPr algn="ctr" fontAlgn="base">
              <a:spcBef>
                <a:spcPct val="0"/>
              </a:spcBef>
              <a:spcAft>
                <a:spcPts val="1000"/>
              </a:spcAft>
            </a:pPr>
            <a:r>
              <a:rPr lang="it-IT" sz="3600" b="1" i="1" dirty="0" err="1" smtClean="0">
                <a:solidFill>
                  <a:srgbClr val="FF9900"/>
                </a:solidFill>
                <a:latin typeface="+mj-lt"/>
                <a:cs typeface="Arial" pitchFamily="34" charset="0"/>
              </a:rPr>
              <a:t>Fa</a:t>
            </a:r>
            <a:r>
              <a:rPr lang="it-IT" sz="3600" b="1" i="1" dirty="0" err="1" smtClean="0">
                <a:solidFill>
                  <a:schemeClr val="accent4">
                    <a:lumMod val="50000"/>
                  </a:schemeClr>
                </a:solidFill>
                <a:latin typeface="+mj-lt"/>
                <a:cs typeface="Arial" pitchFamily="34" charset="0"/>
              </a:rPr>
              <a:t>BioCell</a:t>
            </a:r>
            <a:endParaRPr lang="it-IT" sz="3600" b="1" i="1" dirty="0" smtClean="0">
              <a:solidFill>
                <a:schemeClr val="accent4">
                  <a:lumMod val="50000"/>
                </a:schemeClr>
              </a:solidFill>
              <a:latin typeface="+mj-lt"/>
              <a:cs typeface="Arial" pitchFamily="34" charset="0"/>
            </a:endParaRPr>
          </a:p>
          <a:p>
            <a:pPr algn="ctr" fontAlgn="base">
              <a:spcBef>
                <a:spcPct val="0"/>
              </a:spcBef>
              <a:spcAft>
                <a:spcPct val="0"/>
              </a:spcAft>
            </a:pPr>
            <a:r>
              <a:rPr lang="it-IT" sz="2400" b="1" i="1" dirty="0">
                <a:solidFill>
                  <a:srgbClr val="FF9900"/>
                </a:solidFill>
                <a:latin typeface="+mj-lt"/>
              </a:rPr>
              <a:t>Fa</a:t>
            </a:r>
            <a:r>
              <a:rPr lang="it-IT" sz="2400" b="1" i="1" dirty="0">
                <a:solidFill>
                  <a:srgbClr val="002060"/>
                </a:solidFill>
                <a:latin typeface="+mj-lt"/>
              </a:rPr>
              <a:t>rmaci</a:t>
            </a:r>
            <a:r>
              <a:rPr lang="it-IT" sz="2400" b="1" i="1" dirty="0">
                <a:latin typeface="+mj-lt"/>
              </a:rPr>
              <a:t> </a:t>
            </a:r>
            <a:r>
              <a:rPr lang="it-IT" sz="2400" b="1" i="1" dirty="0">
                <a:solidFill>
                  <a:srgbClr val="002060"/>
                </a:solidFill>
                <a:latin typeface="+mj-lt"/>
              </a:rPr>
              <a:t>Biologici Cellulari </a:t>
            </a:r>
          </a:p>
        </p:txBody>
      </p:sp>
    </p:spTree>
    <p:extLst>
      <p:ext uri="{BB962C8B-B14F-4D97-AF65-F5344CB8AC3E}">
        <p14:creationId xmlns:p14="http://schemas.microsoft.com/office/powerpoint/2010/main" val="2963548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3"/>
          <p:cNvSpPr txBox="1">
            <a:spLocks noChangeArrowheads="1"/>
          </p:cNvSpPr>
          <p:nvPr/>
        </p:nvSpPr>
        <p:spPr bwMode="auto">
          <a:xfrm>
            <a:off x="1002815" y="332258"/>
            <a:ext cx="707616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it-IT" sz="3000" b="1" i="1" dirty="0" err="1">
                <a:solidFill>
                  <a:srgbClr val="000066"/>
                </a:solidFill>
                <a:latin typeface="+mj-lt"/>
              </a:rPr>
              <a:t>Lay</a:t>
            </a:r>
            <a:r>
              <a:rPr lang="it-IT" sz="3000" b="1" i="1" dirty="0">
                <a:solidFill>
                  <a:srgbClr val="000066"/>
                </a:solidFill>
                <a:latin typeface="+mj-lt"/>
              </a:rPr>
              <a:t> out e classificazione area di produzione</a:t>
            </a:r>
            <a:endParaRPr lang="en-US" sz="3000" b="1" i="1" dirty="0">
              <a:solidFill>
                <a:srgbClr val="002060"/>
              </a:solidFill>
              <a:latin typeface="+mj-lt"/>
            </a:endParaRPr>
          </a:p>
        </p:txBody>
      </p:sp>
      <p:graphicFrame>
        <p:nvGraphicFramePr>
          <p:cNvPr id="20" name="Object 10"/>
          <p:cNvGraphicFramePr>
            <a:graphicFrameLocks noChangeAspect="1"/>
          </p:cNvGraphicFramePr>
          <p:nvPr>
            <p:extLst>
              <p:ext uri="{D42A27DB-BD31-4B8C-83A1-F6EECF244321}">
                <p14:modId xmlns:p14="http://schemas.microsoft.com/office/powerpoint/2010/main" val="3308535381"/>
              </p:ext>
            </p:extLst>
          </p:nvPr>
        </p:nvGraphicFramePr>
        <p:xfrm>
          <a:off x="8099871" y="5769843"/>
          <a:ext cx="936625" cy="727075"/>
        </p:xfrm>
        <a:graphic>
          <a:graphicData uri="http://schemas.openxmlformats.org/presentationml/2006/ole">
            <mc:AlternateContent xmlns:mc="http://schemas.openxmlformats.org/markup-compatibility/2006">
              <mc:Choice xmlns:v="urn:schemas-microsoft-com:vml" Requires="v">
                <p:oleObj spid="_x0000_s29783" name="Fotografia di Photo Editor" r:id="rId3" imgW="3801006" imgH="2952381" progId="MSPhotoEd.3">
                  <p:embed/>
                </p:oleObj>
              </mc:Choice>
              <mc:Fallback>
                <p:oleObj name="Fotografia di Photo Editor" r:id="rId3" imgW="3801006" imgH="2952381"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9871" y="5769843"/>
                        <a:ext cx="936625"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 name="Gruppo 4"/>
          <p:cNvGrpSpPr/>
          <p:nvPr/>
        </p:nvGrpSpPr>
        <p:grpSpPr>
          <a:xfrm>
            <a:off x="683568" y="980728"/>
            <a:ext cx="7539642" cy="5877272"/>
            <a:chOff x="683568" y="1225178"/>
            <a:chExt cx="7539642" cy="5877272"/>
          </a:xfrm>
        </p:grpSpPr>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1225178"/>
              <a:ext cx="7107383" cy="5194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 name="Ovale 61"/>
            <p:cNvSpPr/>
            <p:nvPr/>
          </p:nvSpPr>
          <p:spPr>
            <a:xfrm>
              <a:off x="683568" y="1225178"/>
              <a:ext cx="7539642" cy="5877272"/>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4" name="Picture 7" descr="logo_ISS"/>
          <p:cNvPicPr>
            <a:picLocks noChangeAspect="1" noChangeArrowheads="1"/>
          </p:cNvPicPr>
          <p:nvPr/>
        </p:nvPicPr>
        <p:blipFill>
          <a:blip r:embed="rId6" cstate="print"/>
          <a:srcRect/>
          <a:stretch>
            <a:fillRect/>
          </a:stretch>
        </p:blipFill>
        <p:spPr bwMode="auto">
          <a:xfrm>
            <a:off x="35496" y="5560814"/>
            <a:ext cx="1033463" cy="1033462"/>
          </a:xfrm>
          <a:prstGeom prst="rect">
            <a:avLst/>
          </a:prstGeom>
          <a:noFill/>
          <a:ln w="9525">
            <a:noFill/>
            <a:miter lim="800000"/>
            <a:headEnd/>
            <a:tailEnd/>
          </a:ln>
        </p:spPr>
      </p:pic>
    </p:spTree>
    <p:extLst>
      <p:ext uri="{BB962C8B-B14F-4D97-AF65-F5344CB8AC3E}">
        <p14:creationId xmlns:p14="http://schemas.microsoft.com/office/powerpoint/2010/main" val="29871147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asellaDiTesto 24"/>
          <p:cNvSpPr txBox="1"/>
          <p:nvPr/>
        </p:nvSpPr>
        <p:spPr>
          <a:xfrm>
            <a:off x="-9836" y="109081"/>
            <a:ext cx="9153836" cy="1015663"/>
          </a:xfrm>
          <a:prstGeom prst="rect">
            <a:avLst/>
          </a:prstGeom>
          <a:noFill/>
        </p:spPr>
        <p:txBody>
          <a:bodyPr wrap="square" rtlCol="0">
            <a:spAutoFit/>
          </a:bodyPr>
          <a:lstStyle/>
          <a:p>
            <a:pPr algn="ctr"/>
            <a:r>
              <a:rPr lang="it-IT" sz="3000" b="1" i="1" dirty="0">
                <a:solidFill>
                  <a:srgbClr val="000066"/>
                </a:solidFill>
                <a:latin typeface="+mj-lt"/>
              </a:rPr>
              <a:t>Come è possibile raggiungere e mantenere le condizioni </a:t>
            </a:r>
            <a:endParaRPr lang="it-IT" sz="3000" b="1" i="1" dirty="0" smtClean="0">
              <a:solidFill>
                <a:srgbClr val="000066"/>
              </a:solidFill>
              <a:latin typeface="+mj-lt"/>
            </a:endParaRPr>
          </a:p>
          <a:p>
            <a:pPr algn="ctr"/>
            <a:r>
              <a:rPr lang="it-IT" sz="3000" b="1" i="1" dirty="0" smtClean="0">
                <a:solidFill>
                  <a:srgbClr val="000066"/>
                </a:solidFill>
                <a:latin typeface="+mj-lt"/>
              </a:rPr>
              <a:t>di </a:t>
            </a:r>
            <a:r>
              <a:rPr lang="it-IT" sz="3000" b="1" i="1" dirty="0">
                <a:solidFill>
                  <a:srgbClr val="000066"/>
                </a:solidFill>
                <a:latin typeface="+mj-lt"/>
              </a:rPr>
              <a:t>asepsi </a:t>
            </a:r>
            <a:r>
              <a:rPr lang="it-IT" sz="3000" b="1" i="1" dirty="0" smtClean="0">
                <a:solidFill>
                  <a:srgbClr val="000066"/>
                </a:solidFill>
                <a:latin typeface="+mj-lt"/>
              </a:rPr>
              <a:t>richieste dalle GMP?</a:t>
            </a:r>
          </a:p>
        </p:txBody>
      </p:sp>
      <p:sp>
        <p:nvSpPr>
          <p:cNvPr id="34" name="CasellaDiTesto 33"/>
          <p:cNvSpPr txBox="1"/>
          <p:nvPr/>
        </p:nvSpPr>
        <p:spPr>
          <a:xfrm>
            <a:off x="417803" y="1124744"/>
            <a:ext cx="8490160" cy="5355312"/>
          </a:xfrm>
          <a:prstGeom prst="rect">
            <a:avLst/>
          </a:prstGeom>
          <a:noFill/>
        </p:spPr>
        <p:txBody>
          <a:bodyPr wrap="square" rtlCol="0">
            <a:spAutoFit/>
          </a:bodyPr>
          <a:lstStyle/>
          <a:p>
            <a:pPr algn="ctr"/>
            <a:endParaRPr lang="it-IT" sz="1000" b="1" i="1" dirty="0" smtClean="0">
              <a:solidFill>
                <a:srgbClr val="002060"/>
              </a:solidFill>
            </a:endParaRPr>
          </a:p>
          <a:p>
            <a:pPr algn="ctr"/>
            <a:r>
              <a:rPr lang="it-IT" sz="2400" b="1" i="1" dirty="0" smtClean="0">
                <a:solidFill>
                  <a:schemeClr val="accent6">
                    <a:lumMod val="75000"/>
                  </a:schemeClr>
                </a:solidFill>
              </a:rPr>
              <a:t>Impianto</a:t>
            </a:r>
          </a:p>
          <a:p>
            <a:pPr algn="ctr"/>
            <a:endParaRPr lang="it-IT" sz="1400" b="1" i="1" dirty="0" smtClean="0">
              <a:solidFill>
                <a:srgbClr val="002060"/>
              </a:solidFill>
            </a:endParaRPr>
          </a:p>
          <a:p>
            <a:pPr marL="342900" indent="-342900" algn="just">
              <a:buFont typeface="Wingdings" panose="05000000000000000000" pitchFamily="2" charset="2"/>
              <a:buChar char="v"/>
            </a:pPr>
            <a:r>
              <a:rPr lang="it-IT" b="1" dirty="0" smtClean="0">
                <a:solidFill>
                  <a:srgbClr val="002060"/>
                </a:solidFill>
              </a:rPr>
              <a:t>Lay-out </a:t>
            </a:r>
            <a:r>
              <a:rPr lang="it-IT" b="1" dirty="0">
                <a:solidFill>
                  <a:srgbClr val="002060"/>
                </a:solidFill>
              </a:rPr>
              <a:t>che consenta il corretto flusso di personale e materiali tra i locali a diverso grado di pulizia</a:t>
            </a:r>
            <a:r>
              <a:rPr lang="it-IT" b="1" dirty="0" smtClean="0">
                <a:solidFill>
                  <a:srgbClr val="002060"/>
                </a:solidFill>
              </a:rPr>
              <a:t>.</a:t>
            </a:r>
          </a:p>
          <a:p>
            <a:pPr marL="342900" indent="-342900" algn="just">
              <a:buFont typeface="Wingdings" panose="05000000000000000000" pitchFamily="2" charset="2"/>
              <a:buChar char="v"/>
            </a:pPr>
            <a:endParaRPr lang="it-IT" sz="1600" b="1" dirty="0" smtClean="0">
              <a:solidFill>
                <a:srgbClr val="002060"/>
              </a:solidFill>
            </a:endParaRPr>
          </a:p>
          <a:p>
            <a:pPr marL="171450" indent="-171450" algn="just">
              <a:buFont typeface="Wingdings" panose="05000000000000000000" pitchFamily="2" charset="2"/>
              <a:buChar char="v"/>
            </a:pPr>
            <a:endParaRPr lang="it-IT" sz="800" b="1" dirty="0" smtClean="0">
              <a:solidFill>
                <a:srgbClr val="002060"/>
              </a:solidFill>
            </a:endParaRPr>
          </a:p>
          <a:p>
            <a:pPr marL="342900" indent="-342900" algn="just">
              <a:buFont typeface="Wingdings" panose="05000000000000000000" pitchFamily="2" charset="2"/>
              <a:buChar char="v"/>
            </a:pPr>
            <a:r>
              <a:rPr lang="it-IT" b="1" dirty="0" smtClean="0">
                <a:solidFill>
                  <a:srgbClr val="002060"/>
                </a:solidFill>
              </a:rPr>
              <a:t>Uso  </a:t>
            </a:r>
            <a:r>
              <a:rPr lang="it-IT" b="1" dirty="0">
                <a:solidFill>
                  <a:srgbClr val="002060"/>
                </a:solidFill>
              </a:rPr>
              <a:t>di opportuni accorgimenti architettonici e costruttivi (materiali a basso rilascio particellare, “</a:t>
            </a:r>
            <a:r>
              <a:rPr lang="it-IT" b="1" dirty="0" err="1">
                <a:solidFill>
                  <a:srgbClr val="002060"/>
                </a:solidFill>
              </a:rPr>
              <a:t>sguscie</a:t>
            </a:r>
            <a:r>
              <a:rPr lang="it-IT" b="1" dirty="0">
                <a:solidFill>
                  <a:srgbClr val="002060"/>
                </a:solidFill>
              </a:rPr>
              <a:t>” tra pareti e pavimenti, infissi complanari, filtri HEPA a soffitto,  </a:t>
            </a:r>
            <a:r>
              <a:rPr lang="it-IT" b="1" dirty="0" err="1">
                <a:solidFill>
                  <a:srgbClr val="002060"/>
                </a:solidFill>
              </a:rPr>
              <a:t>ecc</a:t>
            </a:r>
            <a:r>
              <a:rPr lang="it-IT" b="1" dirty="0">
                <a:solidFill>
                  <a:srgbClr val="002060"/>
                </a:solidFill>
              </a:rPr>
              <a:t>… </a:t>
            </a:r>
            <a:r>
              <a:rPr lang="it-IT" b="1" dirty="0" smtClean="0">
                <a:solidFill>
                  <a:srgbClr val="002060"/>
                </a:solidFill>
              </a:rPr>
              <a:t>).</a:t>
            </a:r>
          </a:p>
          <a:p>
            <a:pPr marL="342900" indent="-342900" algn="just">
              <a:buFont typeface="Wingdings" panose="05000000000000000000" pitchFamily="2" charset="2"/>
              <a:buChar char="v"/>
            </a:pPr>
            <a:endParaRPr lang="it-IT" sz="1600" b="1" dirty="0" smtClean="0">
              <a:solidFill>
                <a:srgbClr val="002060"/>
              </a:solidFill>
            </a:endParaRPr>
          </a:p>
          <a:p>
            <a:pPr marL="342900" indent="-342900" algn="just">
              <a:buFont typeface="Wingdings" panose="05000000000000000000" pitchFamily="2" charset="2"/>
              <a:buChar char="v"/>
            </a:pPr>
            <a:endParaRPr lang="it-IT" sz="800" b="1" dirty="0" smtClean="0">
              <a:solidFill>
                <a:srgbClr val="002060"/>
              </a:solidFill>
            </a:endParaRPr>
          </a:p>
          <a:p>
            <a:pPr marL="342900" lvl="1" indent="-342900" algn="just">
              <a:buFont typeface="Wingdings" panose="05000000000000000000" pitchFamily="2" charset="2"/>
              <a:buChar char="v"/>
            </a:pPr>
            <a:r>
              <a:rPr lang="it-IT" b="1" dirty="0">
                <a:solidFill>
                  <a:srgbClr val="002060"/>
                </a:solidFill>
              </a:rPr>
              <a:t>Impianto di trattamento aria (</a:t>
            </a:r>
            <a:r>
              <a:rPr lang="it-IT" b="1" dirty="0" smtClean="0">
                <a:solidFill>
                  <a:srgbClr val="002060"/>
                </a:solidFill>
              </a:rPr>
              <a:t>HVAC= </a:t>
            </a:r>
            <a:r>
              <a:rPr lang="it-IT" b="1" dirty="0" err="1">
                <a:solidFill>
                  <a:srgbClr val="002060"/>
                </a:solidFill>
              </a:rPr>
              <a:t>Heating</a:t>
            </a:r>
            <a:r>
              <a:rPr lang="it-IT" b="1" dirty="0">
                <a:solidFill>
                  <a:srgbClr val="002060"/>
                </a:solidFill>
              </a:rPr>
              <a:t>, </a:t>
            </a:r>
            <a:r>
              <a:rPr lang="it-IT" b="1" dirty="0" err="1">
                <a:solidFill>
                  <a:srgbClr val="002060"/>
                </a:solidFill>
              </a:rPr>
              <a:t>Ventilating</a:t>
            </a:r>
            <a:r>
              <a:rPr lang="it-IT" b="1" dirty="0">
                <a:solidFill>
                  <a:srgbClr val="002060"/>
                </a:solidFill>
              </a:rPr>
              <a:t> and Air </a:t>
            </a:r>
            <a:r>
              <a:rPr lang="it-IT" b="1" dirty="0" err="1">
                <a:solidFill>
                  <a:srgbClr val="002060"/>
                </a:solidFill>
              </a:rPr>
              <a:t>Conditioning</a:t>
            </a:r>
            <a:r>
              <a:rPr lang="it-IT" b="1" dirty="0">
                <a:solidFill>
                  <a:srgbClr val="002060"/>
                </a:solidFill>
              </a:rPr>
              <a:t>) adeguato</a:t>
            </a:r>
            <a:r>
              <a:rPr lang="it-IT" b="1" dirty="0" smtClean="0">
                <a:solidFill>
                  <a:srgbClr val="002060"/>
                </a:solidFill>
              </a:rPr>
              <a:t>.</a:t>
            </a:r>
          </a:p>
          <a:p>
            <a:pPr marL="342900" lvl="1" indent="-342900" algn="just">
              <a:buFont typeface="Wingdings" panose="05000000000000000000" pitchFamily="2" charset="2"/>
              <a:buChar char="v"/>
            </a:pPr>
            <a:endParaRPr lang="it-IT" sz="1600" b="1" dirty="0" smtClean="0">
              <a:solidFill>
                <a:srgbClr val="002060"/>
              </a:solidFill>
            </a:endParaRPr>
          </a:p>
          <a:p>
            <a:pPr marL="342900" lvl="1" indent="-342900" algn="just">
              <a:buFont typeface="Wingdings" panose="05000000000000000000" pitchFamily="2" charset="2"/>
              <a:buChar char="v"/>
            </a:pPr>
            <a:endParaRPr lang="it-IT" sz="800" b="1" dirty="0" smtClean="0">
              <a:solidFill>
                <a:srgbClr val="002060"/>
              </a:solidFill>
            </a:endParaRPr>
          </a:p>
          <a:p>
            <a:pPr marL="342900" lvl="1" indent="-342900" algn="just">
              <a:buFont typeface="Wingdings" panose="05000000000000000000" pitchFamily="2" charset="2"/>
              <a:buChar char="v"/>
            </a:pPr>
            <a:r>
              <a:rPr lang="it-IT" b="1" dirty="0">
                <a:solidFill>
                  <a:srgbClr val="002060"/>
                </a:solidFill>
              </a:rPr>
              <a:t>Mantenimento di pressioni differenziali atte </a:t>
            </a:r>
            <a:r>
              <a:rPr lang="it-IT" b="1" dirty="0" smtClean="0">
                <a:solidFill>
                  <a:srgbClr val="002060"/>
                </a:solidFill>
              </a:rPr>
              <a:t>ad </a:t>
            </a:r>
          </a:p>
          <a:p>
            <a:pPr marL="0" lvl="1" algn="just"/>
            <a:r>
              <a:rPr lang="it-IT" b="1" dirty="0">
                <a:solidFill>
                  <a:srgbClr val="002060"/>
                </a:solidFill>
              </a:rPr>
              <a:t> </a:t>
            </a:r>
            <a:r>
              <a:rPr lang="it-IT" b="1" dirty="0" smtClean="0">
                <a:solidFill>
                  <a:srgbClr val="002060"/>
                </a:solidFill>
              </a:rPr>
              <a:t>      impedire </a:t>
            </a:r>
            <a:r>
              <a:rPr lang="it-IT" b="1" dirty="0">
                <a:solidFill>
                  <a:srgbClr val="002060"/>
                </a:solidFill>
              </a:rPr>
              <a:t>il passaggio dell’aria </a:t>
            </a:r>
            <a:r>
              <a:rPr lang="it-IT" b="1" dirty="0" smtClean="0">
                <a:solidFill>
                  <a:srgbClr val="002060"/>
                </a:solidFill>
              </a:rPr>
              <a:t>proveniente</a:t>
            </a:r>
          </a:p>
          <a:p>
            <a:pPr marL="0" lvl="1" algn="just"/>
            <a:r>
              <a:rPr lang="it-IT" b="1" dirty="0">
                <a:solidFill>
                  <a:srgbClr val="002060"/>
                </a:solidFill>
              </a:rPr>
              <a:t> </a:t>
            </a:r>
            <a:r>
              <a:rPr lang="it-IT" b="1" dirty="0" smtClean="0">
                <a:solidFill>
                  <a:srgbClr val="002060"/>
                </a:solidFill>
              </a:rPr>
              <a:t>      da </a:t>
            </a:r>
            <a:r>
              <a:rPr lang="it-IT" b="1" dirty="0">
                <a:solidFill>
                  <a:srgbClr val="002060"/>
                </a:solidFill>
              </a:rPr>
              <a:t>ambienti di classe pulizia inferiore ad </a:t>
            </a:r>
            <a:r>
              <a:rPr lang="it-IT" b="1" dirty="0" smtClean="0">
                <a:solidFill>
                  <a:srgbClr val="002060"/>
                </a:solidFill>
              </a:rPr>
              <a:t>ambienti </a:t>
            </a:r>
          </a:p>
          <a:p>
            <a:pPr marL="0" lvl="1" algn="just"/>
            <a:r>
              <a:rPr lang="it-IT" b="1" dirty="0">
                <a:solidFill>
                  <a:srgbClr val="002060"/>
                </a:solidFill>
              </a:rPr>
              <a:t> </a:t>
            </a:r>
            <a:r>
              <a:rPr lang="it-IT" b="1" dirty="0" smtClean="0">
                <a:solidFill>
                  <a:srgbClr val="002060"/>
                </a:solidFill>
              </a:rPr>
              <a:t>      di </a:t>
            </a:r>
            <a:r>
              <a:rPr lang="it-IT" b="1" dirty="0">
                <a:solidFill>
                  <a:srgbClr val="002060"/>
                </a:solidFill>
              </a:rPr>
              <a:t>classe superiore. </a:t>
            </a:r>
            <a:endParaRPr lang="it-IT" b="1" dirty="0" smtClean="0">
              <a:solidFill>
                <a:srgbClr val="002060"/>
              </a:solidFill>
            </a:endParaRPr>
          </a:p>
          <a:p>
            <a:pPr marL="0" lvl="1" algn="just"/>
            <a:endParaRPr lang="it-IT" b="1" dirty="0">
              <a:solidFill>
                <a:srgbClr val="002060"/>
              </a:solidFill>
            </a:endParaRPr>
          </a:p>
        </p:txBody>
      </p:sp>
      <p:pic>
        <p:nvPicPr>
          <p:cNvPr id="35" name="Picture 6" descr="05112008689"/>
          <p:cNvPicPr>
            <a:picLocks noChangeAspect="1" noChangeArrowheads="1"/>
          </p:cNvPicPr>
          <p:nvPr/>
        </p:nvPicPr>
        <p:blipFill>
          <a:blip r:embed="rId2" cstate="print"/>
          <a:srcRect/>
          <a:stretch>
            <a:fillRect/>
          </a:stretch>
        </p:blipFill>
        <p:spPr bwMode="auto">
          <a:xfrm>
            <a:off x="6084168" y="4581128"/>
            <a:ext cx="2459350" cy="1728192"/>
          </a:xfrm>
          <a:prstGeom prst="rect">
            <a:avLst/>
          </a:prstGeom>
          <a:noFill/>
          <a:ln w="9525">
            <a:noFill/>
            <a:miter lim="800000"/>
            <a:headEnd/>
            <a:tailEnd/>
          </a:ln>
        </p:spPr>
      </p:pic>
    </p:spTree>
    <p:extLst>
      <p:ext uri="{BB962C8B-B14F-4D97-AF65-F5344CB8AC3E}">
        <p14:creationId xmlns:p14="http://schemas.microsoft.com/office/powerpoint/2010/main" val="4005042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p:cNvSpPr txBox="1"/>
          <p:nvPr/>
        </p:nvSpPr>
        <p:spPr>
          <a:xfrm>
            <a:off x="402320" y="1196752"/>
            <a:ext cx="8490160" cy="2516073"/>
          </a:xfrm>
          <a:prstGeom prst="rect">
            <a:avLst/>
          </a:prstGeom>
          <a:noFill/>
        </p:spPr>
        <p:txBody>
          <a:bodyPr wrap="square" rtlCol="0">
            <a:spAutoFit/>
          </a:bodyPr>
          <a:lstStyle/>
          <a:p>
            <a:pPr algn="just"/>
            <a:r>
              <a:rPr lang="it-IT" sz="2000" b="1" dirty="0" smtClean="0">
                <a:solidFill>
                  <a:srgbClr val="204D84"/>
                </a:solidFill>
                <a:cs typeface="Arial" panose="020B0604020202020204" pitchFamily="34" charset="0"/>
              </a:rPr>
              <a:t>Una </a:t>
            </a:r>
            <a:r>
              <a:rPr lang="it-IT" sz="2000" b="1" dirty="0">
                <a:solidFill>
                  <a:srgbClr val="204D84"/>
                </a:solidFill>
                <a:cs typeface="Arial" panose="020B0604020202020204" pitchFamily="34" charset="0"/>
              </a:rPr>
              <a:t>fonte di contaminazione microbiologica e particellare </a:t>
            </a:r>
            <a:r>
              <a:rPr lang="it-IT" sz="2000" b="1" dirty="0" smtClean="0">
                <a:solidFill>
                  <a:srgbClr val="204D84"/>
                </a:solidFill>
                <a:cs typeface="Arial" panose="020B0604020202020204" pitchFamily="34" charset="0"/>
              </a:rPr>
              <a:t>è </a:t>
            </a:r>
            <a:r>
              <a:rPr lang="it-IT" sz="2000" b="1" dirty="0">
                <a:solidFill>
                  <a:srgbClr val="204D84"/>
                </a:solidFill>
                <a:cs typeface="Arial" panose="020B0604020202020204" pitchFamily="34" charset="0"/>
              </a:rPr>
              <a:t>rappresentata dal personale. </a:t>
            </a:r>
            <a:endParaRPr lang="it-IT" sz="2000" b="1" dirty="0" smtClean="0">
              <a:solidFill>
                <a:srgbClr val="204D84"/>
              </a:solidFill>
              <a:cs typeface="Arial" panose="020B0604020202020204" pitchFamily="34" charset="0"/>
            </a:endParaRPr>
          </a:p>
          <a:p>
            <a:pPr algn="just"/>
            <a:endParaRPr lang="it-IT" sz="800" b="1" dirty="0" smtClean="0">
              <a:solidFill>
                <a:srgbClr val="204D84"/>
              </a:solidFill>
              <a:cs typeface="Arial" panose="020B0604020202020204" pitchFamily="34" charset="0"/>
            </a:endParaRPr>
          </a:p>
          <a:p>
            <a:pPr algn="just"/>
            <a:r>
              <a:rPr lang="it-IT" sz="2000" b="1" dirty="0" smtClean="0">
                <a:solidFill>
                  <a:srgbClr val="204D84"/>
                </a:solidFill>
                <a:cs typeface="Arial" panose="020B0604020202020204" pitchFamily="34" charset="0"/>
              </a:rPr>
              <a:t>Il «FATTORE UOMO» si controlla </a:t>
            </a:r>
            <a:r>
              <a:rPr lang="it-IT" sz="2000" b="1" dirty="0" smtClean="0">
                <a:solidFill>
                  <a:srgbClr val="204D84"/>
                </a:solidFill>
              </a:rPr>
              <a:t>attraverso </a:t>
            </a:r>
            <a:r>
              <a:rPr lang="it-IT" sz="2000" b="1" dirty="0">
                <a:solidFill>
                  <a:srgbClr val="204D84"/>
                </a:solidFill>
              </a:rPr>
              <a:t>un opportuno programma di </a:t>
            </a:r>
            <a:r>
              <a:rPr lang="it-IT" sz="2000" b="1" dirty="0" smtClean="0">
                <a:solidFill>
                  <a:srgbClr val="204D84"/>
                </a:solidFill>
              </a:rPr>
              <a:t>training e verifiche che riguardano diversi aspetti, ad esempio:</a:t>
            </a:r>
          </a:p>
          <a:p>
            <a:pPr algn="just"/>
            <a:endParaRPr lang="it-IT" sz="800" b="1" dirty="0">
              <a:solidFill>
                <a:srgbClr val="204D84"/>
              </a:solidFill>
            </a:endParaRPr>
          </a:p>
          <a:p>
            <a:pPr marL="742950" lvl="1" indent="-285750">
              <a:spcBef>
                <a:spcPts val="300"/>
              </a:spcBef>
              <a:buClr>
                <a:srgbClr val="FF9900"/>
              </a:buClr>
              <a:buFont typeface="Wingdings" pitchFamily="2" charset="2"/>
              <a:buChar char="ü"/>
            </a:pPr>
            <a:r>
              <a:rPr lang="it-IT" b="1" dirty="0" smtClean="0">
                <a:solidFill>
                  <a:schemeClr val="accent6">
                    <a:lumMod val="75000"/>
                  </a:schemeClr>
                </a:solidFill>
                <a:latin typeface="Calibri" pitchFamily="34" charset="0"/>
              </a:rPr>
              <a:t>        Il </a:t>
            </a:r>
            <a:r>
              <a:rPr lang="it-IT" b="1" dirty="0">
                <a:solidFill>
                  <a:schemeClr val="accent6">
                    <a:lumMod val="75000"/>
                  </a:schemeClr>
                </a:solidFill>
                <a:latin typeface="Calibri" pitchFamily="34" charset="0"/>
              </a:rPr>
              <a:t>controllo della propria persona</a:t>
            </a:r>
          </a:p>
          <a:p>
            <a:pPr marL="742950" lvl="1" indent="-285750">
              <a:spcBef>
                <a:spcPts val="300"/>
              </a:spcBef>
              <a:buClr>
                <a:srgbClr val="FF9900"/>
              </a:buClr>
              <a:buFont typeface="Wingdings" pitchFamily="2" charset="2"/>
              <a:buChar char="ü"/>
            </a:pPr>
            <a:r>
              <a:rPr lang="it-IT" b="1" dirty="0" smtClean="0">
                <a:solidFill>
                  <a:schemeClr val="accent6">
                    <a:lumMod val="75000"/>
                  </a:schemeClr>
                </a:solidFill>
                <a:latin typeface="Calibri" pitchFamily="34" charset="0"/>
              </a:rPr>
              <a:t>        le </a:t>
            </a:r>
            <a:r>
              <a:rPr lang="it-IT" b="1" dirty="0">
                <a:solidFill>
                  <a:schemeClr val="accent6">
                    <a:lumMod val="75000"/>
                  </a:schemeClr>
                </a:solidFill>
                <a:latin typeface="Calibri" pitchFamily="34" charset="0"/>
              </a:rPr>
              <a:t>modalità di vestizione  </a:t>
            </a:r>
          </a:p>
          <a:p>
            <a:pPr marL="742950" lvl="1" indent="-285750">
              <a:spcBef>
                <a:spcPts val="300"/>
              </a:spcBef>
              <a:buClr>
                <a:srgbClr val="FF9900"/>
              </a:buClr>
              <a:buFont typeface="Wingdings" pitchFamily="2" charset="2"/>
              <a:buChar char="ü"/>
            </a:pPr>
            <a:r>
              <a:rPr lang="it-IT" b="1" dirty="0" smtClean="0">
                <a:solidFill>
                  <a:schemeClr val="accent6">
                    <a:lumMod val="75000"/>
                  </a:schemeClr>
                </a:solidFill>
                <a:latin typeface="Calibri" pitchFamily="34" charset="0"/>
              </a:rPr>
              <a:t>        le </a:t>
            </a:r>
            <a:r>
              <a:rPr lang="it-IT" b="1" dirty="0">
                <a:solidFill>
                  <a:schemeClr val="accent6">
                    <a:lumMod val="75000"/>
                  </a:schemeClr>
                </a:solidFill>
                <a:latin typeface="Calibri" pitchFamily="34" charset="0"/>
              </a:rPr>
              <a:t>modalità di esecuzione delle attività lavorative </a:t>
            </a:r>
          </a:p>
        </p:txBody>
      </p:sp>
      <p:sp>
        <p:nvSpPr>
          <p:cNvPr id="25" name="CasellaDiTesto 24"/>
          <p:cNvSpPr txBox="1"/>
          <p:nvPr/>
        </p:nvSpPr>
        <p:spPr>
          <a:xfrm>
            <a:off x="-9836" y="109081"/>
            <a:ext cx="9153836" cy="1015663"/>
          </a:xfrm>
          <a:prstGeom prst="rect">
            <a:avLst/>
          </a:prstGeom>
          <a:noFill/>
        </p:spPr>
        <p:txBody>
          <a:bodyPr wrap="square" rtlCol="0">
            <a:spAutoFit/>
          </a:bodyPr>
          <a:lstStyle/>
          <a:p>
            <a:pPr algn="ctr"/>
            <a:r>
              <a:rPr lang="it-IT" sz="3000" b="1" i="1" dirty="0">
                <a:solidFill>
                  <a:srgbClr val="000066"/>
                </a:solidFill>
                <a:latin typeface="+mj-lt"/>
              </a:rPr>
              <a:t>Come è possibile raggiungere e mantenere le condizioni </a:t>
            </a:r>
            <a:endParaRPr lang="it-IT" sz="3000" b="1" i="1" dirty="0" smtClean="0">
              <a:solidFill>
                <a:srgbClr val="000066"/>
              </a:solidFill>
              <a:latin typeface="+mj-lt"/>
            </a:endParaRPr>
          </a:p>
          <a:p>
            <a:pPr algn="ctr"/>
            <a:r>
              <a:rPr lang="it-IT" sz="3000" b="1" i="1" dirty="0" smtClean="0">
                <a:solidFill>
                  <a:srgbClr val="000066"/>
                </a:solidFill>
                <a:latin typeface="+mj-lt"/>
              </a:rPr>
              <a:t>di </a:t>
            </a:r>
            <a:r>
              <a:rPr lang="it-IT" sz="3000" b="1" i="1" dirty="0">
                <a:solidFill>
                  <a:srgbClr val="000066"/>
                </a:solidFill>
                <a:latin typeface="+mj-lt"/>
              </a:rPr>
              <a:t>asepsi </a:t>
            </a:r>
            <a:r>
              <a:rPr lang="it-IT" sz="3000" b="1" i="1" dirty="0" smtClean="0">
                <a:solidFill>
                  <a:srgbClr val="000066"/>
                </a:solidFill>
                <a:latin typeface="+mj-lt"/>
              </a:rPr>
              <a:t>richieste dalle GMP?</a:t>
            </a:r>
            <a:endParaRPr lang="it-IT" sz="3000" b="1" i="1" dirty="0">
              <a:solidFill>
                <a:srgbClr val="000066"/>
              </a:solidFill>
              <a:latin typeface="+mj-lt"/>
            </a:endParaRPr>
          </a:p>
        </p:txBody>
      </p:sp>
      <p:grpSp>
        <p:nvGrpSpPr>
          <p:cNvPr id="3" name="Gruppo 2"/>
          <p:cNvGrpSpPr/>
          <p:nvPr/>
        </p:nvGrpSpPr>
        <p:grpSpPr>
          <a:xfrm>
            <a:off x="467544" y="3861048"/>
            <a:ext cx="8424936" cy="2828057"/>
            <a:chOff x="467544" y="3861048"/>
            <a:chExt cx="8424936" cy="2828057"/>
          </a:xfrm>
        </p:grpSpPr>
        <p:grpSp>
          <p:nvGrpSpPr>
            <p:cNvPr id="17" name="Gruppo 16"/>
            <p:cNvGrpSpPr/>
            <p:nvPr/>
          </p:nvGrpSpPr>
          <p:grpSpPr>
            <a:xfrm>
              <a:off x="467544" y="3861048"/>
              <a:ext cx="3672408" cy="2434834"/>
              <a:chOff x="1056927" y="1329837"/>
              <a:chExt cx="7187481" cy="4320000"/>
            </a:xfrm>
          </p:grpSpPr>
          <p:pic>
            <p:nvPicPr>
              <p:cNvPr id="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6927" y="1329837"/>
                <a:ext cx="2089800"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2985" y="1329837"/>
                <a:ext cx="2101463"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0705" y="1329837"/>
                <a:ext cx="2083703" cy="42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Gruppo 4"/>
            <p:cNvGrpSpPr/>
            <p:nvPr/>
          </p:nvGrpSpPr>
          <p:grpSpPr>
            <a:xfrm>
              <a:off x="539552" y="6381328"/>
              <a:ext cx="3518087" cy="307777"/>
              <a:chOff x="571269" y="5672281"/>
              <a:chExt cx="3374071" cy="345455"/>
            </a:xfrm>
          </p:grpSpPr>
          <p:sp>
            <p:nvSpPr>
              <p:cNvPr id="19" name="CasellaDiTesto 18"/>
              <p:cNvSpPr txBox="1"/>
              <p:nvPr/>
            </p:nvSpPr>
            <p:spPr>
              <a:xfrm>
                <a:off x="571269" y="5672281"/>
                <a:ext cx="913452" cy="345455"/>
              </a:xfrm>
              <a:prstGeom prst="rect">
                <a:avLst/>
              </a:prstGeom>
              <a:noFill/>
            </p:spPr>
            <p:txBody>
              <a:bodyPr wrap="square" rtlCol="0">
                <a:spAutoFit/>
              </a:bodyPr>
              <a:lstStyle/>
              <a:p>
                <a:r>
                  <a:rPr lang="it-IT" sz="1400" b="1" i="1" dirty="0">
                    <a:solidFill>
                      <a:srgbClr val="000066"/>
                    </a:solidFill>
                    <a:latin typeface="+mj-lt"/>
                  </a:rPr>
                  <a:t>Classe D</a:t>
                </a:r>
                <a:endParaRPr lang="en-US" sz="1400" b="1" i="1" dirty="0">
                  <a:solidFill>
                    <a:srgbClr val="000066"/>
                  </a:solidFill>
                  <a:latin typeface="+mj-lt"/>
                </a:endParaRPr>
              </a:p>
            </p:txBody>
          </p:sp>
          <p:sp>
            <p:nvSpPr>
              <p:cNvPr id="20" name="CasellaDiTesto 19"/>
              <p:cNvSpPr txBox="1"/>
              <p:nvPr/>
            </p:nvSpPr>
            <p:spPr>
              <a:xfrm>
                <a:off x="3047556" y="5672281"/>
                <a:ext cx="897784" cy="345455"/>
              </a:xfrm>
              <a:prstGeom prst="rect">
                <a:avLst/>
              </a:prstGeom>
              <a:noFill/>
            </p:spPr>
            <p:txBody>
              <a:bodyPr wrap="square" rtlCol="0">
                <a:spAutoFit/>
              </a:bodyPr>
              <a:lstStyle/>
              <a:p>
                <a:r>
                  <a:rPr lang="it-IT" sz="1400" b="1" i="1" dirty="0">
                    <a:solidFill>
                      <a:srgbClr val="000066"/>
                    </a:solidFill>
                    <a:latin typeface="+mj-lt"/>
                  </a:rPr>
                  <a:t>Classe </a:t>
                </a:r>
                <a:r>
                  <a:rPr lang="it-IT" sz="1400" b="1" i="1" dirty="0" smtClean="0">
                    <a:solidFill>
                      <a:srgbClr val="000066"/>
                    </a:solidFill>
                    <a:latin typeface="+mj-lt"/>
                  </a:rPr>
                  <a:t>B</a:t>
                </a:r>
                <a:endParaRPr lang="en-US" sz="1400" b="1" i="1" dirty="0">
                  <a:solidFill>
                    <a:srgbClr val="000066"/>
                  </a:solidFill>
                  <a:latin typeface="+mj-lt"/>
                </a:endParaRPr>
              </a:p>
            </p:txBody>
          </p:sp>
          <p:sp>
            <p:nvSpPr>
              <p:cNvPr id="21" name="CasellaDiTesto 20"/>
              <p:cNvSpPr txBox="1"/>
              <p:nvPr/>
            </p:nvSpPr>
            <p:spPr>
              <a:xfrm>
                <a:off x="1852142" y="5672281"/>
                <a:ext cx="939433" cy="345455"/>
              </a:xfrm>
              <a:prstGeom prst="rect">
                <a:avLst/>
              </a:prstGeom>
              <a:noFill/>
            </p:spPr>
            <p:txBody>
              <a:bodyPr wrap="square" rtlCol="0">
                <a:spAutoFit/>
              </a:bodyPr>
              <a:lstStyle/>
              <a:p>
                <a:r>
                  <a:rPr lang="it-IT" sz="1400" b="1" i="1" dirty="0">
                    <a:solidFill>
                      <a:srgbClr val="000066"/>
                    </a:solidFill>
                    <a:latin typeface="+mj-lt"/>
                  </a:rPr>
                  <a:t>Classe </a:t>
                </a:r>
                <a:r>
                  <a:rPr lang="it-IT" sz="1400" b="1" i="1" dirty="0" smtClean="0">
                    <a:solidFill>
                      <a:srgbClr val="000066"/>
                    </a:solidFill>
                    <a:latin typeface="+mj-lt"/>
                  </a:rPr>
                  <a:t>C</a:t>
                </a:r>
                <a:endParaRPr lang="en-US" sz="1400" b="1" i="1" dirty="0">
                  <a:solidFill>
                    <a:srgbClr val="000066"/>
                  </a:solidFill>
                  <a:latin typeface="+mj-lt"/>
                </a:endParaRPr>
              </a:p>
            </p:txBody>
          </p:sp>
        </p:grpSp>
        <p:grpSp>
          <p:nvGrpSpPr>
            <p:cNvPr id="2" name="Gruppo 1"/>
            <p:cNvGrpSpPr/>
            <p:nvPr/>
          </p:nvGrpSpPr>
          <p:grpSpPr>
            <a:xfrm>
              <a:off x="4499992" y="3933056"/>
              <a:ext cx="4392488" cy="2288718"/>
              <a:chOff x="4211960" y="4517068"/>
              <a:chExt cx="4608513" cy="1792252"/>
            </a:xfrm>
          </p:grpSpPr>
          <p:pic>
            <p:nvPicPr>
              <p:cNvPr id="32" name="Picture 4" descr="Operatore alla cappa sottovetro 2"/>
              <p:cNvPicPr>
                <a:picLocks noChangeAspect="1" noChangeArrowheads="1"/>
              </p:cNvPicPr>
              <p:nvPr/>
            </p:nvPicPr>
            <p:blipFill>
              <a:blip r:embed="rId5"/>
              <a:srcRect/>
              <a:stretch>
                <a:fillRect/>
              </a:stretch>
            </p:blipFill>
            <p:spPr bwMode="auto">
              <a:xfrm>
                <a:off x="4211960" y="4517068"/>
                <a:ext cx="1435438" cy="1792035"/>
              </a:xfrm>
              <a:prstGeom prst="rect">
                <a:avLst/>
              </a:prstGeom>
              <a:noFill/>
              <a:ln w="9525">
                <a:noFill/>
                <a:miter lim="800000"/>
                <a:headEnd/>
                <a:tailEnd/>
              </a:ln>
            </p:spPr>
          </p:pic>
          <p:pic>
            <p:nvPicPr>
              <p:cNvPr id="29" name="Picture 5" descr="Operatori alla cappa"/>
              <p:cNvPicPr>
                <a:picLocks noChangeAspect="1" noChangeArrowheads="1"/>
              </p:cNvPicPr>
              <p:nvPr/>
            </p:nvPicPr>
            <p:blipFill>
              <a:blip r:embed="rId6"/>
              <a:srcRect/>
              <a:stretch>
                <a:fillRect/>
              </a:stretch>
            </p:blipFill>
            <p:spPr bwMode="auto">
              <a:xfrm>
                <a:off x="5647398" y="4517068"/>
                <a:ext cx="1801381" cy="1792252"/>
              </a:xfrm>
              <a:prstGeom prst="rect">
                <a:avLst/>
              </a:prstGeom>
              <a:noFill/>
              <a:ln w="9525">
                <a:noFill/>
                <a:miter lim="800000"/>
                <a:headEnd/>
                <a:tailEnd/>
              </a:ln>
            </p:spPr>
          </p:pic>
          <p:pic>
            <p:nvPicPr>
              <p:cNvPr id="31" name="Picture 51"/>
              <p:cNvPicPr>
                <a:picLocks noChangeArrowheads="1"/>
              </p:cNvPicPr>
              <p:nvPr/>
            </p:nvPicPr>
            <p:blipFill>
              <a:blip r:embed="rId7"/>
              <a:srcRect/>
              <a:stretch>
                <a:fillRect/>
              </a:stretch>
            </p:blipFill>
            <p:spPr bwMode="auto">
              <a:xfrm>
                <a:off x="7448780" y="4517068"/>
                <a:ext cx="1371693" cy="1790197"/>
              </a:xfrm>
              <a:prstGeom prst="rect">
                <a:avLst/>
              </a:prstGeom>
              <a:noFill/>
              <a:ln w="12700">
                <a:noFill/>
                <a:miter lim="800000"/>
                <a:headEnd/>
                <a:tailEnd/>
              </a:ln>
            </p:spPr>
          </p:pic>
        </p:grpSp>
      </p:grpSp>
    </p:spTree>
    <p:extLst>
      <p:ext uri="{BB962C8B-B14F-4D97-AF65-F5344CB8AC3E}">
        <p14:creationId xmlns:p14="http://schemas.microsoft.com/office/powerpoint/2010/main" val="2495909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179512" y="1412776"/>
            <a:ext cx="8785225" cy="5170646"/>
          </a:xfrm>
          <a:prstGeom prst="rect">
            <a:avLst/>
          </a:prstGeom>
          <a:noFill/>
          <a:ln w="9525">
            <a:noFill/>
            <a:miter lim="800000"/>
            <a:headEnd/>
            <a:tailEnd/>
          </a:ln>
        </p:spPr>
        <p:txBody>
          <a:bodyPr>
            <a:spAutoFit/>
          </a:bodyPr>
          <a:lstStyle/>
          <a:p>
            <a:pPr marL="358775" indent="-358775" algn="just">
              <a:spcAft>
                <a:spcPts val="600"/>
              </a:spcAft>
              <a:buClr>
                <a:schemeClr val="tx2">
                  <a:lumMod val="75000"/>
                </a:schemeClr>
              </a:buClr>
              <a:buFont typeface="Wingdings" pitchFamily="2" charset="2"/>
              <a:buChar char="v"/>
            </a:pPr>
            <a:r>
              <a:rPr lang="it-IT" b="1" dirty="0" smtClean="0">
                <a:solidFill>
                  <a:schemeClr val="accent1">
                    <a:lumMod val="75000"/>
                  </a:schemeClr>
                </a:solidFill>
              </a:rPr>
              <a:t>IFN-</a:t>
            </a:r>
            <a:r>
              <a:rPr lang="it-IT" b="1" dirty="0" err="1" smtClean="0">
                <a:solidFill>
                  <a:schemeClr val="accent1">
                    <a:lumMod val="75000"/>
                  </a:schemeClr>
                </a:solidFill>
              </a:rPr>
              <a:t>DCs</a:t>
            </a:r>
            <a:r>
              <a:rPr lang="it-IT" b="1" dirty="0" smtClean="0">
                <a:solidFill>
                  <a:schemeClr val="accent1">
                    <a:lumMod val="75000"/>
                  </a:schemeClr>
                </a:solidFill>
              </a:rPr>
              <a:t> </a:t>
            </a:r>
            <a:r>
              <a:rPr lang="it-IT" sz="1600" dirty="0">
                <a:solidFill>
                  <a:schemeClr val="accent1">
                    <a:lumMod val="75000"/>
                  </a:schemeClr>
                </a:solidFill>
              </a:rPr>
              <a:t>(</a:t>
            </a:r>
            <a:r>
              <a:rPr lang="it-IT" sz="1600" b="1" i="1" dirty="0">
                <a:solidFill>
                  <a:schemeClr val="accent1">
                    <a:lumMod val="75000"/>
                  </a:schemeClr>
                </a:solidFill>
              </a:rPr>
              <a:t>Santini SM </a:t>
            </a:r>
            <a:r>
              <a:rPr lang="it-IT" sz="1600" dirty="0">
                <a:solidFill>
                  <a:schemeClr val="accent1">
                    <a:lumMod val="75000"/>
                  </a:schemeClr>
                </a:solidFill>
              </a:rPr>
              <a:t>et al, </a:t>
            </a:r>
            <a:r>
              <a:rPr lang="en-US" sz="1600" dirty="0">
                <a:solidFill>
                  <a:schemeClr val="accent1">
                    <a:lumMod val="75000"/>
                  </a:schemeClr>
                </a:solidFill>
              </a:rPr>
              <a:t>Type I interferon as a powerful adjuvant for monocyte-derived dendritic cell development and activity in vitro and in Hu-PBL-SCID mice</a:t>
            </a:r>
            <a:r>
              <a:rPr lang="en-US" sz="1600" dirty="0" smtClean="0">
                <a:solidFill>
                  <a:schemeClr val="accent1">
                    <a:lumMod val="75000"/>
                  </a:schemeClr>
                </a:solidFill>
              </a:rPr>
              <a:t>. J Exp. Med.</a:t>
            </a:r>
            <a:r>
              <a:rPr lang="sv-SE" sz="1600" dirty="0" smtClean="0">
                <a:solidFill>
                  <a:schemeClr val="accent1">
                    <a:lumMod val="75000"/>
                  </a:schemeClr>
                </a:solidFill>
              </a:rPr>
              <a:t> </a:t>
            </a:r>
            <a:r>
              <a:rPr lang="sv-SE" sz="1600" dirty="0">
                <a:solidFill>
                  <a:schemeClr val="accent1">
                    <a:lumMod val="75000"/>
                  </a:schemeClr>
                </a:solidFill>
              </a:rPr>
              <a:t>2000 May 15;191(10):</a:t>
            </a:r>
            <a:r>
              <a:rPr lang="sv-SE" sz="1600" dirty="0" smtClean="0">
                <a:solidFill>
                  <a:schemeClr val="accent1">
                    <a:lumMod val="75000"/>
                  </a:schemeClr>
                </a:solidFill>
              </a:rPr>
              <a:t>1777-88)</a:t>
            </a:r>
          </a:p>
          <a:p>
            <a:pPr marL="358775" indent="-358775" algn="just">
              <a:spcAft>
                <a:spcPts val="600"/>
              </a:spcAft>
              <a:buClr>
                <a:schemeClr val="tx2">
                  <a:lumMod val="75000"/>
                </a:schemeClr>
              </a:buClr>
              <a:buFont typeface="Wingdings" pitchFamily="2" charset="2"/>
              <a:buChar char="v"/>
            </a:pPr>
            <a:endParaRPr lang="en-US" sz="800" dirty="0">
              <a:solidFill>
                <a:schemeClr val="accent1">
                  <a:lumMod val="75000"/>
                </a:schemeClr>
              </a:solidFill>
            </a:endParaRPr>
          </a:p>
          <a:p>
            <a:pPr marL="358775" indent="-358775" algn="just">
              <a:spcAft>
                <a:spcPts val="600"/>
              </a:spcAft>
              <a:buClr>
                <a:schemeClr val="tx2">
                  <a:lumMod val="75000"/>
                </a:schemeClr>
              </a:buClr>
              <a:buFont typeface="Wingdings" pitchFamily="2" charset="2"/>
              <a:buChar char="v"/>
            </a:pPr>
            <a:r>
              <a:rPr lang="it-IT" b="1" dirty="0" smtClean="0">
                <a:solidFill>
                  <a:schemeClr val="accent1">
                    <a:lumMod val="75000"/>
                  </a:schemeClr>
                </a:solidFill>
              </a:rPr>
              <a:t>EBV-</a:t>
            </a:r>
            <a:r>
              <a:rPr lang="it-IT" b="1" dirty="0" err="1" smtClean="0">
                <a:solidFill>
                  <a:schemeClr val="accent1">
                    <a:lumMod val="75000"/>
                  </a:schemeClr>
                </a:solidFill>
              </a:rPr>
              <a:t>induced</a:t>
            </a:r>
            <a:r>
              <a:rPr lang="it-IT" b="1" dirty="0" smtClean="0">
                <a:solidFill>
                  <a:schemeClr val="accent1">
                    <a:lumMod val="75000"/>
                  </a:schemeClr>
                </a:solidFill>
              </a:rPr>
              <a:t> </a:t>
            </a:r>
            <a:r>
              <a:rPr lang="it-IT" b="1" dirty="0" err="1">
                <a:solidFill>
                  <a:schemeClr val="accent1">
                    <a:lumMod val="75000"/>
                  </a:schemeClr>
                </a:solidFill>
              </a:rPr>
              <a:t>lymphomas</a:t>
            </a:r>
            <a:r>
              <a:rPr lang="it-IT" b="1" dirty="0">
                <a:solidFill>
                  <a:schemeClr val="accent1">
                    <a:lumMod val="75000"/>
                  </a:schemeClr>
                </a:solidFill>
              </a:rPr>
              <a:t> </a:t>
            </a:r>
            <a:r>
              <a:rPr lang="it-IT" sz="1600" dirty="0">
                <a:solidFill>
                  <a:schemeClr val="accent1">
                    <a:lumMod val="75000"/>
                  </a:schemeClr>
                </a:solidFill>
              </a:rPr>
              <a:t>(</a:t>
            </a:r>
            <a:r>
              <a:rPr lang="it-IT" sz="1600" b="1" i="1" dirty="0">
                <a:solidFill>
                  <a:schemeClr val="accent1">
                    <a:lumMod val="75000"/>
                  </a:schemeClr>
                </a:solidFill>
              </a:rPr>
              <a:t>Santodonato et al, </a:t>
            </a:r>
            <a:r>
              <a:rPr lang="it-IT" sz="1600" dirty="0" err="1">
                <a:solidFill>
                  <a:schemeClr val="accent1">
                    <a:lumMod val="75000"/>
                  </a:schemeClr>
                </a:solidFill>
              </a:rPr>
              <a:t>Monocyte-derived</a:t>
            </a:r>
            <a:r>
              <a:rPr lang="it-IT" sz="1600" dirty="0">
                <a:solidFill>
                  <a:schemeClr val="accent1">
                    <a:lumMod val="75000"/>
                  </a:schemeClr>
                </a:solidFill>
              </a:rPr>
              <a:t> </a:t>
            </a:r>
            <a:r>
              <a:rPr lang="it-IT" sz="1600" dirty="0" err="1">
                <a:solidFill>
                  <a:schemeClr val="accent1">
                    <a:lumMod val="75000"/>
                  </a:schemeClr>
                </a:solidFill>
              </a:rPr>
              <a:t>dendritic</a:t>
            </a:r>
            <a:r>
              <a:rPr lang="it-IT" sz="1600" dirty="0">
                <a:solidFill>
                  <a:schemeClr val="accent1">
                    <a:lumMod val="75000"/>
                  </a:schemeClr>
                </a:solidFill>
              </a:rPr>
              <a:t> </a:t>
            </a:r>
            <a:r>
              <a:rPr lang="it-IT" sz="1600" dirty="0" err="1">
                <a:solidFill>
                  <a:schemeClr val="accent1">
                    <a:lumMod val="75000"/>
                  </a:schemeClr>
                </a:solidFill>
              </a:rPr>
              <a:t>cells</a:t>
            </a:r>
            <a:r>
              <a:rPr lang="it-IT" sz="1600" dirty="0">
                <a:solidFill>
                  <a:schemeClr val="accent1">
                    <a:lumMod val="75000"/>
                  </a:schemeClr>
                </a:solidFill>
              </a:rPr>
              <a:t> </a:t>
            </a:r>
            <a:r>
              <a:rPr lang="it-IT" sz="1600" dirty="0" err="1">
                <a:solidFill>
                  <a:schemeClr val="accent1">
                    <a:lumMod val="75000"/>
                  </a:schemeClr>
                </a:solidFill>
              </a:rPr>
              <a:t>generated</a:t>
            </a:r>
            <a:r>
              <a:rPr lang="it-IT" sz="1600" dirty="0">
                <a:solidFill>
                  <a:schemeClr val="accent1">
                    <a:lumMod val="75000"/>
                  </a:schemeClr>
                </a:solidFill>
              </a:rPr>
              <a:t> </a:t>
            </a:r>
            <a:r>
              <a:rPr lang="it-IT" sz="1600" dirty="0" err="1">
                <a:solidFill>
                  <a:schemeClr val="accent1">
                    <a:lumMod val="75000"/>
                  </a:schemeClr>
                </a:solidFill>
              </a:rPr>
              <a:t>after</a:t>
            </a:r>
            <a:r>
              <a:rPr lang="it-IT" sz="1600" dirty="0">
                <a:solidFill>
                  <a:schemeClr val="accent1">
                    <a:lumMod val="75000"/>
                  </a:schemeClr>
                </a:solidFill>
              </a:rPr>
              <a:t> short-</a:t>
            </a:r>
            <a:r>
              <a:rPr lang="it-IT" sz="1600" dirty="0" err="1">
                <a:solidFill>
                  <a:schemeClr val="accent1">
                    <a:lumMod val="75000"/>
                  </a:schemeClr>
                </a:solidFill>
              </a:rPr>
              <a:t>term</a:t>
            </a:r>
            <a:r>
              <a:rPr lang="it-IT" sz="1600" dirty="0">
                <a:solidFill>
                  <a:schemeClr val="accent1">
                    <a:lumMod val="75000"/>
                  </a:schemeClr>
                </a:solidFill>
              </a:rPr>
              <a:t> culture with IFN-</a:t>
            </a:r>
            <a:r>
              <a:rPr lang="it-IT" sz="1600" dirty="0" err="1">
                <a:solidFill>
                  <a:schemeClr val="accent1">
                    <a:lumMod val="75000"/>
                  </a:schemeClr>
                </a:solidFill>
              </a:rPr>
              <a:t>alpha</a:t>
            </a:r>
            <a:r>
              <a:rPr lang="it-IT" sz="1600" dirty="0">
                <a:solidFill>
                  <a:schemeClr val="accent1">
                    <a:lumMod val="75000"/>
                  </a:schemeClr>
                </a:solidFill>
              </a:rPr>
              <a:t> and </a:t>
            </a:r>
            <a:r>
              <a:rPr lang="it-IT" sz="1600" dirty="0" err="1">
                <a:solidFill>
                  <a:schemeClr val="accent1">
                    <a:lumMod val="75000"/>
                  </a:schemeClr>
                </a:solidFill>
              </a:rPr>
              <a:t>granulocyte-macrophage</a:t>
            </a:r>
            <a:r>
              <a:rPr lang="it-IT" sz="1600" dirty="0">
                <a:solidFill>
                  <a:schemeClr val="accent1">
                    <a:lumMod val="75000"/>
                  </a:schemeClr>
                </a:solidFill>
              </a:rPr>
              <a:t> </a:t>
            </a:r>
            <a:r>
              <a:rPr lang="it-IT" sz="1600" dirty="0" err="1">
                <a:solidFill>
                  <a:schemeClr val="accent1">
                    <a:lumMod val="75000"/>
                  </a:schemeClr>
                </a:solidFill>
              </a:rPr>
              <a:t>colony-stimulating</a:t>
            </a:r>
            <a:r>
              <a:rPr lang="it-IT" sz="1600" dirty="0">
                <a:solidFill>
                  <a:schemeClr val="accent1">
                    <a:lumMod val="75000"/>
                  </a:schemeClr>
                </a:solidFill>
              </a:rPr>
              <a:t> </a:t>
            </a:r>
            <a:r>
              <a:rPr lang="it-IT" sz="1600" dirty="0" err="1">
                <a:solidFill>
                  <a:schemeClr val="accent1">
                    <a:lumMod val="75000"/>
                  </a:schemeClr>
                </a:solidFill>
              </a:rPr>
              <a:t>factor</a:t>
            </a:r>
            <a:r>
              <a:rPr lang="it-IT" sz="1600" dirty="0">
                <a:solidFill>
                  <a:schemeClr val="accent1">
                    <a:lumMod val="75000"/>
                  </a:schemeClr>
                </a:solidFill>
              </a:rPr>
              <a:t> </a:t>
            </a:r>
            <a:r>
              <a:rPr lang="it-IT" sz="1600" dirty="0" err="1">
                <a:solidFill>
                  <a:schemeClr val="accent1">
                    <a:lumMod val="75000"/>
                  </a:schemeClr>
                </a:solidFill>
              </a:rPr>
              <a:t>stimulates</a:t>
            </a:r>
            <a:r>
              <a:rPr lang="it-IT" sz="1600" dirty="0">
                <a:solidFill>
                  <a:schemeClr val="accent1">
                    <a:lumMod val="75000"/>
                  </a:schemeClr>
                </a:solidFill>
              </a:rPr>
              <a:t> a </a:t>
            </a:r>
            <a:r>
              <a:rPr lang="it-IT" sz="1600" dirty="0" err="1">
                <a:solidFill>
                  <a:schemeClr val="accent1">
                    <a:lumMod val="75000"/>
                  </a:schemeClr>
                </a:solidFill>
              </a:rPr>
              <a:t>potent</a:t>
            </a:r>
            <a:r>
              <a:rPr lang="it-IT" sz="1600" dirty="0">
                <a:solidFill>
                  <a:schemeClr val="accent1">
                    <a:lumMod val="75000"/>
                  </a:schemeClr>
                </a:solidFill>
              </a:rPr>
              <a:t> Epstein-</a:t>
            </a:r>
            <a:r>
              <a:rPr lang="it-IT" sz="1600" dirty="0" err="1">
                <a:solidFill>
                  <a:schemeClr val="accent1">
                    <a:lumMod val="75000"/>
                  </a:schemeClr>
                </a:solidFill>
              </a:rPr>
              <a:t>Barr</a:t>
            </a:r>
            <a:r>
              <a:rPr lang="it-IT" sz="1600" dirty="0">
                <a:solidFill>
                  <a:schemeClr val="accent1">
                    <a:lumMod val="75000"/>
                  </a:schemeClr>
                </a:solidFill>
              </a:rPr>
              <a:t> virus </a:t>
            </a:r>
            <a:r>
              <a:rPr lang="it-IT" sz="1600" dirty="0" err="1">
                <a:solidFill>
                  <a:schemeClr val="accent1">
                    <a:lumMod val="75000"/>
                  </a:schemeClr>
                </a:solidFill>
              </a:rPr>
              <a:t>specific</a:t>
            </a:r>
            <a:r>
              <a:rPr lang="it-IT" sz="1600" dirty="0">
                <a:solidFill>
                  <a:schemeClr val="accent1">
                    <a:lumMod val="75000"/>
                  </a:schemeClr>
                </a:solidFill>
              </a:rPr>
              <a:t> CD8+ T </a:t>
            </a:r>
            <a:r>
              <a:rPr lang="it-IT" sz="1600" dirty="0" err="1">
                <a:solidFill>
                  <a:schemeClr val="accent1">
                    <a:lumMod val="75000"/>
                  </a:schemeClr>
                </a:solidFill>
              </a:rPr>
              <a:t>cell</a:t>
            </a:r>
            <a:r>
              <a:rPr lang="it-IT" sz="1600" dirty="0">
                <a:solidFill>
                  <a:schemeClr val="accent1">
                    <a:lumMod val="75000"/>
                  </a:schemeClr>
                </a:solidFill>
              </a:rPr>
              <a:t> </a:t>
            </a:r>
            <a:r>
              <a:rPr lang="it-IT" sz="1600" dirty="0" err="1">
                <a:solidFill>
                  <a:schemeClr val="accent1">
                    <a:lumMod val="75000"/>
                  </a:schemeClr>
                </a:solidFill>
              </a:rPr>
              <a:t>response</a:t>
            </a:r>
            <a:r>
              <a:rPr lang="it-IT" sz="1600" dirty="0">
                <a:solidFill>
                  <a:schemeClr val="accent1">
                    <a:lumMod val="75000"/>
                  </a:schemeClr>
                </a:solidFill>
              </a:rPr>
              <a:t>.  J </a:t>
            </a:r>
            <a:r>
              <a:rPr lang="it-IT" sz="1600" dirty="0" err="1">
                <a:solidFill>
                  <a:schemeClr val="accent1">
                    <a:lumMod val="75000"/>
                  </a:schemeClr>
                </a:solidFill>
              </a:rPr>
              <a:t>Immunol</a:t>
            </a:r>
            <a:r>
              <a:rPr lang="it-IT" sz="1600" dirty="0">
                <a:solidFill>
                  <a:schemeClr val="accent1">
                    <a:lumMod val="75000"/>
                  </a:schemeClr>
                </a:solidFill>
              </a:rPr>
              <a:t>. 170(10):5195-202, 2003</a:t>
            </a:r>
            <a:r>
              <a:rPr lang="it-IT" sz="1600" dirty="0" smtClean="0">
                <a:solidFill>
                  <a:schemeClr val="accent1">
                    <a:lumMod val="75000"/>
                  </a:schemeClr>
                </a:solidFill>
              </a:rPr>
              <a:t>)</a:t>
            </a:r>
          </a:p>
          <a:p>
            <a:pPr marL="358775" indent="-358775" algn="just">
              <a:spcAft>
                <a:spcPts val="600"/>
              </a:spcAft>
              <a:buClr>
                <a:schemeClr val="tx2">
                  <a:lumMod val="75000"/>
                </a:schemeClr>
              </a:buClr>
              <a:buFont typeface="Wingdings" pitchFamily="2" charset="2"/>
              <a:buChar char="v"/>
            </a:pPr>
            <a:endParaRPr lang="it-IT" sz="800" dirty="0">
              <a:solidFill>
                <a:schemeClr val="accent1">
                  <a:lumMod val="75000"/>
                </a:schemeClr>
              </a:solidFill>
            </a:endParaRPr>
          </a:p>
          <a:p>
            <a:pPr marL="358775" indent="-358775" algn="just">
              <a:spcAft>
                <a:spcPts val="600"/>
              </a:spcAft>
              <a:buClr>
                <a:schemeClr val="tx2">
                  <a:lumMod val="75000"/>
                </a:schemeClr>
              </a:buClr>
              <a:buFont typeface="Wingdings" pitchFamily="2" charset="2"/>
              <a:buChar char="v"/>
            </a:pPr>
            <a:r>
              <a:rPr lang="it-IT" b="1" dirty="0" smtClean="0">
                <a:solidFill>
                  <a:schemeClr val="accent1">
                    <a:lumMod val="75000"/>
                  </a:schemeClr>
                </a:solidFill>
              </a:rPr>
              <a:t>HIV </a:t>
            </a:r>
            <a:r>
              <a:rPr lang="it-IT" b="1" dirty="0" err="1" smtClean="0">
                <a:solidFill>
                  <a:schemeClr val="accent1">
                    <a:lumMod val="75000"/>
                  </a:schemeClr>
                </a:solidFill>
              </a:rPr>
              <a:t>model</a:t>
            </a:r>
            <a:r>
              <a:rPr lang="it-IT" b="1" dirty="0" smtClean="0">
                <a:solidFill>
                  <a:schemeClr val="accent1">
                    <a:lumMod val="75000"/>
                  </a:schemeClr>
                </a:solidFill>
              </a:rPr>
              <a:t> </a:t>
            </a:r>
            <a:r>
              <a:rPr lang="it-IT" sz="1600" dirty="0" smtClean="0">
                <a:solidFill>
                  <a:schemeClr val="accent1">
                    <a:lumMod val="75000"/>
                  </a:schemeClr>
                </a:solidFill>
              </a:rPr>
              <a:t>(</a:t>
            </a:r>
            <a:r>
              <a:rPr lang="it-IT" sz="1600" b="1" i="1" dirty="0" smtClean="0">
                <a:solidFill>
                  <a:schemeClr val="accent1">
                    <a:lumMod val="75000"/>
                  </a:schemeClr>
                </a:solidFill>
              </a:rPr>
              <a:t>Lapenta </a:t>
            </a:r>
            <a:r>
              <a:rPr lang="it-IT" sz="1600" b="1" i="1" dirty="0" err="1" smtClean="0">
                <a:solidFill>
                  <a:schemeClr val="accent1">
                    <a:lumMod val="75000"/>
                  </a:schemeClr>
                </a:solidFill>
              </a:rPr>
              <a:t>et</a:t>
            </a:r>
            <a:r>
              <a:rPr lang="it-IT" sz="1600" b="1" i="1" dirty="0" smtClean="0">
                <a:solidFill>
                  <a:schemeClr val="accent1">
                    <a:lumMod val="75000"/>
                  </a:schemeClr>
                </a:solidFill>
              </a:rPr>
              <a:t> al, </a:t>
            </a:r>
            <a:r>
              <a:rPr lang="it-IT" sz="1600" dirty="0" err="1">
                <a:solidFill>
                  <a:schemeClr val="accent1">
                    <a:lumMod val="75000"/>
                  </a:schemeClr>
                </a:solidFill>
              </a:rPr>
              <a:t>Potent</a:t>
            </a:r>
            <a:r>
              <a:rPr lang="it-IT" sz="1600" dirty="0">
                <a:solidFill>
                  <a:schemeClr val="accent1">
                    <a:lumMod val="75000"/>
                  </a:schemeClr>
                </a:solidFill>
              </a:rPr>
              <a:t> immune </a:t>
            </a:r>
            <a:r>
              <a:rPr lang="it-IT" sz="1600" dirty="0" err="1">
                <a:solidFill>
                  <a:schemeClr val="accent1">
                    <a:lumMod val="75000"/>
                  </a:schemeClr>
                </a:solidFill>
              </a:rPr>
              <a:t>response</a:t>
            </a:r>
            <a:r>
              <a:rPr lang="it-IT" sz="1600" dirty="0">
                <a:solidFill>
                  <a:schemeClr val="accent1">
                    <a:lumMod val="75000"/>
                  </a:schemeClr>
                </a:solidFill>
              </a:rPr>
              <a:t> </a:t>
            </a:r>
            <a:r>
              <a:rPr lang="it-IT" sz="1600" dirty="0" err="1">
                <a:solidFill>
                  <a:schemeClr val="accent1">
                    <a:lumMod val="75000"/>
                  </a:schemeClr>
                </a:solidFill>
              </a:rPr>
              <a:t>against</a:t>
            </a:r>
            <a:r>
              <a:rPr lang="it-IT" sz="1600" dirty="0">
                <a:solidFill>
                  <a:schemeClr val="accent1">
                    <a:lumMod val="75000"/>
                  </a:schemeClr>
                </a:solidFill>
              </a:rPr>
              <a:t> HIV-1 and </a:t>
            </a:r>
            <a:r>
              <a:rPr lang="it-IT" sz="1600" dirty="0" err="1">
                <a:solidFill>
                  <a:schemeClr val="accent1">
                    <a:lumMod val="75000"/>
                  </a:schemeClr>
                </a:solidFill>
              </a:rPr>
              <a:t>protection</a:t>
            </a:r>
            <a:r>
              <a:rPr lang="it-IT" sz="1600" dirty="0">
                <a:solidFill>
                  <a:schemeClr val="accent1">
                    <a:lumMod val="75000"/>
                  </a:schemeClr>
                </a:solidFill>
              </a:rPr>
              <a:t> </a:t>
            </a:r>
            <a:r>
              <a:rPr lang="it-IT" sz="1600" dirty="0" err="1">
                <a:solidFill>
                  <a:schemeClr val="accent1">
                    <a:lumMod val="75000"/>
                  </a:schemeClr>
                </a:solidFill>
              </a:rPr>
              <a:t>from</a:t>
            </a:r>
            <a:r>
              <a:rPr lang="it-IT" sz="1600" dirty="0">
                <a:solidFill>
                  <a:schemeClr val="accent1">
                    <a:lumMod val="75000"/>
                  </a:schemeClr>
                </a:solidFill>
              </a:rPr>
              <a:t> virus challenge in </a:t>
            </a:r>
            <a:r>
              <a:rPr lang="it-IT" sz="1600" dirty="0" err="1">
                <a:solidFill>
                  <a:schemeClr val="accent1">
                    <a:lumMod val="75000"/>
                  </a:schemeClr>
                </a:solidFill>
              </a:rPr>
              <a:t>hu-PBL-SCID</a:t>
            </a:r>
            <a:r>
              <a:rPr lang="it-IT" sz="1600" dirty="0">
                <a:solidFill>
                  <a:schemeClr val="accent1">
                    <a:lumMod val="75000"/>
                  </a:schemeClr>
                </a:solidFill>
              </a:rPr>
              <a:t> </a:t>
            </a:r>
            <a:r>
              <a:rPr lang="it-IT" sz="1600" dirty="0" err="1">
                <a:solidFill>
                  <a:schemeClr val="accent1">
                    <a:lumMod val="75000"/>
                  </a:schemeClr>
                </a:solidFill>
              </a:rPr>
              <a:t>mice</a:t>
            </a:r>
            <a:r>
              <a:rPr lang="it-IT" sz="1600" dirty="0">
                <a:solidFill>
                  <a:schemeClr val="accent1">
                    <a:lumMod val="75000"/>
                  </a:schemeClr>
                </a:solidFill>
              </a:rPr>
              <a:t> </a:t>
            </a:r>
            <a:r>
              <a:rPr lang="it-IT" sz="1600" dirty="0" err="1">
                <a:solidFill>
                  <a:schemeClr val="accent1">
                    <a:lumMod val="75000"/>
                  </a:schemeClr>
                </a:solidFill>
              </a:rPr>
              <a:t>immunized</a:t>
            </a:r>
            <a:r>
              <a:rPr lang="it-IT" sz="1600" dirty="0">
                <a:solidFill>
                  <a:schemeClr val="accent1">
                    <a:lumMod val="75000"/>
                  </a:schemeClr>
                </a:solidFill>
              </a:rPr>
              <a:t> </a:t>
            </a:r>
            <a:r>
              <a:rPr lang="it-IT" sz="1600" dirty="0" err="1">
                <a:solidFill>
                  <a:schemeClr val="accent1">
                    <a:lumMod val="75000"/>
                  </a:schemeClr>
                </a:solidFill>
              </a:rPr>
              <a:t>with</a:t>
            </a:r>
            <a:r>
              <a:rPr lang="it-IT" sz="1600" dirty="0">
                <a:solidFill>
                  <a:schemeClr val="accent1">
                    <a:lumMod val="75000"/>
                  </a:schemeClr>
                </a:solidFill>
              </a:rPr>
              <a:t> </a:t>
            </a:r>
            <a:r>
              <a:rPr lang="it-IT" sz="1600" dirty="0" err="1">
                <a:solidFill>
                  <a:schemeClr val="accent1">
                    <a:lumMod val="75000"/>
                  </a:schemeClr>
                </a:solidFill>
              </a:rPr>
              <a:t>inactivated</a:t>
            </a:r>
            <a:r>
              <a:rPr lang="it-IT" sz="1600" dirty="0">
                <a:solidFill>
                  <a:schemeClr val="accent1">
                    <a:lumMod val="75000"/>
                  </a:schemeClr>
                </a:solidFill>
              </a:rPr>
              <a:t> </a:t>
            </a:r>
            <a:r>
              <a:rPr lang="it-IT" sz="1600" dirty="0" err="1">
                <a:solidFill>
                  <a:schemeClr val="accent1">
                    <a:lumMod val="75000"/>
                  </a:schemeClr>
                </a:solidFill>
              </a:rPr>
              <a:t>virus-pulsed</a:t>
            </a:r>
            <a:r>
              <a:rPr lang="it-IT" sz="1600" dirty="0">
                <a:solidFill>
                  <a:schemeClr val="accent1">
                    <a:lumMod val="75000"/>
                  </a:schemeClr>
                </a:solidFill>
              </a:rPr>
              <a:t> </a:t>
            </a:r>
            <a:r>
              <a:rPr lang="it-IT" sz="1600" dirty="0" err="1">
                <a:solidFill>
                  <a:schemeClr val="accent1">
                    <a:lumMod val="75000"/>
                  </a:schemeClr>
                </a:solidFill>
              </a:rPr>
              <a:t>dendritic</a:t>
            </a:r>
            <a:r>
              <a:rPr lang="it-IT" sz="1600" dirty="0">
                <a:solidFill>
                  <a:schemeClr val="accent1">
                    <a:lumMod val="75000"/>
                  </a:schemeClr>
                </a:solidFill>
              </a:rPr>
              <a:t> </a:t>
            </a:r>
            <a:r>
              <a:rPr lang="it-IT" sz="1600" dirty="0" err="1">
                <a:solidFill>
                  <a:schemeClr val="accent1">
                    <a:lumMod val="75000"/>
                  </a:schemeClr>
                </a:solidFill>
              </a:rPr>
              <a:t>cells</a:t>
            </a:r>
            <a:r>
              <a:rPr lang="it-IT" sz="1600" dirty="0">
                <a:solidFill>
                  <a:schemeClr val="accent1">
                    <a:lumMod val="75000"/>
                  </a:schemeClr>
                </a:solidFill>
              </a:rPr>
              <a:t> </a:t>
            </a:r>
            <a:r>
              <a:rPr lang="it-IT" sz="1600" dirty="0" err="1">
                <a:solidFill>
                  <a:schemeClr val="accent1">
                    <a:lumMod val="75000"/>
                  </a:schemeClr>
                </a:solidFill>
              </a:rPr>
              <a:t>generated</a:t>
            </a:r>
            <a:r>
              <a:rPr lang="it-IT" sz="1600" dirty="0">
                <a:solidFill>
                  <a:schemeClr val="accent1">
                    <a:lumMod val="75000"/>
                  </a:schemeClr>
                </a:solidFill>
              </a:rPr>
              <a:t> in the </a:t>
            </a:r>
            <a:r>
              <a:rPr lang="it-IT" sz="1600" dirty="0" err="1">
                <a:solidFill>
                  <a:schemeClr val="accent1">
                    <a:lumMod val="75000"/>
                  </a:schemeClr>
                </a:solidFill>
              </a:rPr>
              <a:t>presence</a:t>
            </a:r>
            <a:r>
              <a:rPr lang="it-IT" sz="1600" dirty="0">
                <a:solidFill>
                  <a:schemeClr val="accent1">
                    <a:lumMod val="75000"/>
                  </a:schemeClr>
                </a:solidFill>
              </a:rPr>
              <a:t> </a:t>
            </a:r>
            <a:r>
              <a:rPr lang="it-IT" sz="1600" dirty="0" err="1">
                <a:solidFill>
                  <a:schemeClr val="accent1">
                    <a:lumMod val="75000"/>
                  </a:schemeClr>
                </a:solidFill>
              </a:rPr>
              <a:t>of</a:t>
            </a:r>
            <a:r>
              <a:rPr lang="it-IT" sz="1600" dirty="0">
                <a:solidFill>
                  <a:schemeClr val="accent1">
                    <a:lumMod val="75000"/>
                  </a:schemeClr>
                </a:solidFill>
              </a:rPr>
              <a:t> </a:t>
            </a:r>
            <a:r>
              <a:rPr lang="it-IT" sz="1600" dirty="0" err="1">
                <a:solidFill>
                  <a:schemeClr val="accent1">
                    <a:lumMod val="75000"/>
                  </a:schemeClr>
                </a:solidFill>
              </a:rPr>
              <a:t>IFN-a</a:t>
            </a:r>
            <a:r>
              <a:rPr lang="it-IT" sz="1600" dirty="0">
                <a:solidFill>
                  <a:schemeClr val="accent1">
                    <a:lumMod val="75000"/>
                  </a:schemeClr>
                </a:solidFill>
              </a:rPr>
              <a:t>. J </a:t>
            </a:r>
            <a:r>
              <a:rPr lang="it-IT" sz="1600" dirty="0" err="1">
                <a:solidFill>
                  <a:schemeClr val="accent1">
                    <a:lumMod val="75000"/>
                  </a:schemeClr>
                </a:solidFill>
              </a:rPr>
              <a:t>Exp</a:t>
            </a:r>
            <a:r>
              <a:rPr lang="it-IT" sz="1600" dirty="0">
                <a:solidFill>
                  <a:schemeClr val="accent1">
                    <a:lumMod val="75000"/>
                  </a:schemeClr>
                </a:solidFill>
              </a:rPr>
              <a:t> </a:t>
            </a:r>
            <a:r>
              <a:rPr lang="it-IT" sz="1600" dirty="0" err="1">
                <a:solidFill>
                  <a:schemeClr val="accent1">
                    <a:lumMod val="75000"/>
                  </a:schemeClr>
                </a:solidFill>
              </a:rPr>
              <a:t>Med</a:t>
            </a:r>
            <a:r>
              <a:rPr lang="it-IT" sz="1600" dirty="0">
                <a:solidFill>
                  <a:schemeClr val="accent1">
                    <a:lumMod val="75000"/>
                  </a:schemeClr>
                </a:solidFill>
              </a:rPr>
              <a:t>. 198(2):361-7, </a:t>
            </a:r>
            <a:r>
              <a:rPr lang="it-IT" sz="1600" dirty="0" smtClean="0">
                <a:solidFill>
                  <a:schemeClr val="accent1">
                    <a:lumMod val="75000"/>
                  </a:schemeClr>
                </a:solidFill>
              </a:rPr>
              <a:t>2003)</a:t>
            </a:r>
          </a:p>
          <a:p>
            <a:pPr marL="358775" indent="-358775" algn="just">
              <a:spcAft>
                <a:spcPts val="600"/>
              </a:spcAft>
              <a:buClr>
                <a:schemeClr val="tx2">
                  <a:lumMod val="75000"/>
                </a:schemeClr>
              </a:buClr>
              <a:buFont typeface="Wingdings" pitchFamily="2" charset="2"/>
              <a:buChar char="v"/>
            </a:pPr>
            <a:endParaRPr lang="it-IT" sz="800" dirty="0" smtClean="0">
              <a:solidFill>
                <a:schemeClr val="accent1">
                  <a:lumMod val="75000"/>
                </a:schemeClr>
              </a:solidFill>
            </a:endParaRPr>
          </a:p>
          <a:p>
            <a:pPr marL="358775" indent="-358775" algn="just">
              <a:spcAft>
                <a:spcPts val="600"/>
              </a:spcAft>
              <a:buClr>
                <a:schemeClr val="tx2">
                  <a:lumMod val="75000"/>
                </a:schemeClr>
              </a:buClr>
              <a:buFont typeface="Wingdings" pitchFamily="2" charset="2"/>
              <a:buChar char="v"/>
            </a:pPr>
            <a:r>
              <a:rPr lang="it-IT" b="1" dirty="0" err="1" smtClean="0">
                <a:solidFill>
                  <a:schemeClr val="accent1">
                    <a:lumMod val="75000"/>
                  </a:schemeClr>
                </a:solidFill>
              </a:rPr>
              <a:t>Chronic</a:t>
            </a:r>
            <a:r>
              <a:rPr lang="it-IT" b="1" dirty="0" smtClean="0">
                <a:solidFill>
                  <a:schemeClr val="accent1">
                    <a:lumMod val="75000"/>
                  </a:schemeClr>
                </a:solidFill>
              </a:rPr>
              <a:t> </a:t>
            </a:r>
            <a:r>
              <a:rPr lang="it-IT" b="1" dirty="0" err="1">
                <a:solidFill>
                  <a:schemeClr val="accent1">
                    <a:lumMod val="75000"/>
                  </a:schemeClr>
                </a:solidFill>
              </a:rPr>
              <a:t>myeloid</a:t>
            </a:r>
            <a:r>
              <a:rPr lang="it-IT" b="1" dirty="0">
                <a:solidFill>
                  <a:schemeClr val="accent1">
                    <a:lumMod val="75000"/>
                  </a:schemeClr>
                </a:solidFill>
              </a:rPr>
              <a:t> </a:t>
            </a:r>
            <a:r>
              <a:rPr lang="it-IT" b="1" dirty="0" err="1">
                <a:solidFill>
                  <a:schemeClr val="accent1">
                    <a:lumMod val="75000"/>
                  </a:schemeClr>
                </a:solidFill>
              </a:rPr>
              <a:t>leukemia</a:t>
            </a:r>
            <a:r>
              <a:rPr lang="it-IT" b="1" dirty="0">
                <a:solidFill>
                  <a:schemeClr val="accent1">
                    <a:lumMod val="75000"/>
                  </a:schemeClr>
                </a:solidFill>
              </a:rPr>
              <a:t> </a:t>
            </a:r>
            <a:r>
              <a:rPr lang="it-IT" dirty="0">
                <a:solidFill>
                  <a:schemeClr val="accent1">
                    <a:lumMod val="75000"/>
                  </a:schemeClr>
                </a:solidFill>
              </a:rPr>
              <a:t>(</a:t>
            </a:r>
            <a:r>
              <a:rPr lang="en-US" sz="1600" b="1" i="1" dirty="0">
                <a:solidFill>
                  <a:schemeClr val="accent1">
                    <a:lumMod val="75000"/>
                  </a:schemeClr>
                </a:solidFill>
              </a:rPr>
              <a:t>Gabriele et al,</a:t>
            </a:r>
            <a:r>
              <a:rPr lang="en-US" dirty="0">
                <a:solidFill>
                  <a:schemeClr val="accent1">
                    <a:lumMod val="75000"/>
                  </a:schemeClr>
                </a:solidFill>
              </a:rPr>
              <a:t> </a:t>
            </a:r>
            <a:r>
              <a:rPr lang="en-GB" sz="1600" dirty="0">
                <a:solidFill>
                  <a:schemeClr val="accent1">
                    <a:lumMod val="75000"/>
                  </a:schemeClr>
                </a:solidFill>
              </a:rPr>
              <a:t>IFN-alpha promotes the rapid differentiation of monocytes from patients with chronic myeloid </a:t>
            </a:r>
            <a:r>
              <a:rPr lang="en-GB" sz="1600" dirty="0" err="1">
                <a:solidFill>
                  <a:schemeClr val="accent1">
                    <a:lumMod val="75000"/>
                  </a:schemeClr>
                </a:solidFill>
              </a:rPr>
              <a:t>lekemia</a:t>
            </a:r>
            <a:r>
              <a:rPr lang="en-GB" sz="1600" dirty="0">
                <a:solidFill>
                  <a:schemeClr val="accent1">
                    <a:lumMod val="75000"/>
                  </a:schemeClr>
                </a:solidFill>
              </a:rPr>
              <a:t> into activated dendritic cells tuned to undergo full </a:t>
            </a:r>
            <a:r>
              <a:rPr lang="en-GB" sz="1600" dirty="0" smtClean="0">
                <a:solidFill>
                  <a:schemeClr val="accent1">
                    <a:lumMod val="75000"/>
                  </a:schemeClr>
                </a:solidFill>
              </a:rPr>
              <a:t>maturation after </a:t>
            </a:r>
            <a:r>
              <a:rPr lang="en-GB" sz="1600" dirty="0">
                <a:solidFill>
                  <a:schemeClr val="accent1">
                    <a:lumMod val="75000"/>
                  </a:schemeClr>
                </a:solidFill>
              </a:rPr>
              <a:t>LPS treatment. </a:t>
            </a:r>
            <a:r>
              <a:rPr lang="it-IT" sz="1600" dirty="0">
                <a:solidFill>
                  <a:schemeClr val="accent1">
                    <a:lumMod val="75000"/>
                  </a:schemeClr>
                </a:solidFill>
              </a:rPr>
              <a:t>Blood , 103(3):980-7, 2004</a:t>
            </a:r>
            <a:r>
              <a:rPr lang="en-US" sz="1600" dirty="0" smtClean="0">
                <a:solidFill>
                  <a:schemeClr val="accent1">
                    <a:lumMod val="75000"/>
                  </a:schemeClr>
                </a:solidFill>
              </a:rPr>
              <a:t>)</a:t>
            </a:r>
          </a:p>
          <a:p>
            <a:pPr marL="358775" indent="-358775" algn="just">
              <a:spcAft>
                <a:spcPts val="600"/>
              </a:spcAft>
              <a:buClr>
                <a:schemeClr val="tx2">
                  <a:lumMod val="75000"/>
                </a:schemeClr>
              </a:buClr>
              <a:buFont typeface="Wingdings" pitchFamily="2" charset="2"/>
              <a:buChar char="v"/>
            </a:pPr>
            <a:endParaRPr lang="en-US" sz="800" dirty="0" smtClean="0">
              <a:solidFill>
                <a:schemeClr val="accent1">
                  <a:lumMod val="75000"/>
                </a:schemeClr>
              </a:solidFill>
            </a:endParaRPr>
          </a:p>
          <a:p>
            <a:pPr marL="358775" indent="-358775" algn="just">
              <a:spcAft>
                <a:spcPts val="600"/>
              </a:spcAft>
              <a:buClr>
                <a:schemeClr val="tx2">
                  <a:lumMod val="75000"/>
                </a:schemeClr>
              </a:buClr>
              <a:buFont typeface="Wingdings" pitchFamily="2" charset="2"/>
              <a:buChar char="v"/>
            </a:pPr>
            <a:r>
              <a:rPr lang="it-IT" b="1" dirty="0" smtClean="0">
                <a:solidFill>
                  <a:schemeClr val="accent1">
                    <a:lumMod val="75000"/>
                  </a:schemeClr>
                </a:solidFill>
              </a:rPr>
              <a:t>Melanoma </a:t>
            </a:r>
            <a:r>
              <a:rPr lang="it-IT" dirty="0" smtClean="0">
                <a:solidFill>
                  <a:schemeClr val="accent1">
                    <a:lumMod val="75000"/>
                  </a:schemeClr>
                </a:solidFill>
              </a:rPr>
              <a:t>(</a:t>
            </a:r>
            <a:r>
              <a:rPr lang="en-GB" sz="1600" b="1" i="1" dirty="0" err="1" smtClean="0">
                <a:solidFill>
                  <a:schemeClr val="accent1">
                    <a:lumMod val="75000"/>
                  </a:schemeClr>
                </a:solidFill>
              </a:rPr>
              <a:t>Tosi</a:t>
            </a:r>
            <a:r>
              <a:rPr lang="en-GB" sz="1600" b="1" i="1" dirty="0" smtClean="0">
                <a:solidFill>
                  <a:schemeClr val="accent1">
                    <a:lumMod val="75000"/>
                  </a:schemeClr>
                </a:solidFill>
              </a:rPr>
              <a:t> et al</a:t>
            </a:r>
            <a:r>
              <a:rPr lang="en-GB" dirty="0" smtClean="0">
                <a:solidFill>
                  <a:schemeClr val="accent1">
                    <a:lumMod val="75000"/>
                  </a:schemeClr>
                </a:solidFill>
              </a:rPr>
              <a:t>, </a:t>
            </a:r>
            <a:r>
              <a:rPr lang="en-US" sz="1600" dirty="0" smtClean="0">
                <a:solidFill>
                  <a:schemeClr val="accent1">
                    <a:lumMod val="75000"/>
                  </a:schemeClr>
                </a:solidFill>
              </a:rPr>
              <a:t>Role of Cross-Talk between IFN--Induced Monocyte-Derived Dendritic Cells and NK Cells in Priming CD8 T Cell Responses against Human Tumor Antigens. </a:t>
            </a:r>
            <a:r>
              <a:rPr lang="en-US" sz="1600" dirty="0">
                <a:solidFill>
                  <a:schemeClr val="accent1">
                    <a:lumMod val="75000"/>
                  </a:schemeClr>
                </a:solidFill>
              </a:rPr>
              <a:t>J </a:t>
            </a:r>
            <a:r>
              <a:rPr lang="en-US" sz="1600" dirty="0" err="1">
                <a:solidFill>
                  <a:schemeClr val="accent1">
                    <a:lumMod val="75000"/>
                  </a:schemeClr>
                </a:solidFill>
              </a:rPr>
              <a:t>Immunol</a:t>
            </a:r>
            <a:r>
              <a:rPr lang="en-US" sz="1600" dirty="0">
                <a:solidFill>
                  <a:schemeClr val="accent1">
                    <a:lumMod val="75000"/>
                  </a:schemeClr>
                </a:solidFill>
              </a:rPr>
              <a:t>, </a:t>
            </a:r>
            <a:r>
              <a:rPr lang="it-IT" sz="1600" dirty="0">
                <a:solidFill>
                  <a:schemeClr val="accent1">
                    <a:lumMod val="75000"/>
                  </a:schemeClr>
                </a:solidFill>
              </a:rPr>
              <a:t>172: 5363–5370, </a:t>
            </a:r>
            <a:r>
              <a:rPr lang="en-US" sz="1600" dirty="0">
                <a:solidFill>
                  <a:schemeClr val="accent1">
                    <a:lumMod val="75000"/>
                  </a:schemeClr>
                </a:solidFill>
              </a:rPr>
              <a:t>2004 </a:t>
            </a:r>
            <a:r>
              <a:rPr lang="en-US" sz="1600" dirty="0" smtClean="0">
                <a:solidFill>
                  <a:schemeClr val="accent1">
                    <a:lumMod val="75000"/>
                  </a:schemeClr>
                </a:solidFill>
              </a:rPr>
              <a:t>)</a:t>
            </a:r>
            <a:endParaRPr lang="en-US" sz="1600" dirty="0">
              <a:solidFill>
                <a:schemeClr val="accent1">
                  <a:lumMod val="75000"/>
                </a:schemeClr>
              </a:solidFill>
            </a:endParaRPr>
          </a:p>
        </p:txBody>
      </p:sp>
      <p:sp>
        <p:nvSpPr>
          <p:cNvPr id="6" name="Text Box 26"/>
          <p:cNvSpPr txBox="1">
            <a:spLocks noChangeArrowheads="1"/>
          </p:cNvSpPr>
          <p:nvPr/>
        </p:nvSpPr>
        <p:spPr bwMode="auto">
          <a:xfrm>
            <a:off x="483369" y="129987"/>
            <a:ext cx="8337103" cy="1138773"/>
          </a:xfrm>
          <a:prstGeom prst="rect">
            <a:avLst/>
          </a:prstGeom>
          <a:noFill/>
          <a:ln w="9525">
            <a:noFill/>
            <a:miter lim="800000"/>
            <a:headEnd/>
            <a:tailEnd/>
          </a:ln>
        </p:spPr>
        <p:txBody>
          <a:bodyPr wrap="square">
            <a:spAutoFit/>
          </a:bodyPr>
          <a:lstStyle/>
          <a:p>
            <a:pPr algn="ctr"/>
            <a:r>
              <a:rPr lang="it-IT" sz="2800" b="1" i="1" dirty="0">
                <a:solidFill>
                  <a:srgbClr val="000066"/>
                </a:solidFill>
                <a:latin typeface="+mj-lt"/>
              </a:rPr>
              <a:t>Dal </a:t>
            </a:r>
            <a:r>
              <a:rPr lang="it-IT" sz="2800" b="1" i="1" dirty="0" smtClean="0">
                <a:solidFill>
                  <a:srgbClr val="000066"/>
                </a:solidFill>
                <a:latin typeface="+mj-lt"/>
              </a:rPr>
              <a:t>laboratorio………..</a:t>
            </a:r>
          </a:p>
          <a:p>
            <a:pPr algn="just"/>
            <a:r>
              <a:rPr lang="it-IT" sz="2000" b="1" i="1" dirty="0" smtClean="0">
                <a:solidFill>
                  <a:schemeClr val="accent6">
                    <a:lumMod val="75000"/>
                  </a:schemeClr>
                </a:solidFill>
                <a:latin typeface="+mj-lt"/>
                <a:ea typeface="+mj-ea"/>
                <a:cs typeface="+mj-cs"/>
              </a:rPr>
              <a:t>IFN-</a:t>
            </a:r>
            <a:r>
              <a:rPr lang="it-IT" sz="2000" b="1" i="1" dirty="0" err="1" smtClean="0">
                <a:solidFill>
                  <a:schemeClr val="accent6">
                    <a:lumMod val="75000"/>
                  </a:schemeClr>
                </a:solidFill>
                <a:latin typeface="+mj-lt"/>
                <a:ea typeface="+mj-ea"/>
                <a:cs typeface="+mj-cs"/>
              </a:rPr>
              <a:t>DCs</a:t>
            </a:r>
            <a:r>
              <a:rPr lang="it-IT" sz="2000" b="1" i="1" dirty="0" smtClean="0">
                <a:solidFill>
                  <a:schemeClr val="accent6">
                    <a:lumMod val="75000"/>
                  </a:schemeClr>
                </a:solidFill>
                <a:latin typeface="+mj-lt"/>
                <a:ea typeface="+mj-ea"/>
                <a:cs typeface="+mj-cs"/>
              </a:rPr>
              <a:t>, </a:t>
            </a:r>
            <a:r>
              <a:rPr lang="it-IT" sz="2000" b="1" i="1" dirty="0" err="1" smtClean="0">
                <a:solidFill>
                  <a:srgbClr val="002060"/>
                </a:solidFill>
                <a:latin typeface="+mj-lt"/>
                <a:ea typeface="+mj-ea"/>
                <a:cs typeface="+mj-cs"/>
              </a:rPr>
              <a:t>one</a:t>
            </a:r>
            <a:r>
              <a:rPr lang="it-IT" sz="2000" b="1" i="1" dirty="0" smtClean="0">
                <a:solidFill>
                  <a:srgbClr val="002060"/>
                </a:solidFill>
                <a:latin typeface="+mj-lt"/>
                <a:ea typeface="+mj-ea"/>
                <a:cs typeface="+mj-cs"/>
              </a:rPr>
              <a:t> </a:t>
            </a:r>
            <a:r>
              <a:rPr lang="it-IT" sz="2000" b="1" i="1" dirty="0" err="1" smtClean="0">
                <a:solidFill>
                  <a:srgbClr val="002060"/>
                </a:solidFill>
                <a:latin typeface="+mj-lt"/>
                <a:ea typeface="+mj-ea"/>
                <a:cs typeface="+mj-cs"/>
              </a:rPr>
              <a:t>step</a:t>
            </a:r>
            <a:r>
              <a:rPr lang="it-IT" sz="2000" b="1" i="1" dirty="0" smtClean="0">
                <a:solidFill>
                  <a:srgbClr val="002060"/>
                </a:solidFill>
                <a:latin typeface="+mj-lt"/>
                <a:ea typeface="+mj-ea"/>
                <a:cs typeface="+mj-cs"/>
              </a:rPr>
              <a:t> generation of </a:t>
            </a:r>
            <a:r>
              <a:rPr lang="it-IT" sz="2000" b="1" i="1" dirty="0" err="1" smtClean="0">
                <a:solidFill>
                  <a:srgbClr val="002060"/>
                </a:solidFill>
                <a:latin typeface="+mj-lt"/>
                <a:ea typeface="+mj-ea"/>
                <a:cs typeface="+mj-cs"/>
              </a:rPr>
              <a:t>highly</a:t>
            </a:r>
            <a:r>
              <a:rPr lang="it-IT" sz="2000" b="1" i="1" dirty="0" smtClean="0">
                <a:solidFill>
                  <a:srgbClr val="002060"/>
                </a:solidFill>
                <a:latin typeface="+mj-lt"/>
                <a:ea typeface="+mj-ea"/>
                <a:cs typeface="+mj-cs"/>
              </a:rPr>
              <a:t> </a:t>
            </a:r>
            <a:r>
              <a:rPr lang="it-IT" sz="2000" b="1" i="1" dirty="0" err="1" smtClean="0">
                <a:solidFill>
                  <a:srgbClr val="002060"/>
                </a:solidFill>
                <a:latin typeface="+mj-lt"/>
                <a:ea typeface="+mj-ea"/>
                <a:cs typeface="+mj-cs"/>
              </a:rPr>
              <a:t>active</a:t>
            </a:r>
            <a:r>
              <a:rPr lang="it-IT" sz="2000" b="1" i="1" dirty="0" smtClean="0">
                <a:solidFill>
                  <a:srgbClr val="002060"/>
                </a:solidFill>
                <a:latin typeface="+mj-lt"/>
                <a:ea typeface="+mj-ea"/>
                <a:cs typeface="+mj-cs"/>
              </a:rPr>
              <a:t> human </a:t>
            </a:r>
            <a:r>
              <a:rPr lang="it-IT" sz="2000" b="1" i="1" dirty="0" err="1" smtClean="0">
                <a:solidFill>
                  <a:srgbClr val="002060"/>
                </a:solidFill>
                <a:latin typeface="+mj-lt"/>
                <a:ea typeface="+mj-ea"/>
                <a:cs typeface="+mj-cs"/>
              </a:rPr>
              <a:t>DCs</a:t>
            </a:r>
            <a:r>
              <a:rPr lang="it-IT" sz="2000" b="1" i="1" dirty="0" smtClean="0">
                <a:solidFill>
                  <a:srgbClr val="002060"/>
                </a:solidFill>
                <a:latin typeface="+mj-lt"/>
                <a:ea typeface="+mj-ea"/>
                <a:cs typeface="+mj-cs"/>
              </a:rPr>
              <a:t> </a:t>
            </a:r>
            <a:r>
              <a:rPr lang="it-IT" sz="2000" b="1" i="1" dirty="0">
                <a:solidFill>
                  <a:srgbClr val="002060"/>
                </a:solidFill>
                <a:latin typeface="+mj-lt"/>
              </a:rPr>
              <a:t>from </a:t>
            </a:r>
            <a:r>
              <a:rPr lang="it-IT" sz="2000" b="1" i="1" dirty="0" err="1" smtClean="0">
                <a:solidFill>
                  <a:srgbClr val="002060"/>
                </a:solidFill>
                <a:latin typeface="+mj-lt"/>
              </a:rPr>
              <a:t>monocytes</a:t>
            </a:r>
            <a:r>
              <a:rPr lang="it-IT" sz="2000" b="1" i="1" dirty="0" smtClean="0">
                <a:solidFill>
                  <a:srgbClr val="002060"/>
                </a:solidFill>
                <a:latin typeface="+mj-lt"/>
              </a:rPr>
              <a:t> </a:t>
            </a:r>
            <a:r>
              <a:rPr lang="it-IT" sz="2000" b="1" i="1" dirty="0" err="1">
                <a:solidFill>
                  <a:srgbClr val="002060"/>
                </a:solidFill>
                <a:latin typeface="+mj-lt"/>
              </a:rPr>
              <a:t>within</a:t>
            </a:r>
            <a:r>
              <a:rPr lang="it-IT" sz="2000" b="1" i="1" dirty="0">
                <a:solidFill>
                  <a:srgbClr val="002060"/>
                </a:solidFill>
                <a:latin typeface="+mj-lt"/>
              </a:rPr>
              <a:t> </a:t>
            </a:r>
            <a:r>
              <a:rPr lang="it-IT" sz="2000" b="1" i="1" dirty="0" smtClean="0">
                <a:solidFill>
                  <a:srgbClr val="002060"/>
                </a:solidFill>
                <a:latin typeface="+mj-lt"/>
              </a:rPr>
              <a:t>3 </a:t>
            </a:r>
            <a:r>
              <a:rPr lang="it-IT" sz="2000" b="1" i="1" dirty="0" err="1" smtClean="0">
                <a:solidFill>
                  <a:srgbClr val="002060"/>
                </a:solidFill>
                <a:latin typeface="+mj-lt"/>
              </a:rPr>
              <a:t>days</a:t>
            </a:r>
            <a:r>
              <a:rPr lang="it-IT" sz="2000" b="1" i="1" dirty="0" smtClean="0">
                <a:solidFill>
                  <a:srgbClr val="002060"/>
                </a:solidFill>
                <a:latin typeface="+mj-lt"/>
              </a:rPr>
              <a:t> </a:t>
            </a:r>
            <a:r>
              <a:rPr lang="it-IT" sz="2000" b="1" i="1" dirty="0">
                <a:solidFill>
                  <a:srgbClr val="002060"/>
                </a:solidFill>
                <a:latin typeface="+mj-lt"/>
              </a:rPr>
              <a:t>of in vitro culture  </a:t>
            </a:r>
            <a:r>
              <a:rPr lang="it-IT" sz="2000" b="1" i="1" dirty="0" smtClean="0">
                <a:solidFill>
                  <a:schemeClr val="accent6">
                    <a:lumMod val="75000"/>
                  </a:schemeClr>
                </a:solidFill>
                <a:latin typeface="+mj-lt"/>
                <a:ea typeface="+mj-ea"/>
                <a:cs typeface="+mj-cs"/>
              </a:rPr>
              <a:t> </a:t>
            </a:r>
            <a:endParaRPr lang="it-IT" sz="2000" b="1" i="1" dirty="0">
              <a:solidFill>
                <a:schemeClr val="accent6">
                  <a:lumMod val="75000"/>
                </a:schemeClr>
              </a:solidFill>
              <a:latin typeface="+mj-lt"/>
              <a:ea typeface="+mj-ea"/>
              <a:cs typeface="+mj-cs"/>
            </a:endParaRPr>
          </a:p>
        </p:txBody>
      </p:sp>
    </p:spTree>
    <p:extLst>
      <p:ext uri="{BB962C8B-B14F-4D97-AF65-F5344CB8AC3E}">
        <p14:creationId xmlns:p14="http://schemas.microsoft.com/office/powerpoint/2010/main" val="300165139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1415</TotalTime>
  <Words>1329</Words>
  <Application>Microsoft Office PowerPoint</Application>
  <PresentationFormat>Presentazione su schermo (4:3)</PresentationFormat>
  <Paragraphs>257</Paragraphs>
  <Slides>18</Slides>
  <Notes>3</Notes>
  <HiddenSlides>0</HiddenSlides>
  <MMClips>0</MMClips>
  <ScaleCrop>false</ScaleCrop>
  <HeadingPairs>
    <vt:vector size="8" baseType="variant">
      <vt:variant>
        <vt:lpstr>Caratteri utilizzati</vt:lpstr>
      </vt:variant>
      <vt:variant>
        <vt:i4>8</vt:i4>
      </vt:variant>
      <vt:variant>
        <vt:lpstr>Tema</vt:lpstr>
      </vt:variant>
      <vt:variant>
        <vt:i4>1</vt:i4>
      </vt:variant>
      <vt:variant>
        <vt:lpstr>Server OLE incorporati</vt:lpstr>
      </vt:variant>
      <vt:variant>
        <vt:i4>2</vt:i4>
      </vt:variant>
      <vt:variant>
        <vt:lpstr>Titoli diapositive</vt:lpstr>
      </vt:variant>
      <vt:variant>
        <vt:i4>18</vt:i4>
      </vt:variant>
    </vt:vector>
  </HeadingPairs>
  <TitlesOfParts>
    <vt:vector size="29" baseType="lpstr">
      <vt:lpstr>MS PGothic</vt:lpstr>
      <vt:lpstr>Arial</vt:lpstr>
      <vt:lpstr>Calibri</vt:lpstr>
      <vt:lpstr>Palatino</vt:lpstr>
      <vt:lpstr>Palatino Linotype</vt:lpstr>
      <vt:lpstr>Times New Roman</vt:lpstr>
      <vt:lpstr>Verdana</vt:lpstr>
      <vt:lpstr>Wingdings</vt:lpstr>
      <vt:lpstr>Tema di Office</vt:lpstr>
      <vt:lpstr>Fotografia di Photo Editor</vt:lpstr>
      <vt:lpstr>Fotografia Photo Editor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santodonato_laura</dc:creator>
  <cp:lastModifiedBy>Pietraforte Donatella</cp:lastModifiedBy>
  <cp:revision>199</cp:revision>
  <cp:lastPrinted>2017-02-17T16:46:50Z</cp:lastPrinted>
  <dcterms:created xsi:type="dcterms:W3CDTF">2017-02-09T10:49:43Z</dcterms:created>
  <dcterms:modified xsi:type="dcterms:W3CDTF">2017-02-20T11:52:53Z</dcterms:modified>
</cp:coreProperties>
</file>