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3"/>
  </p:notesMasterIdLst>
  <p:handoutMasterIdLst>
    <p:handoutMasterId r:id="rId74"/>
  </p:handoutMasterIdLst>
  <p:sldIdLst>
    <p:sldId id="562" r:id="rId2"/>
    <p:sldId id="526" r:id="rId3"/>
    <p:sldId id="443" r:id="rId4"/>
    <p:sldId id="511" r:id="rId5"/>
    <p:sldId id="499" r:id="rId6"/>
    <p:sldId id="500" r:id="rId7"/>
    <p:sldId id="501" r:id="rId8"/>
    <p:sldId id="563" r:id="rId9"/>
    <p:sldId id="516" r:id="rId10"/>
    <p:sldId id="506" r:id="rId11"/>
    <p:sldId id="547" r:id="rId12"/>
    <p:sldId id="524" r:id="rId13"/>
    <p:sldId id="503" r:id="rId14"/>
    <p:sldId id="507" r:id="rId15"/>
    <p:sldId id="548" r:id="rId16"/>
    <p:sldId id="512" r:id="rId17"/>
    <p:sldId id="513" r:id="rId18"/>
    <p:sldId id="564" r:id="rId19"/>
    <p:sldId id="515" r:id="rId20"/>
    <p:sldId id="502" r:id="rId21"/>
    <p:sldId id="517" r:id="rId22"/>
    <p:sldId id="523" r:id="rId23"/>
    <p:sldId id="565" r:id="rId24"/>
    <p:sldId id="542" r:id="rId25"/>
    <p:sldId id="518" r:id="rId26"/>
    <p:sldId id="519" r:id="rId27"/>
    <p:sldId id="525" r:id="rId28"/>
    <p:sldId id="553" r:id="rId29"/>
    <p:sldId id="559" r:id="rId30"/>
    <p:sldId id="546" r:id="rId31"/>
    <p:sldId id="561" r:id="rId32"/>
    <p:sldId id="549" r:id="rId33"/>
    <p:sldId id="550" r:id="rId34"/>
    <p:sldId id="551" r:id="rId35"/>
    <p:sldId id="558" r:id="rId36"/>
    <p:sldId id="554" r:id="rId37"/>
    <p:sldId id="555" r:id="rId38"/>
    <p:sldId id="556" r:id="rId39"/>
    <p:sldId id="566" r:id="rId40"/>
    <p:sldId id="567" r:id="rId41"/>
    <p:sldId id="568" r:id="rId42"/>
    <p:sldId id="569" r:id="rId43"/>
    <p:sldId id="570" r:id="rId44"/>
    <p:sldId id="571" r:id="rId45"/>
    <p:sldId id="572" r:id="rId46"/>
    <p:sldId id="573" r:id="rId47"/>
    <p:sldId id="574" r:id="rId48"/>
    <p:sldId id="575" r:id="rId49"/>
    <p:sldId id="576" r:id="rId50"/>
    <p:sldId id="577" r:id="rId51"/>
    <p:sldId id="578" r:id="rId52"/>
    <p:sldId id="579" r:id="rId53"/>
    <p:sldId id="580" r:id="rId54"/>
    <p:sldId id="581" r:id="rId55"/>
    <p:sldId id="582" r:id="rId56"/>
    <p:sldId id="583" r:id="rId57"/>
    <p:sldId id="584" r:id="rId58"/>
    <p:sldId id="585" r:id="rId59"/>
    <p:sldId id="586" r:id="rId60"/>
    <p:sldId id="587" r:id="rId61"/>
    <p:sldId id="588" r:id="rId62"/>
    <p:sldId id="589" r:id="rId63"/>
    <p:sldId id="598" r:id="rId64"/>
    <p:sldId id="590" r:id="rId65"/>
    <p:sldId id="591" r:id="rId66"/>
    <p:sldId id="592" r:id="rId67"/>
    <p:sldId id="593" r:id="rId68"/>
    <p:sldId id="594" r:id="rId69"/>
    <p:sldId id="595" r:id="rId70"/>
    <p:sldId id="596" r:id="rId71"/>
    <p:sldId id="597" r:id="rId7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  <a:srgbClr val="A50021"/>
    <a:srgbClr val="F3F9FA"/>
    <a:srgbClr val="E7F3F4"/>
    <a:srgbClr val="FF0000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24" autoAdjust="0"/>
    <p:restoredTop sz="94713" autoAdjust="0"/>
  </p:normalViewPr>
  <p:slideViewPr>
    <p:cSldViewPr>
      <p:cViewPr>
        <p:scale>
          <a:sx n="60" d="100"/>
          <a:sy n="60" d="100"/>
        </p:scale>
        <p:origin x="-1596" y="-10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3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I\FLAVIA\ANSTAT\ISS_CorsoSTAT\DatiStatPupspercovarianzaFlavi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I\FLAVIA\ANSTAT\ISS_CorsoSTAT\DatiStatPupspercovarianzaFlavi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p101</c:v>
          </c:tx>
          <c:spPr>
            <a:ln>
              <a:solidFill>
                <a:schemeClr val="tx1"/>
              </a:solidFill>
            </a:ln>
          </c:spPr>
          <c:marker>
            <c:symbol val="diamond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Flavia_wide!$D$1:$E$1</c:f>
              <c:strCache>
                <c:ptCount val="2"/>
                <c:pt idx="0">
                  <c:v>BW02m</c:v>
                </c:pt>
                <c:pt idx="1">
                  <c:v>BW04m</c:v>
                </c:pt>
              </c:strCache>
            </c:strRef>
          </c:cat>
          <c:val>
            <c:numRef>
              <c:f>Flavia_wide!$D$2:$E$2</c:f>
              <c:numCache>
                <c:formatCode>0.0;[Red]0.0</c:formatCode>
                <c:ptCount val="2"/>
                <c:pt idx="0">
                  <c:v>1.4</c:v>
                </c:pt>
                <c:pt idx="1">
                  <c:v>2</c:v>
                </c:pt>
              </c:numCache>
            </c:numRef>
          </c:val>
          <c:smooth val="0"/>
        </c:ser>
        <c:ser>
          <c:idx val="1"/>
          <c:order val="1"/>
          <c:tx>
            <c:v>p102</c:v>
          </c:tx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</c:spPr>
          </c:marker>
          <c:cat>
            <c:strRef>
              <c:f>Flavia_wide!$D$1:$E$1</c:f>
              <c:strCache>
                <c:ptCount val="2"/>
                <c:pt idx="0">
                  <c:v>BW02m</c:v>
                </c:pt>
                <c:pt idx="1">
                  <c:v>BW04m</c:v>
                </c:pt>
              </c:strCache>
            </c:strRef>
          </c:cat>
          <c:val>
            <c:numRef>
              <c:f>Flavia_wide!$D$3:$E$3</c:f>
              <c:numCache>
                <c:formatCode>0.0;[Red]0.0</c:formatCode>
                <c:ptCount val="2"/>
                <c:pt idx="0">
                  <c:v>1.2</c:v>
                </c:pt>
                <c:pt idx="1">
                  <c:v>1.6</c:v>
                </c:pt>
              </c:numCache>
            </c:numRef>
          </c:val>
          <c:smooth val="0"/>
        </c:ser>
        <c:ser>
          <c:idx val="2"/>
          <c:order val="2"/>
          <c:tx>
            <c:v>p103</c:v>
          </c:tx>
          <c:spPr>
            <a:ln>
              <a:solidFill>
                <a:sysClr val="windowText" lastClr="000000"/>
              </a:solidFill>
            </a:ln>
          </c:spPr>
          <c:marker>
            <c:symbol val="triang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Flavia_wide!$D$1:$E$1</c:f>
              <c:strCache>
                <c:ptCount val="2"/>
                <c:pt idx="0">
                  <c:v>BW02m</c:v>
                </c:pt>
                <c:pt idx="1">
                  <c:v>BW04m</c:v>
                </c:pt>
              </c:strCache>
            </c:strRef>
          </c:cat>
          <c:val>
            <c:numRef>
              <c:f>Flavia_wide!$D$4:$E$4</c:f>
              <c:numCache>
                <c:formatCode>0.0;[Red]0.0</c:formatCode>
                <c:ptCount val="2"/>
                <c:pt idx="0">
                  <c:v>1.2</c:v>
                </c:pt>
                <c:pt idx="1">
                  <c:v>1.5</c:v>
                </c:pt>
              </c:numCache>
            </c:numRef>
          </c:val>
          <c:smooth val="0"/>
        </c:ser>
        <c:ser>
          <c:idx val="3"/>
          <c:order val="3"/>
          <c:tx>
            <c:v>p104</c:v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Flavia_wide!$D$1:$E$1</c:f>
              <c:strCache>
                <c:ptCount val="2"/>
                <c:pt idx="0">
                  <c:v>BW02m</c:v>
                </c:pt>
                <c:pt idx="1">
                  <c:v>BW04m</c:v>
                </c:pt>
              </c:strCache>
            </c:strRef>
          </c:cat>
          <c:val>
            <c:numRef>
              <c:f>Flavia_wide!$D$5:$E$5</c:f>
              <c:numCache>
                <c:formatCode>0.0;[Red]0.0</c:formatCode>
                <c:ptCount val="2"/>
                <c:pt idx="0">
                  <c:v>1.2</c:v>
                </c:pt>
                <c:pt idx="1">
                  <c:v>1.9</c:v>
                </c:pt>
              </c:numCache>
            </c:numRef>
          </c:val>
          <c:smooth val="0"/>
        </c:ser>
        <c:ser>
          <c:idx val="4"/>
          <c:order val="4"/>
          <c:tx>
            <c:v>p105</c:v>
          </c:tx>
          <c:spPr>
            <a:ln>
              <a:solidFill>
                <a:schemeClr val="tx1"/>
              </a:solidFill>
            </a:ln>
          </c:spPr>
          <c:marker>
            <c:symbol val="diamond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Flavia_wide!$D$1:$E$1</c:f>
              <c:strCache>
                <c:ptCount val="2"/>
                <c:pt idx="0">
                  <c:v>BW02m</c:v>
                </c:pt>
                <c:pt idx="1">
                  <c:v>BW04m</c:v>
                </c:pt>
              </c:strCache>
            </c:strRef>
          </c:cat>
          <c:val>
            <c:numRef>
              <c:f>Flavia_wide!$D$6:$E$6</c:f>
              <c:numCache>
                <c:formatCode>0.0;[Red]0.0</c:formatCode>
                <c:ptCount val="2"/>
                <c:pt idx="0">
                  <c:v>1.4</c:v>
                </c:pt>
                <c:pt idx="1">
                  <c:v>2</c:v>
                </c:pt>
              </c:numCache>
            </c:numRef>
          </c:val>
          <c:smooth val="0"/>
        </c:ser>
        <c:ser>
          <c:idx val="5"/>
          <c:order val="5"/>
          <c:tx>
            <c:v>p106</c:v>
          </c:tx>
          <c:spPr>
            <a:ln>
              <a:solidFill>
                <a:schemeClr val="tx1"/>
              </a:solidFill>
            </a:ln>
          </c:spPr>
          <c:marker>
            <c:symbol val="square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Flavia_wide!$D$1:$E$1</c:f>
              <c:strCache>
                <c:ptCount val="2"/>
                <c:pt idx="0">
                  <c:v>BW02m</c:v>
                </c:pt>
                <c:pt idx="1">
                  <c:v>BW04m</c:v>
                </c:pt>
              </c:strCache>
            </c:strRef>
          </c:cat>
          <c:val>
            <c:numRef>
              <c:f>Flavia_wide!$D$7:$E$7</c:f>
              <c:numCache>
                <c:formatCode>0.0;[Red]0.0</c:formatCode>
                <c:ptCount val="2"/>
                <c:pt idx="0">
                  <c:v>1.6</c:v>
                </c:pt>
                <c:pt idx="1">
                  <c:v>2.2999999999999998</c:v>
                </c:pt>
              </c:numCache>
            </c:numRef>
          </c:val>
          <c:smooth val="0"/>
        </c:ser>
        <c:ser>
          <c:idx val="6"/>
          <c:order val="6"/>
          <c:tx>
            <c:v>p107</c:v>
          </c:tx>
          <c:spPr>
            <a:ln>
              <a:solidFill>
                <a:schemeClr val="tx1"/>
              </a:solidFill>
            </a:ln>
          </c:spPr>
          <c:marker>
            <c:symbol val="triangle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Flavia_wide!$D$1:$E$1</c:f>
              <c:strCache>
                <c:ptCount val="2"/>
                <c:pt idx="0">
                  <c:v>BW02m</c:v>
                </c:pt>
                <c:pt idx="1">
                  <c:v>BW04m</c:v>
                </c:pt>
              </c:strCache>
            </c:strRef>
          </c:cat>
          <c:val>
            <c:numRef>
              <c:f>Flavia_wide!$D$8:$E$8</c:f>
              <c:numCache>
                <c:formatCode>0.0;[Red]0.0</c:formatCode>
                <c:ptCount val="2"/>
                <c:pt idx="0">
                  <c:v>1.3</c:v>
                </c:pt>
                <c:pt idx="1">
                  <c:v>2.1</c:v>
                </c:pt>
              </c:numCache>
            </c:numRef>
          </c:val>
          <c:smooth val="0"/>
        </c:ser>
        <c:ser>
          <c:idx val="7"/>
          <c:order val="7"/>
          <c:tx>
            <c:v>p108</c:v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Flavia_wide!$D$1:$E$1</c:f>
              <c:strCache>
                <c:ptCount val="2"/>
                <c:pt idx="0">
                  <c:v>BW02m</c:v>
                </c:pt>
                <c:pt idx="1">
                  <c:v>BW04m</c:v>
                </c:pt>
              </c:strCache>
            </c:strRef>
          </c:cat>
          <c:val>
            <c:numRef>
              <c:f>Flavia_wide!$D$9:$E$9</c:f>
              <c:numCache>
                <c:formatCode>0.0;[Red]0.0</c:formatCode>
                <c:ptCount val="2"/>
                <c:pt idx="0">
                  <c:v>1.5</c:v>
                </c:pt>
                <c:pt idx="1">
                  <c:v>2.1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631488"/>
        <c:axId val="83637376"/>
      </c:lineChart>
      <c:catAx>
        <c:axId val="836314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it-IT"/>
          </a:p>
        </c:txPr>
        <c:crossAx val="83637376"/>
        <c:crosses val="autoZero"/>
        <c:auto val="1"/>
        <c:lblAlgn val="ctr"/>
        <c:lblOffset val="100"/>
        <c:noMultiLvlLbl val="0"/>
      </c:catAx>
      <c:valAx>
        <c:axId val="83637376"/>
        <c:scaling>
          <c:orientation val="minMax"/>
          <c:max val="2.5"/>
          <c:min val="1"/>
        </c:scaling>
        <c:delete val="0"/>
        <c:axPos val="l"/>
        <c:majorGridlines/>
        <c:numFmt formatCode="0.0;[Red]0.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it-IT"/>
          </a:p>
        </c:txPr>
        <c:crossAx val="836314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p101</c:v>
          </c:tx>
          <c:spPr>
            <a:ln>
              <a:solidFill>
                <a:schemeClr val="tx1"/>
              </a:solidFill>
              <a:prstDash val="sysDot"/>
            </a:ln>
          </c:spPr>
          <c:marker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Foglio1!$A$24:$A$28</c:f>
              <c:numCache>
                <c:formatCode>0.0;[Red]0.0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xVal>
          <c:yVal>
            <c:numRef>
              <c:f>Foglio1!$B$24:$B$28</c:f>
              <c:numCache>
                <c:formatCode>0.0;[Red]0.0</c:formatCode>
                <c:ptCount val="5"/>
                <c:pt idx="0">
                  <c:v>1.4</c:v>
                </c:pt>
                <c:pt idx="1">
                  <c:v>2</c:v>
                </c:pt>
                <c:pt idx="2">
                  <c:v>2.8</c:v>
                </c:pt>
                <c:pt idx="3">
                  <c:v>3.6</c:v>
                </c:pt>
                <c:pt idx="4">
                  <c:v>6</c:v>
                </c:pt>
              </c:numCache>
            </c:numRef>
          </c:yVal>
          <c:smooth val="0"/>
        </c:ser>
        <c:ser>
          <c:idx val="1"/>
          <c:order val="1"/>
          <c:tx>
            <c:v>p102</c:v>
          </c:tx>
          <c:spPr>
            <a:ln>
              <a:solidFill>
                <a:schemeClr val="tx1"/>
              </a:solidFill>
              <a:prstDash val="sysDot"/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Foglio1!$A$24:$A$28</c:f>
              <c:numCache>
                <c:formatCode>0.0;[Red]0.0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xVal>
          <c:yVal>
            <c:numRef>
              <c:f>Foglio1!$C$24:$C$28</c:f>
              <c:numCache>
                <c:formatCode>0.0;[Red]0.0</c:formatCode>
                <c:ptCount val="5"/>
                <c:pt idx="0">
                  <c:v>1.2</c:v>
                </c:pt>
                <c:pt idx="1">
                  <c:v>1.6</c:v>
                </c:pt>
                <c:pt idx="2">
                  <c:v>2.2999999999999998</c:v>
                </c:pt>
                <c:pt idx="3">
                  <c:v>3.2</c:v>
                </c:pt>
                <c:pt idx="4">
                  <c:v>5.4</c:v>
                </c:pt>
              </c:numCache>
            </c:numRef>
          </c:yVal>
          <c:smooth val="0"/>
        </c:ser>
        <c:ser>
          <c:idx val="2"/>
          <c:order val="2"/>
          <c:tx>
            <c:v>p103</c:v>
          </c:tx>
          <c:spPr>
            <a:ln>
              <a:solidFill>
                <a:schemeClr val="tx1"/>
              </a:solidFill>
              <a:prstDash val="sysDot"/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Foglio1!$A$24:$A$28</c:f>
              <c:numCache>
                <c:formatCode>0.0;[Red]0.0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xVal>
          <c:yVal>
            <c:numRef>
              <c:f>Foglio1!$D$24:$D$28</c:f>
              <c:numCache>
                <c:formatCode>0.0;[Red]0.0</c:formatCode>
                <c:ptCount val="5"/>
                <c:pt idx="0">
                  <c:v>1.2</c:v>
                </c:pt>
                <c:pt idx="1">
                  <c:v>1.5</c:v>
                </c:pt>
                <c:pt idx="2">
                  <c:v>2.1</c:v>
                </c:pt>
                <c:pt idx="3">
                  <c:v>3.1</c:v>
                </c:pt>
                <c:pt idx="4">
                  <c:v>3.4</c:v>
                </c:pt>
              </c:numCache>
            </c:numRef>
          </c:yVal>
          <c:smooth val="0"/>
        </c:ser>
        <c:ser>
          <c:idx val="3"/>
          <c:order val="3"/>
          <c:tx>
            <c:v>p104</c:v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Foglio1!$A$24:$A$28</c:f>
              <c:numCache>
                <c:formatCode>0.0;[Red]0.0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xVal>
          <c:yVal>
            <c:numRef>
              <c:f>Foglio1!$E$24:$E$28</c:f>
              <c:numCache>
                <c:formatCode>0.0;[Red]0.0</c:formatCode>
                <c:ptCount val="5"/>
                <c:pt idx="0">
                  <c:v>1.2</c:v>
                </c:pt>
                <c:pt idx="1">
                  <c:v>1.9000000000000001</c:v>
                </c:pt>
                <c:pt idx="2">
                  <c:v>2.6</c:v>
                </c:pt>
                <c:pt idx="3">
                  <c:v>3.5</c:v>
                </c:pt>
                <c:pt idx="4">
                  <c:v>4.8</c:v>
                </c:pt>
              </c:numCache>
            </c:numRef>
          </c:yVal>
          <c:smooth val="0"/>
        </c:ser>
        <c:ser>
          <c:idx val="4"/>
          <c:order val="4"/>
          <c:tx>
            <c:v>p105</c:v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diamond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Foglio1!$A$24:$A$28</c:f>
              <c:numCache>
                <c:formatCode>0.0;[Red]0.0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xVal>
          <c:yVal>
            <c:numRef>
              <c:f>Foglio1!$F$24:$F$28</c:f>
              <c:numCache>
                <c:formatCode>0.0;[Red]0.0</c:formatCode>
                <c:ptCount val="5"/>
                <c:pt idx="0">
                  <c:v>1.4</c:v>
                </c:pt>
                <c:pt idx="1">
                  <c:v>2</c:v>
                </c:pt>
                <c:pt idx="2">
                  <c:v>2.6</c:v>
                </c:pt>
                <c:pt idx="3">
                  <c:v>3.3</c:v>
                </c:pt>
                <c:pt idx="4">
                  <c:v>4.4000000000000004</c:v>
                </c:pt>
              </c:numCache>
            </c:numRef>
          </c:yVal>
          <c:smooth val="0"/>
        </c:ser>
        <c:ser>
          <c:idx val="5"/>
          <c:order val="5"/>
          <c:tx>
            <c:v>p106</c:v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square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Foglio1!$A$24:$A$28</c:f>
              <c:numCache>
                <c:formatCode>0.0;[Red]0.0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xVal>
          <c:yVal>
            <c:numRef>
              <c:f>Foglio1!$G$24:$G$28</c:f>
              <c:numCache>
                <c:formatCode>0.0;[Red]0.0</c:formatCode>
                <c:ptCount val="5"/>
                <c:pt idx="0">
                  <c:v>1.6</c:v>
                </c:pt>
                <c:pt idx="1">
                  <c:v>2.2999999999999998</c:v>
                </c:pt>
                <c:pt idx="2">
                  <c:v>3.3</c:v>
                </c:pt>
                <c:pt idx="3">
                  <c:v>4.3</c:v>
                </c:pt>
                <c:pt idx="4">
                  <c:v>6.5</c:v>
                </c:pt>
              </c:numCache>
            </c:numRef>
          </c:yVal>
          <c:smooth val="0"/>
        </c:ser>
        <c:ser>
          <c:idx val="6"/>
          <c:order val="6"/>
          <c:tx>
            <c:v>p107</c:v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triangle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Foglio1!$A$24:$A$28</c:f>
              <c:numCache>
                <c:formatCode>0.0;[Red]0.0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xVal>
          <c:yVal>
            <c:numRef>
              <c:f>Foglio1!$H$24:$H$28</c:f>
              <c:numCache>
                <c:formatCode>0.0;[Red]0.0</c:formatCode>
                <c:ptCount val="5"/>
                <c:pt idx="0">
                  <c:v>1.3</c:v>
                </c:pt>
                <c:pt idx="1">
                  <c:v>2.1</c:v>
                </c:pt>
                <c:pt idx="2">
                  <c:v>3.2</c:v>
                </c:pt>
                <c:pt idx="3">
                  <c:v>4.3</c:v>
                </c:pt>
                <c:pt idx="4">
                  <c:v>6.2</c:v>
                </c:pt>
              </c:numCache>
            </c:numRef>
          </c:yVal>
          <c:smooth val="0"/>
        </c:ser>
        <c:ser>
          <c:idx val="7"/>
          <c:order val="7"/>
          <c:tx>
            <c:v>p108</c:v>
          </c:tx>
          <c:spPr>
            <a:ln>
              <a:solidFill>
                <a:schemeClr val="tx1"/>
              </a:solidFill>
              <a:prstDash val="sysDot"/>
            </a:ln>
          </c:spPr>
          <c:marker>
            <c:symbol val="circle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Foglio1!$A$24:$A$28</c:f>
              <c:numCache>
                <c:formatCode>0.0;[Red]0.0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xVal>
          <c:yVal>
            <c:numRef>
              <c:f>Foglio1!$I$24:$I$28</c:f>
              <c:numCache>
                <c:formatCode>0.0;[Red]0.0</c:formatCode>
                <c:ptCount val="5"/>
                <c:pt idx="0">
                  <c:v>1.5</c:v>
                </c:pt>
                <c:pt idx="1">
                  <c:v>2.1</c:v>
                </c:pt>
                <c:pt idx="2">
                  <c:v>3.2</c:v>
                </c:pt>
                <c:pt idx="3">
                  <c:v>4.5</c:v>
                </c:pt>
                <c:pt idx="4">
                  <c:v>6.3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167296"/>
        <c:axId val="84173952"/>
      </c:scatterChart>
      <c:valAx>
        <c:axId val="84167296"/>
        <c:scaling>
          <c:orientation val="minMax"/>
          <c:max val="13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PND</a:t>
                </a:r>
              </a:p>
            </c:rich>
          </c:tx>
          <c:layout/>
          <c:overlay val="0"/>
        </c:title>
        <c:numFmt formatCode="0;[Red]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it-IT"/>
          </a:p>
        </c:txPr>
        <c:crossAx val="84173952"/>
        <c:crosses val="autoZero"/>
        <c:crossBetween val="midCat"/>
        <c:majorUnit val="2"/>
      </c:valAx>
      <c:valAx>
        <c:axId val="841739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it-IT" sz="1600"/>
                  <a:t>Body weight</a:t>
                </a:r>
              </a:p>
            </c:rich>
          </c:tx>
          <c:layout/>
          <c:overlay val="0"/>
        </c:title>
        <c:numFmt formatCode="0.0;[Red]0.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it-IT"/>
          </a:p>
        </c:txPr>
        <c:crossAx val="8416729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400" baseline="0"/>
      </a:pPr>
      <a:endParaRPr lang="it-IT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9FF03E3-B65C-47DD-B04B-BD24EC5C132A}" type="datetime1">
              <a:rPr lang="it-IT"/>
              <a:pPr>
                <a:defRPr/>
              </a:pPr>
              <a:t>17/05/2018</a:t>
            </a:fld>
            <a:endParaRPr lang="it-IT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1B9DB4E-2862-4F99-AA76-4F671C5D9F6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860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B89FF1A-839C-42CA-BC89-15427D1C57D3}" type="datetime1">
              <a:rPr lang="it-IT"/>
              <a:pPr>
                <a:defRPr/>
              </a:pPr>
              <a:t>17/05/2018</a:t>
            </a:fld>
            <a:endParaRPr lang="it-IT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AB5D753-6504-473A-BE6F-819103C56B4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274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 smtClean="0">
                <a:solidFill>
                  <a:srgbClr val="000000"/>
                </a:solidFill>
              </a:rPr>
              <a:t>(la varianza delle osservazioni entro ogni livello del fattore a misure ripetute è uguale e la covarianza tra coppie di livelli del fattore a misure ripetute è uguale)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1250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  <p:sp>
        <p:nvSpPr>
          <p:cNvPr id="181251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A5B57C-612E-4351-BB44-D19FB01FF9F0}" type="slidenum">
              <a:rPr lang="it-IT" smtClean="0">
                <a:cs typeface="Arial" charset="0"/>
              </a:rPr>
              <a:pPr/>
              <a:t>27</a:t>
            </a:fld>
            <a:endParaRPr lang="it-IT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63842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  <p:sp>
        <p:nvSpPr>
          <p:cNvPr id="163843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DF74E0-6281-48CA-9FBB-7AC57601AC04}" type="slidenum">
              <a:rPr lang="it-IT" smtClean="0">
                <a:cs typeface="Arial" charset="0"/>
              </a:rPr>
              <a:pPr/>
              <a:t>53</a:t>
            </a:fld>
            <a:endParaRPr lang="it-IT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10946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  <p:sp>
        <p:nvSpPr>
          <p:cNvPr id="21094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885FDC-6A95-4635-80D8-76B3B4A80AAE}" type="slidenum">
              <a:rPr lang="it-IT" smtClean="0">
                <a:cs typeface="Arial" charset="0"/>
              </a:rPr>
              <a:pPr/>
              <a:t>56</a:t>
            </a:fld>
            <a:endParaRPr lang="it-IT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FCD94-178B-4B59-B604-419CA02B0CA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0DB62-039C-4BC5-B6FC-2A5D126B85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0B28A-60E8-4302-A3AE-4102F8B9DA4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1BF76-E495-4F7E-A621-8E2601FC86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48A39-279D-427A-ACC3-1B233C9D0B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8B025-8E50-4602-9C39-D38D8330A33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CFA3C-91C0-4260-BD96-E6FBA863DD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FD657-2697-488C-8C32-82A8BF8BB1D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9672B-6AF8-4085-806B-5927D18F438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CA29D-C4B2-44FB-A46B-72F0FCA3307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3A43B-044D-476E-AE00-1ADCCBD79C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EB4A8-4B23-4FE0-A058-D8DB932365B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10906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237288"/>
            <a:ext cx="6264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40796F6-34F5-4C74-AF7B-01B7D564909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8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9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yatani.jp/teaching/lib/exe/fetch.php?tok=222332&amp;media=http://yatani.jp/teaching/stats_img/interactions.png" TargetMode="Externa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.wmf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yatani.jp/teaching/lib/exe/fetch.php?tok=222332&amp;media=http://yatani.jp/teaching/stats_img/interactions.png" TargetMode="Externa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.wmf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8.png"/><Relationship Id="rId4" Type="http://schemas.openxmlformats.org/officeDocument/2006/relationships/image" Target="../media/image16.wmf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ottotitolo 2"/>
          <p:cNvSpPr>
            <a:spLocks noGrp="1"/>
          </p:cNvSpPr>
          <p:nvPr>
            <p:ph type="subTitle" idx="4294967295"/>
          </p:nvPr>
        </p:nvSpPr>
        <p:spPr>
          <a:xfrm>
            <a:off x="1371600" y="2071688"/>
            <a:ext cx="6400800" cy="2214562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it-IT" sz="4800" smtClean="0"/>
              <a:t>Per-Corso di Statistica</a:t>
            </a:r>
          </a:p>
          <a:p>
            <a:pPr marL="0" indent="0" algn="ctr">
              <a:buFontTx/>
              <a:buNone/>
            </a:pPr>
            <a:endParaRPr lang="it-IT" smtClean="0"/>
          </a:p>
          <a:p>
            <a:pPr marL="0" indent="0" algn="ctr">
              <a:buFontTx/>
              <a:buNone/>
            </a:pPr>
            <a:r>
              <a:rPr lang="it-IT" smtClean="0"/>
              <a:t>Flavia Chiarotti</a:t>
            </a:r>
          </a:p>
        </p:txBody>
      </p:sp>
      <p:sp>
        <p:nvSpPr>
          <p:cNvPr id="16386" name="Segnaposto numero diapositiva 3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BCE159A-5FEC-4A95-8C4B-870AFBE5FF51}" type="slidenum">
              <a:rPr lang="it-IT" sz="1400"/>
              <a:pPr algn="r"/>
              <a:t>1</a:t>
            </a:fld>
            <a:endParaRPr lang="it-IT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007E12-6FF3-4721-A13B-F66A56BBA72F}" type="slidenum">
              <a:rPr lang="it-IT" smtClean="0">
                <a:cs typeface="Arial" charset="0"/>
              </a:rPr>
              <a:pPr/>
              <a:t>10</a:t>
            </a:fld>
            <a:endParaRPr lang="it-IT" smtClean="0">
              <a:cs typeface="Arial" charset="0"/>
            </a:endParaRPr>
          </a:p>
        </p:txBody>
      </p:sp>
      <p:sp>
        <p:nvSpPr>
          <p:cNvPr id="109570" name="CasellaDiTesto 8"/>
          <p:cNvSpPr txBox="1">
            <a:spLocks noChangeArrowheads="1"/>
          </p:cNvSpPr>
          <p:nvPr/>
        </p:nvSpPr>
        <p:spPr bwMode="auto">
          <a:xfrm>
            <a:off x="428625" y="857250"/>
            <a:ext cx="8380413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800"/>
              </a:spcAft>
            </a:pPr>
            <a:r>
              <a:rPr lang="it-IT" sz="2400"/>
              <a:t>Quale indice possiamo utilizzare per sintetizzare la differenza tra le medie di gruppo?</a:t>
            </a:r>
          </a:p>
          <a:p>
            <a:pPr>
              <a:spcAft>
                <a:spcPts val="3000"/>
              </a:spcAft>
            </a:pPr>
            <a:r>
              <a:rPr lang="it-IT" sz="2400"/>
              <a:t>Differenza </a:t>
            </a:r>
            <a:r>
              <a:rPr lang="it-IT" sz="2400" b="1" u="sng"/>
              <a:t>tra</a:t>
            </a:r>
            <a:r>
              <a:rPr lang="it-IT" sz="2400"/>
              <a:t> le medie 		</a:t>
            </a:r>
            <a:r>
              <a:rPr lang="it-IT" sz="2400" i="1">
                <a:solidFill>
                  <a:srgbClr val="FFC000"/>
                </a:solidFill>
              </a:rPr>
              <a:t> </a:t>
            </a:r>
            <a:r>
              <a:rPr lang="it-IT" sz="2400" i="1"/>
              <a:t>→</a:t>
            </a:r>
            <a:r>
              <a:rPr lang="it-IT" sz="2400">
                <a:solidFill>
                  <a:srgbClr val="FF0000"/>
                </a:solidFill>
              </a:rPr>
              <a:t> </a:t>
            </a:r>
            <a:endParaRPr lang="it-IT" sz="2400">
              <a:sym typeface="Symbol" pitchFamily="18" charset="2"/>
            </a:endParaRPr>
          </a:p>
          <a:p>
            <a:pPr>
              <a:spcAft>
                <a:spcPts val="1800"/>
              </a:spcAft>
            </a:pPr>
            <a:endParaRPr lang="it-IT" sz="2400"/>
          </a:p>
          <a:p>
            <a:pPr>
              <a:spcAft>
                <a:spcPts val="1800"/>
              </a:spcAft>
            </a:pPr>
            <a:endParaRPr lang="it-IT" sz="2400"/>
          </a:p>
          <a:p>
            <a:pPr>
              <a:spcAft>
                <a:spcPts val="1800"/>
              </a:spcAft>
            </a:pPr>
            <a:r>
              <a:rPr lang="it-IT" sz="2400"/>
              <a:t>Quale indice possiamo utilizzare per sintetizzare la variabilità non dovuta al fattore?</a:t>
            </a:r>
          </a:p>
          <a:p>
            <a:pPr>
              <a:spcAft>
                <a:spcPts val="1200"/>
              </a:spcAft>
            </a:pPr>
            <a:r>
              <a:rPr lang="it-IT" sz="2400">
                <a:solidFill>
                  <a:srgbClr val="000000"/>
                </a:solidFill>
                <a:sym typeface="Symbol" pitchFamily="18" charset="2"/>
              </a:rPr>
              <a:t>Standard Error </a:t>
            </a:r>
            <a:r>
              <a:rPr lang="it-IT" sz="2400" b="1" u="sng">
                <a:solidFill>
                  <a:srgbClr val="000000"/>
                </a:solidFill>
                <a:sym typeface="Symbol" pitchFamily="18" charset="2"/>
              </a:rPr>
              <a:t>entro</a:t>
            </a:r>
            <a:r>
              <a:rPr lang="it-IT" sz="2400">
                <a:solidFill>
                  <a:srgbClr val="000000"/>
                </a:solidFill>
                <a:sym typeface="Symbol" pitchFamily="18" charset="2"/>
              </a:rPr>
              <a:t> i gruppi	</a:t>
            </a:r>
            <a:r>
              <a:rPr lang="it-IT" sz="2400" i="1">
                <a:solidFill>
                  <a:srgbClr val="FFC000"/>
                </a:solidFill>
              </a:rPr>
              <a:t> </a:t>
            </a:r>
            <a:r>
              <a:rPr lang="it-IT" sz="2400" i="1"/>
              <a:t>→</a:t>
            </a:r>
            <a:r>
              <a:rPr lang="it-IT" sz="2400">
                <a:solidFill>
                  <a:srgbClr val="FF0000"/>
                </a:solidFill>
              </a:rPr>
              <a:t> </a:t>
            </a:r>
            <a:endParaRPr lang="it-IT" sz="2400">
              <a:sym typeface="Symbol" pitchFamily="18" charset="2"/>
            </a:endParaRPr>
          </a:p>
          <a:p>
            <a:pPr>
              <a:spcAft>
                <a:spcPts val="1200"/>
              </a:spcAft>
            </a:pPr>
            <a:endParaRPr lang="it-IT" sz="2400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5500688" y="1822450"/>
            <a:ext cx="31432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  <a:tabLst>
                <a:tab pos="4129088" algn="l"/>
              </a:tabLst>
            </a:pPr>
            <a:r>
              <a:rPr lang="it-IT" sz="2400">
                <a:solidFill>
                  <a:srgbClr val="FF0000"/>
                </a:solidFill>
                <a:sym typeface="Symbol" pitchFamily="18" charset="2"/>
              </a:rPr>
              <a:t>Varianza </a:t>
            </a:r>
            <a:r>
              <a:rPr lang="it-IT" sz="2400" u="sng">
                <a:solidFill>
                  <a:srgbClr val="FF0000"/>
                </a:solidFill>
                <a:sym typeface="Symbol" pitchFamily="18" charset="2"/>
              </a:rPr>
              <a:t>tra</a:t>
            </a:r>
            <a:r>
              <a:rPr lang="it-IT" sz="2400">
                <a:solidFill>
                  <a:srgbClr val="FF0000"/>
                </a:solidFill>
                <a:sym typeface="Symbol" pitchFamily="18" charset="2"/>
              </a:rPr>
              <a:t> le medie dei diversi gruppi</a:t>
            </a:r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5500688" y="4729163"/>
            <a:ext cx="33575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  <a:tabLst>
                <a:tab pos="4129088" algn="l"/>
              </a:tabLst>
            </a:pPr>
            <a:r>
              <a:rPr lang="it-IT" sz="2400">
                <a:solidFill>
                  <a:srgbClr val="FF0000"/>
                </a:solidFill>
                <a:sym typeface="Symbol" pitchFamily="18" charset="2"/>
              </a:rPr>
              <a:t>Varianza </a:t>
            </a:r>
            <a:r>
              <a:rPr lang="it-IT" sz="2400" u="sng">
                <a:solidFill>
                  <a:srgbClr val="FF0000"/>
                </a:solidFill>
                <a:sym typeface="Symbol" pitchFamily="18" charset="2"/>
              </a:rPr>
              <a:t>interna</a:t>
            </a:r>
            <a:r>
              <a:rPr lang="it-IT" sz="2400">
                <a:solidFill>
                  <a:srgbClr val="FF0000"/>
                </a:solidFill>
                <a:sym typeface="Symbol" pitchFamily="18" charset="2"/>
              </a:rPr>
              <a:t> a ciascun gruppo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2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Devianza </a:t>
            </a:r>
          </a:p>
        </p:txBody>
      </p:sp>
      <p:sp>
        <p:nvSpPr>
          <p:cNvPr id="177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5613" cy="4471988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it-IT" sz="2400" smtClean="0"/>
              <a:t>Indice di dispersione</a:t>
            </a:r>
          </a:p>
          <a:p>
            <a:pPr marL="533400" indent="-533400">
              <a:lnSpc>
                <a:spcPct val="80000"/>
              </a:lnSpc>
            </a:pPr>
            <a:r>
              <a:rPr lang="it-IT" sz="2400" smtClean="0"/>
              <a:t>Somma dei quadrati (</a:t>
            </a:r>
            <a:r>
              <a:rPr lang="it-IT" sz="2400" b="1" smtClean="0">
                <a:solidFill>
                  <a:srgbClr val="0033CC"/>
                </a:solidFill>
              </a:rPr>
              <a:t>SS</a:t>
            </a:r>
            <a:r>
              <a:rPr lang="it-IT" sz="2400" smtClean="0"/>
              <a:t>) degli scarti dalla media</a:t>
            </a:r>
            <a:r>
              <a:rPr lang="it-IT" sz="2800" smtClean="0"/>
              <a:t> 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it-IT" sz="2800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it-IT" sz="2800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it-IT" sz="2800" smtClean="0"/>
          </a:p>
          <a:p>
            <a:pPr marL="533400" indent="-533400">
              <a:lnSpc>
                <a:spcPct val="80000"/>
              </a:lnSpc>
            </a:pPr>
            <a:endParaRPr lang="it-IT" sz="2800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it-IT" sz="2800" smtClean="0"/>
          </a:p>
          <a:p>
            <a:pPr marL="533400" indent="-533400" algn="ctr">
              <a:lnSpc>
                <a:spcPct val="80000"/>
              </a:lnSpc>
              <a:buFontTx/>
              <a:buNone/>
            </a:pPr>
            <a:r>
              <a:rPr lang="it-IT" sz="2800" i="1" smtClean="0"/>
              <a:t>Var</a:t>
            </a:r>
            <a:r>
              <a:rPr lang="it-IT" sz="2800" smtClean="0"/>
              <a:t>(x)=</a:t>
            </a:r>
            <a:r>
              <a:rPr lang="it-IT" sz="2800" i="1" smtClean="0"/>
              <a:t>Dev</a:t>
            </a:r>
            <a:r>
              <a:rPr lang="it-IT" sz="2800" smtClean="0"/>
              <a:t>(x)/df</a:t>
            </a:r>
          </a:p>
          <a:p>
            <a:pPr marL="533400" indent="-533400" algn="ctr">
              <a:lnSpc>
                <a:spcPct val="80000"/>
              </a:lnSpc>
              <a:buFontTx/>
              <a:buNone/>
            </a:pPr>
            <a:endParaRPr lang="it-IT" sz="2800" smtClean="0"/>
          </a:p>
          <a:p>
            <a:pPr marL="533400" indent="-533400" algn="ctr">
              <a:lnSpc>
                <a:spcPct val="80000"/>
              </a:lnSpc>
              <a:buFontTx/>
              <a:buNone/>
            </a:pPr>
            <a:r>
              <a:rPr lang="it-IT" sz="2400" smtClean="0"/>
              <a:t>oppure </a:t>
            </a:r>
            <a:r>
              <a:rPr lang="it-IT" sz="2400" b="1" smtClean="0">
                <a:solidFill>
                  <a:srgbClr val="0033CC"/>
                </a:solidFill>
              </a:rPr>
              <a:t>MS</a:t>
            </a:r>
            <a:r>
              <a:rPr lang="it-IT" sz="2400" smtClean="0"/>
              <a:t> (mean square)</a:t>
            </a:r>
          </a:p>
        </p:txBody>
      </p:sp>
      <p:sp>
        <p:nvSpPr>
          <p:cNvPr id="177155" name="AutoShape 5" descr="{\displaystyle devianza=\sum _{i=1}^{n}(x_{i}-\mu )^{2}}"/>
          <p:cNvSpPr>
            <a:spLocks noChangeAspect="1" noChangeArrowheads="1"/>
          </p:cNvSpPr>
          <p:nvPr/>
        </p:nvSpPr>
        <p:spPr bwMode="auto">
          <a:xfrm>
            <a:off x="4252913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77156" name="AutoShape 7" descr="{\displaystyle devianza=\sum _{i=1}^{n}(x_{i}-\mu )^{2}}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77157" name="AutoShape 9" descr="{\displaystyle devianza=\sum _{i=1}^{n}(x_{i}-\mu )^{2}}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77158" name="Picture 11" descr="La devianza 1. Eâ sempre positiva (somma di quadrati) ed Ã¨ pari a zero solo se non câÃ¨ variabilitÃ  2. Eâ espressa nel quad..."/>
          <p:cNvPicPr>
            <a:picLocks noChangeAspect="1" noChangeArrowheads="1"/>
          </p:cNvPicPr>
          <p:nvPr/>
        </p:nvPicPr>
        <p:blipFill>
          <a:blip r:embed="rId2"/>
          <a:srcRect l="41484" t="37892" r="28893" b="46346"/>
          <a:stretch>
            <a:fillRect/>
          </a:stretch>
        </p:blipFill>
        <p:spPr bwMode="auto">
          <a:xfrm>
            <a:off x="3059113" y="2857500"/>
            <a:ext cx="2808287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7159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9BC618A-824B-46EC-9EB6-10165EBED647}" type="slidenum">
              <a:rPr lang="it-IT" sz="1400"/>
              <a:pPr algn="r"/>
              <a:t>11</a:t>
            </a:fld>
            <a:endParaRPr lang="it-IT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A3C236-F45D-40E7-9F07-530B14B6477F}" type="slidenum">
              <a:rPr lang="it-IT" smtClean="0">
                <a:cs typeface="Arial" charset="0"/>
              </a:rPr>
              <a:pPr/>
              <a:t>12</a:t>
            </a:fld>
            <a:endParaRPr lang="it-IT" smtClean="0">
              <a:cs typeface="Arial" charset="0"/>
            </a:endParaRPr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3454400" y="333375"/>
            <a:ext cx="2403475" cy="466725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400" dirty="0">
                <a:latin typeface="Arial" pitchFamily="34" charset="0"/>
                <a:cs typeface="+mn-cs"/>
              </a:rPr>
              <a:t>Devianza Totale</a:t>
            </a:r>
          </a:p>
        </p:txBody>
      </p:sp>
      <p:sp>
        <p:nvSpPr>
          <p:cNvPr id="130052" name="CasellaDiTesto 4"/>
          <p:cNvSpPr txBox="1">
            <a:spLocks noChangeArrowheads="1"/>
          </p:cNvSpPr>
          <p:nvPr/>
        </p:nvSpPr>
        <p:spPr bwMode="auto">
          <a:xfrm>
            <a:off x="692150" y="1628775"/>
            <a:ext cx="3313113" cy="711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Devianza TRA soggetti</a:t>
            </a:r>
          </a:p>
          <a:p>
            <a:pPr algn="ctr"/>
            <a:r>
              <a:rPr lang="it-IT" sz="1600" b="1"/>
              <a:t>(raggruppati dal fattore)</a:t>
            </a:r>
          </a:p>
        </p:txBody>
      </p:sp>
      <p:sp>
        <p:nvSpPr>
          <p:cNvPr id="130053" name="CasellaDiTesto 5"/>
          <p:cNvSpPr txBox="1">
            <a:spLocks noChangeArrowheads="1"/>
          </p:cNvSpPr>
          <p:nvPr/>
        </p:nvSpPr>
        <p:spPr bwMode="auto">
          <a:xfrm>
            <a:off x="5045075" y="1628775"/>
            <a:ext cx="3813175" cy="8318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Devianza ENTRO gruppi =</a:t>
            </a:r>
          </a:p>
          <a:p>
            <a:pPr algn="ctr"/>
            <a:r>
              <a:rPr lang="it-IT" sz="2400"/>
              <a:t>= Devianza dell’errore</a:t>
            </a:r>
          </a:p>
        </p:txBody>
      </p:sp>
      <p:cxnSp>
        <p:nvCxnSpPr>
          <p:cNvPr id="130054" name="Connettore 2 10"/>
          <p:cNvCxnSpPr>
            <a:cxnSpLocks noChangeShapeType="1"/>
          </p:cNvCxnSpPr>
          <p:nvPr/>
        </p:nvCxnSpPr>
        <p:spPr bwMode="auto">
          <a:xfrm>
            <a:off x="4986338" y="833438"/>
            <a:ext cx="2005012" cy="7143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30055" name="Connettore 2 12"/>
          <p:cNvCxnSpPr>
            <a:cxnSpLocks noChangeShapeType="1"/>
          </p:cNvCxnSpPr>
          <p:nvPr/>
        </p:nvCxnSpPr>
        <p:spPr bwMode="auto">
          <a:xfrm rot="10800000" flipV="1">
            <a:off x="2338388" y="833438"/>
            <a:ext cx="1860550" cy="7143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0056" name="Rettangolo 19"/>
          <p:cNvSpPr>
            <a:spLocks noChangeArrowheads="1"/>
          </p:cNvSpPr>
          <p:nvPr/>
        </p:nvSpPr>
        <p:spPr bwMode="auto">
          <a:xfrm>
            <a:off x="2071688" y="2773363"/>
            <a:ext cx="4845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Aft>
                <a:spcPts val="4200"/>
              </a:spcAft>
            </a:pPr>
            <a:r>
              <a:rPr lang="it-IT" sz="3200" i="1">
                <a:solidFill>
                  <a:srgbClr val="0000FF"/>
                </a:solidFill>
              </a:rPr>
              <a:t>SS</a:t>
            </a:r>
            <a:r>
              <a:rPr lang="it-IT" sz="3200" i="1" baseline="-25000">
                <a:solidFill>
                  <a:srgbClr val="0000FF"/>
                </a:solidFill>
              </a:rPr>
              <a:t>Total</a:t>
            </a:r>
            <a:r>
              <a:rPr lang="it-IT" sz="3200" i="1">
                <a:solidFill>
                  <a:srgbClr val="0000FF"/>
                </a:solidFill>
              </a:rPr>
              <a:t> = SS</a:t>
            </a:r>
            <a:r>
              <a:rPr lang="it-IT" sz="3200" i="1" baseline="-25000">
                <a:solidFill>
                  <a:srgbClr val="0000FF"/>
                </a:solidFill>
              </a:rPr>
              <a:t>Factor</a:t>
            </a:r>
            <a:r>
              <a:rPr lang="it-IT" sz="3200" i="1">
                <a:solidFill>
                  <a:srgbClr val="0000FF"/>
                </a:solidFill>
              </a:rPr>
              <a:t> + SS</a:t>
            </a:r>
            <a:r>
              <a:rPr lang="it-IT" sz="3200" i="1" baseline="-25000">
                <a:solidFill>
                  <a:srgbClr val="0000FF"/>
                </a:solidFill>
              </a:rPr>
              <a:t>Error</a:t>
            </a:r>
            <a:r>
              <a:rPr lang="it-IT" sz="3200" i="1">
                <a:solidFill>
                  <a:srgbClr val="0000FF"/>
                </a:solidFill>
              </a:rPr>
              <a:t> </a:t>
            </a:r>
          </a:p>
        </p:txBody>
      </p:sp>
      <p:grpSp>
        <p:nvGrpSpPr>
          <p:cNvPr id="10" name="Gruppo 9"/>
          <p:cNvGrpSpPr>
            <a:grpSpLocks/>
          </p:cNvGrpSpPr>
          <p:nvPr/>
        </p:nvGrpSpPr>
        <p:grpSpPr bwMode="auto">
          <a:xfrm>
            <a:off x="622300" y="3732213"/>
            <a:ext cx="7735888" cy="2768600"/>
            <a:chOff x="500034" y="3929066"/>
            <a:chExt cx="7735148" cy="2768884"/>
          </a:xfrm>
        </p:grpSpPr>
        <p:graphicFrame>
          <p:nvGraphicFramePr>
            <p:cNvPr id="130049" name="Object 1"/>
            <p:cNvGraphicFramePr>
              <a:graphicFrameLocks noChangeAspect="1"/>
            </p:cNvGraphicFramePr>
            <p:nvPr/>
          </p:nvGraphicFramePr>
          <p:xfrm>
            <a:off x="500034" y="3929066"/>
            <a:ext cx="3286148" cy="27688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0051" name="Equazione" r:id="rId3" imgW="2743200" imgH="2311200" progId="Equation.3">
                    <p:embed/>
                  </p:oleObj>
                </mc:Choice>
                <mc:Fallback>
                  <p:oleObj name="Equazione" r:id="rId3" imgW="2743200" imgH="231120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034" y="3929066"/>
                          <a:ext cx="3286148" cy="27688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0058" name="CasellaDiTesto 13"/>
            <p:cNvSpPr txBox="1">
              <a:spLocks noChangeArrowheads="1"/>
            </p:cNvSpPr>
            <p:nvPr/>
          </p:nvSpPr>
          <p:spPr bwMode="auto">
            <a:xfrm>
              <a:off x="4572000" y="4143380"/>
              <a:ext cx="3663182" cy="22775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Aft>
                  <a:spcPts val="4200"/>
                </a:spcAft>
              </a:pPr>
              <a:r>
                <a:rPr lang="it-IT" sz="2400" i="1"/>
                <a:t>MS</a:t>
              </a:r>
              <a:r>
                <a:rPr lang="it-IT" sz="2400" i="1" baseline="-25000"/>
                <a:t>Factor</a:t>
              </a:r>
              <a:r>
                <a:rPr lang="it-IT" sz="2400" i="1"/>
                <a:t> = SS</a:t>
              </a:r>
              <a:r>
                <a:rPr lang="it-IT" sz="2400" i="1" baseline="-25000"/>
                <a:t>Factor</a:t>
              </a:r>
              <a:r>
                <a:rPr lang="it-IT" sz="2400" i="1"/>
                <a:t> / df</a:t>
              </a:r>
              <a:r>
                <a:rPr lang="it-IT" sz="2400" i="1" baseline="-25000"/>
                <a:t>Factor</a:t>
              </a:r>
            </a:p>
            <a:p>
              <a:pPr>
                <a:spcAft>
                  <a:spcPts val="4200"/>
                </a:spcAft>
              </a:pPr>
              <a:r>
                <a:rPr lang="it-IT" sz="2400" i="1"/>
                <a:t>MS</a:t>
              </a:r>
              <a:r>
                <a:rPr lang="it-IT" sz="2400" i="1" baseline="-25000"/>
                <a:t>Error</a:t>
              </a:r>
              <a:r>
                <a:rPr lang="it-IT" sz="2400" i="1"/>
                <a:t> = SS</a:t>
              </a:r>
              <a:r>
                <a:rPr lang="it-IT" sz="2400" i="1" baseline="-25000"/>
                <a:t>Error</a:t>
              </a:r>
              <a:r>
                <a:rPr lang="it-IT" sz="2400" i="1"/>
                <a:t> / df</a:t>
              </a:r>
              <a:r>
                <a:rPr lang="it-IT" sz="2400" i="1" baseline="-25000"/>
                <a:t>Error</a:t>
              </a:r>
              <a:endParaRPr lang="it-IT" sz="2400" i="1"/>
            </a:p>
            <a:p>
              <a:pPr>
                <a:spcAft>
                  <a:spcPts val="4200"/>
                </a:spcAft>
              </a:pPr>
              <a:r>
                <a:rPr lang="it-IT" sz="2400" i="1"/>
                <a:t>MS</a:t>
              </a:r>
              <a:r>
                <a:rPr lang="it-IT" sz="2400" i="1" baseline="-25000"/>
                <a:t>Total</a:t>
              </a:r>
              <a:r>
                <a:rPr lang="it-IT" sz="2400" i="1"/>
                <a:t> = SS</a:t>
              </a:r>
              <a:r>
                <a:rPr lang="it-IT" sz="2400" i="1" baseline="-25000"/>
                <a:t>Total</a:t>
              </a:r>
              <a:r>
                <a:rPr lang="it-IT" sz="2400" i="1"/>
                <a:t> / df</a:t>
              </a:r>
              <a:r>
                <a:rPr lang="it-IT" sz="2400" i="1" baseline="-25000"/>
                <a:t>Total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2C6309-3177-4660-807F-5AC565CB6348}" type="slidenum">
              <a:rPr lang="it-IT" smtClean="0">
                <a:cs typeface="Arial" charset="0"/>
              </a:rPr>
              <a:pPr/>
              <a:t>13</a:t>
            </a:fld>
            <a:endParaRPr lang="it-IT" smtClean="0">
              <a:cs typeface="Arial" charset="0"/>
            </a:endParaRPr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539750" y="692150"/>
          <a:ext cx="33115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Equazione" r:id="rId3" imgW="3098520" imgH="799920" progId="Equation.3">
                  <p:embed/>
                </p:oleObj>
              </mc:Choice>
              <mc:Fallback>
                <p:oleObj name="Equazione" r:id="rId3" imgW="3098520" imgH="79992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692150"/>
                        <a:ext cx="3311525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3" name="Rettangolo 6"/>
          <p:cNvSpPr>
            <a:spLocks noChangeArrowheads="1"/>
          </p:cNvSpPr>
          <p:nvPr/>
        </p:nvSpPr>
        <p:spPr bwMode="auto">
          <a:xfrm>
            <a:off x="395288" y="3644900"/>
            <a:ext cx="82867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800"/>
              </a:spcAft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solidFill>
                  <a:srgbClr val="0033CC"/>
                </a:solidFill>
              </a:rPr>
              <a:t>Assunzioni</a:t>
            </a:r>
            <a:r>
              <a:rPr lang="it-IT" sz="2400" dirty="0"/>
              <a:t>:</a:t>
            </a:r>
            <a:endParaRPr lang="it-IT" sz="2400" dirty="0">
              <a:cs typeface="Times New Roman" pitchFamily="18" charset="0"/>
            </a:endParaRP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Indipendenza delle osservazioni entro ogni gruppo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Indipendenza delle osservazioni tra i gruppi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Normalità della distribuzione della variabile esaminata </a:t>
            </a:r>
            <a:br>
              <a:rPr lang="it-IT" sz="2000" dirty="0">
                <a:solidFill>
                  <a:srgbClr val="000000"/>
                </a:solidFill>
                <a:cs typeface="Times New Roman" pitchFamily="18" charset="0"/>
              </a:rPr>
            </a:b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it-IT" sz="2000" dirty="0" err="1">
                <a:solidFill>
                  <a:srgbClr val="000000"/>
                </a:solidFill>
                <a:cs typeface="Times New Roman" pitchFamily="18" charset="0"/>
              </a:rPr>
              <a:t>Shapiro-Wilk</a:t>
            </a: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 test)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Omogeneità di varianza tra i gruppi (</a:t>
            </a:r>
            <a:r>
              <a:rPr lang="it-IT" sz="2000" dirty="0" err="1">
                <a:solidFill>
                  <a:srgbClr val="000000"/>
                </a:solidFill>
                <a:cs typeface="Times New Roman" pitchFamily="18" charset="0"/>
              </a:rPr>
              <a:t>Levene</a:t>
            </a: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 test)</a:t>
            </a:r>
            <a:endParaRPr lang="it-IT" sz="20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pic>
        <p:nvPicPr>
          <p:cNvPr id="30724" name="Picture 8" descr="Risultati immagini per F distribu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67175" y="0"/>
            <a:ext cx="4932363" cy="369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2502CB-4D46-4475-B97B-288C504EF321}" type="slidenum">
              <a:rPr lang="it-IT" smtClean="0">
                <a:cs typeface="Arial" charset="0"/>
              </a:rPr>
              <a:pPr/>
              <a:t>14</a:t>
            </a:fld>
            <a:endParaRPr lang="it-IT" smtClean="0">
              <a:cs typeface="Arial" charset="0"/>
            </a:endParaRPr>
          </a:p>
        </p:txBody>
      </p:sp>
      <p:sp>
        <p:nvSpPr>
          <p:cNvPr id="65542" name="CasellaDiTesto 2"/>
          <p:cNvSpPr txBox="1">
            <a:spLocks noChangeArrowheads="1"/>
          </p:cNvSpPr>
          <p:nvPr/>
        </p:nvSpPr>
        <p:spPr bwMode="auto">
          <a:xfrm>
            <a:off x="571500" y="3038475"/>
            <a:ext cx="8215313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Come calcoliamo i gradi di libertà df</a:t>
            </a:r>
            <a:r>
              <a:rPr lang="it-IT" sz="2400" baseline="-25000"/>
              <a:t>Factor</a:t>
            </a:r>
            <a:r>
              <a:rPr lang="it-IT" sz="2400"/>
              <a:t>,df</a:t>
            </a:r>
            <a:r>
              <a:rPr lang="it-IT" sz="2400" baseline="-25000"/>
              <a:t>Error</a:t>
            </a:r>
            <a:r>
              <a:rPr lang="it-IT" sz="2400"/>
              <a:t> ? </a:t>
            </a:r>
          </a:p>
          <a:p>
            <a:pPr>
              <a:spcAft>
                <a:spcPts val="5400"/>
              </a:spcAft>
            </a:pPr>
            <a:r>
              <a:rPr lang="it-IT" sz="2400"/>
              <a:t>df</a:t>
            </a:r>
            <a:r>
              <a:rPr lang="it-IT" sz="2400" baseline="-25000"/>
              <a:t>Factor </a:t>
            </a:r>
            <a:r>
              <a:rPr lang="it-IT" sz="2400"/>
              <a:t>	= quante medie stiamo confrontando?</a:t>
            </a:r>
          </a:p>
          <a:p>
            <a:pPr>
              <a:spcAft>
                <a:spcPts val="4800"/>
              </a:spcAft>
            </a:pPr>
            <a:r>
              <a:rPr lang="it-IT" sz="2400"/>
              <a:t>df</a:t>
            </a:r>
            <a:r>
              <a:rPr lang="it-IT" sz="2400" baseline="-25000"/>
              <a:t>Error</a:t>
            </a:r>
            <a:r>
              <a:rPr lang="it-IT" sz="2400"/>
              <a:t> 	= quante osservazioni indipendenti contribuiscono alla stima della varianza dell’errore?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5864225" y="4038600"/>
            <a:ext cx="3062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/>
              <a:t>3 medie </a:t>
            </a:r>
            <a:r>
              <a:rPr lang="it-IT" sz="2400">
                <a:sym typeface="Symbol" pitchFamily="18" charset="2"/>
              </a:rPr>
              <a:t> 3-1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it-IT" sz="2400">
                <a:sym typeface="Symbol" pitchFamily="18" charset="2"/>
              </a:rPr>
              <a:t> df</a:t>
            </a:r>
            <a:endParaRPr lang="it-IT" sz="2400"/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1500188" y="5681663"/>
            <a:ext cx="7426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n</a:t>
            </a:r>
            <a:r>
              <a:rPr lang="it-IT" sz="2400" baseline="-25000"/>
              <a:t>1</a:t>
            </a:r>
            <a:r>
              <a:rPr lang="it-IT" sz="2400"/>
              <a:t> = 8, n</a:t>
            </a:r>
            <a:r>
              <a:rPr lang="it-IT" sz="2400" baseline="-25000"/>
              <a:t>2</a:t>
            </a:r>
            <a:r>
              <a:rPr lang="it-IT" sz="2400"/>
              <a:t> = 10, n</a:t>
            </a:r>
            <a:r>
              <a:rPr lang="it-IT" sz="2400" baseline="-25000"/>
              <a:t>3</a:t>
            </a:r>
            <a:r>
              <a:rPr lang="it-IT" sz="2400"/>
              <a:t> = 10 </a:t>
            </a:r>
            <a:r>
              <a:rPr lang="it-IT" sz="2400">
                <a:sym typeface="Symbol" pitchFamily="18" charset="2"/>
              </a:rPr>
              <a:t> (8-1)+(10-1)+(10-1)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25</a:t>
            </a:r>
            <a:r>
              <a:rPr lang="it-IT" sz="2400">
                <a:sym typeface="Symbol" pitchFamily="18" charset="2"/>
              </a:rPr>
              <a:t> df</a:t>
            </a:r>
            <a:r>
              <a:rPr lang="it-IT" sz="2400"/>
              <a:t> </a:t>
            </a:r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2987675" y="2025650"/>
          <a:ext cx="3024188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2" name="Equazione" r:id="rId3" imgW="3098520" imgH="799920" progId="Equation.3">
                  <p:embed/>
                </p:oleObj>
              </mc:Choice>
              <mc:Fallback>
                <p:oleObj name="Equazione" r:id="rId3" imgW="3098520" imgH="7999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025650"/>
                        <a:ext cx="3024188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1187450" y="392113"/>
          <a:ext cx="6743700" cy="1381443"/>
        </p:xfrm>
        <a:graphic>
          <a:graphicData uri="http://schemas.openxmlformats.org/drawingml/2006/table">
            <a:tbl>
              <a:tblPr/>
              <a:tblGrid>
                <a:gridCol w="1685925"/>
                <a:gridCol w="1685925"/>
                <a:gridCol w="1685925"/>
                <a:gridCol w="16859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Bodyweight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C57 B6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CD1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FVB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Media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SD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1.35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0.15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2.09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0.34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2.00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0.32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69CC25A-14F5-4C13-BE96-92242A185525}" type="slidenum">
              <a:rPr lang="it-IT" sz="1400"/>
              <a:pPr algn="r"/>
              <a:t>15</a:t>
            </a:fld>
            <a:endParaRPr lang="it-IT" sz="140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257175" y="392113"/>
          <a:ext cx="5600700" cy="1381443"/>
        </p:xfrm>
        <a:graphic>
          <a:graphicData uri="http://schemas.openxmlformats.org/drawingml/2006/table">
            <a:tbl>
              <a:tblPr/>
              <a:tblGrid>
                <a:gridCol w="1400175"/>
                <a:gridCol w="1400175"/>
                <a:gridCol w="1400175"/>
                <a:gridCol w="140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Body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weight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C57 B6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CD1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FVB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Media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SD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1.35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0.15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2.09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0.34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2.00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0.32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3262" name="Group 142"/>
          <p:cNvGraphicFramePr>
            <a:graphicFrameLocks noGrp="1"/>
          </p:cNvGraphicFramePr>
          <p:nvPr/>
        </p:nvGraphicFramePr>
        <p:xfrm>
          <a:off x="257175" y="3746500"/>
          <a:ext cx="8643938" cy="1843089"/>
        </p:xfrm>
        <a:graphic>
          <a:graphicData uri="http://schemas.openxmlformats.org/drawingml/2006/table">
            <a:tbl>
              <a:tblPr/>
              <a:tblGrid>
                <a:gridCol w="1793875"/>
                <a:gridCol w="1728788"/>
                <a:gridCol w="1092200"/>
                <a:gridCol w="1343025"/>
                <a:gridCol w="1343025"/>
                <a:gridCol w="1343025"/>
              </a:tblGrid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Modello=totale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it-IT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=4.910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Ceppo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it-IT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Factor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=2.801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16.599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&lt;0.0001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Topo (ceppo)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it-IT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2.109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0.084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133181" name="CasellaDiTesto 9"/>
          <p:cNvSpPr txBox="1">
            <a:spLocks noChangeArrowheads="1"/>
          </p:cNvSpPr>
          <p:nvPr/>
        </p:nvSpPr>
        <p:spPr bwMode="auto">
          <a:xfrm>
            <a:off x="179388" y="3140075"/>
            <a:ext cx="1250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ANOVA</a:t>
            </a:r>
          </a:p>
        </p:txBody>
      </p:sp>
      <p:grpSp>
        <p:nvGrpSpPr>
          <p:cNvPr id="133182" name="Group 1"/>
          <p:cNvGrpSpPr>
            <a:grpSpLocks/>
          </p:cNvGrpSpPr>
          <p:nvPr/>
        </p:nvGrpSpPr>
        <p:grpSpPr bwMode="auto">
          <a:xfrm>
            <a:off x="6011863" y="333375"/>
            <a:ext cx="3009900" cy="2579688"/>
            <a:chOff x="420" y="3810"/>
            <a:chExt cx="4740" cy="4062"/>
          </a:xfrm>
        </p:grpSpPr>
        <p:sp>
          <p:nvSpPr>
            <p:cNvPr id="133183" name="Line 2"/>
            <p:cNvSpPr>
              <a:spLocks noChangeShapeType="1"/>
            </p:cNvSpPr>
            <p:nvPr/>
          </p:nvSpPr>
          <p:spPr bwMode="auto">
            <a:xfrm flipV="1">
              <a:off x="780" y="4485"/>
              <a:ext cx="1" cy="288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84" name="Line 3"/>
            <p:cNvSpPr>
              <a:spLocks noChangeShapeType="1"/>
            </p:cNvSpPr>
            <p:nvPr/>
          </p:nvSpPr>
          <p:spPr bwMode="auto">
            <a:xfrm flipH="1">
              <a:off x="720" y="736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85" name="Line 4"/>
            <p:cNvSpPr>
              <a:spLocks noChangeShapeType="1"/>
            </p:cNvSpPr>
            <p:nvPr/>
          </p:nvSpPr>
          <p:spPr bwMode="auto">
            <a:xfrm>
              <a:off x="5100" y="736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86" name="Line 5"/>
            <p:cNvSpPr>
              <a:spLocks noChangeShapeType="1"/>
            </p:cNvSpPr>
            <p:nvPr/>
          </p:nvSpPr>
          <p:spPr bwMode="auto">
            <a:xfrm flipH="1">
              <a:off x="750" y="708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87" name="Line 6"/>
            <p:cNvSpPr>
              <a:spLocks noChangeShapeType="1"/>
            </p:cNvSpPr>
            <p:nvPr/>
          </p:nvSpPr>
          <p:spPr bwMode="auto">
            <a:xfrm>
              <a:off x="5100" y="708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88" name="Rectangle 7"/>
            <p:cNvSpPr>
              <a:spLocks noChangeArrowheads="1"/>
            </p:cNvSpPr>
            <p:nvPr/>
          </p:nvSpPr>
          <p:spPr bwMode="auto">
            <a:xfrm>
              <a:off x="555" y="7290"/>
              <a:ext cx="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0</a:t>
              </a:r>
              <a:endParaRPr lang="it-IT"/>
            </a:p>
          </p:txBody>
        </p:sp>
        <p:sp>
          <p:nvSpPr>
            <p:cNvPr id="133189" name="Line 8"/>
            <p:cNvSpPr>
              <a:spLocks noChangeShapeType="1"/>
            </p:cNvSpPr>
            <p:nvPr/>
          </p:nvSpPr>
          <p:spPr bwMode="auto">
            <a:xfrm flipH="1">
              <a:off x="720" y="679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90" name="Line 9"/>
            <p:cNvSpPr>
              <a:spLocks noChangeShapeType="1"/>
            </p:cNvSpPr>
            <p:nvPr/>
          </p:nvSpPr>
          <p:spPr bwMode="auto">
            <a:xfrm>
              <a:off x="5100" y="679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91" name="Line 10"/>
            <p:cNvSpPr>
              <a:spLocks noChangeShapeType="1"/>
            </p:cNvSpPr>
            <p:nvPr/>
          </p:nvSpPr>
          <p:spPr bwMode="auto">
            <a:xfrm flipH="1">
              <a:off x="750" y="651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92" name="Line 11"/>
            <p:cNvSpPr>
              <a:spLocks noChangeShapeType="1"/>
            </p:cNvSpPr>
            <p:nvPr/>
          </p:nvSpPr>
          <p:spPr bwMode="auto">
            <a:xfrm>
              <a:off x="5100" y="651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93" name="Rectangle 12"/>
            <p:cNvSpPr>
              <a:spLocks noChangeArrowheads="1"/>
            </p:cNvSpPr>
            <p:nvPr/>
          </p:nvSpPr>
          <p:spPr bwMode="auto">
            <a:xfrm>
              <a:off x="510" y="6720"/>
              <a:ext cx="13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.5</a:t>
              </a:r>
              <a:endParaRPr lang="it-IT"/>
            </a:p>
          </p:txBody>
        </p:sp>
        <p:sp>
          <p:nvSpPr>
            <p:cNvPr id="133194" name="Line 13"/>
            <p:cNvSpPr>
              <a:spLocks noChangeShapeType="1"/>
            </p:cNvSpPr>
            <p:nvPr/>
          </p:nvSpPr>
          <p:spPr bwMode="auto">
            <a:xfrm flipH="1">
              <a:off x="720" y="621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95" name="Line 14"/>
            <p:cNvSpPr>
              <a:spLocks noChangeShapeType="1"/>
            </p:cNvSpPr>
            <p:nvPr/>
          </p:nvSpPr>
          <p:spPr bwMode="auto">
            <a:xfrm>
              <a:off x="5100" y="621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96" name="Line 15"/>
            <p:cNvSpPr>
              <a:spLocks noChangeShapeType="1"/>
            </p:cNvSpPr>
            <p:nvPr/>
          </p:nvSpPr>
          <p:spPr bwMode="auto">
            <a:xfrm flipH="1">
              <a:off x="750" y="5925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97" name="Line 16"/>
            <p:cNvSpPr>
              <a:spLocks noChangeShapeType="1"/>
            </p:cNvSpPr>
            <p:nvPr/>
          </p:nvSpPr>
          <p:spPr bwMode="auto">
            <a:xfrm>
              <a:off x="5100" y="5925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198" name="Rectangle 17"/>
            <p:cNvSpPr>
              <a:spLocks noChangeArrowheads="1"/>
            </p:cNvSpPr>
            <p:nvPr/>
          </p:nvSpPr>
          <p:spPr bwMode="auto">
            <a:xfrm>
              <a:off x="555" y="6135"/>
              <a:ext cx="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1</a:t>
              </a:r>
              <a:endParaRPr lang="it-IT"/>
            </a:p>
          </p:txBody>
        </p:sp>
        <p:sp>
          <p:nvSpPr>
            <p:cNvPr id="133199" name="Line 18"/>
            <p:cNvSpPr>
              <a:spLocks noChangeShapeType="1"/>
            </p:cNvSpPr>
            <p:nvPr/>
          </p:nvSpPr>
          <p:spPr bwMode="auto">
            <a:xfrm flipH="1">
              <a:off x="720" y="56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00" name="Line 19"/>
            <p:cNvSpPr>
              <a:spLocks noChangeShapeType="1"/>
            </p:cNvSpPr>
            <p:nvPr/>
          </p:nvSpPr>
          <p:spPr bwMode="auto">
            <a:xfrm>
              <a:off x="5100" y="56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01" name="Line 20"/>
            <p:cNvSpPr>
              <a:spLocks noChangeShapeType="1"/>
            </p:cNvSpPr>
            <p:nvPr/>
          </p:nvSpPr>
          <p:spPr bwMode="auto">
            <a:xfrm flipH="1">
              <a:off x="750" y="5355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02" name="Line 21"/>
            <p:cNvSpPr>
              <a:spLocks noChangeShapeType="1"/>
            </p:cNvSpPr>
            <p:nvPr/>
          </p:nvSpPr>
          <p:spPr bwMode="auto">
            <a:xfrm>
              <a:off x="5100" y="5355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03" name="Rectangle 22"/>
            <p:cNvSpPr>
              <a:spLocks noChangeArrowheads="1"/>
            </p:cNvSpPr>
            <p:nvPr/>
          </p:nvSpPr>
          <p:spPr bwMode="auto">
            <a:xfrm>
              <a:off x="420" y="5565"/>
              <a:ext cx="22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1.5</a:t>
              </a:r>
              <a:endParaRPr lang="it-IT"/>
            </a:p>
          </p:txBody>
        </p:sp>
        <p:sp>
          <p:nvSpPr>
            <p:cNvPr id="133204" name="Line 23"/>
            <p:cNvSpPr>
              <a:spLocks noChangeShapeType="1"/>
            </p:cNvSpPr>
            <p:nvPr/>
          </p:nvSpPr>
          <p:spPr bwMode="auto">
            <a:xfrm flipH="1">
              <a:off x="720" y="505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05" name="Line 24"/>
            <p:cNvSpPr>
              <a:spLocks noChangeShapeType="1"/>
            </p:cNvSpPr>
            <p:nvPr/>
          </p:nvSpPr>
          <p:spPr bwMode="auto">
            <a:xfrm>
              <a:off x="5100" y="505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06" name="Line 25"/>
            <p:cNvSpPr>
              <a:spLocks noChangeShapeType="1"/>
            </p:cNvSpPr>
            <p:nvPr/>
          </p:nvSpPr>
          <p:spPr bwMode="auto">
            <a:xfrm flipH="1">
              <a:off x="750" y="477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07" name="Line 26"/>
            <p:cNvSpPr>
              <a:spLocks noChangeShapeType="1"/>
            </p:cNvSpPr>
            <p:nvPr/>
          </p:nvSpPr>
          <p:spPr bwMode="auto">
            <a:xfrm>
              <a:off x="5100" y="477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08" name="Rectangle 27"/>
            <p:cNvSpPr>
              <a:spLocks noChangeArrowheads="1"/>
            </p:cNvSpPr>
            <p:nvPr/>
          </p:nvSpPr>
          <p:spPr bwMode="auto">
            <a:xfrm>
              <a:off x="555" y="4980"/>
              <a:ext cx="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2</a:t>
              </a:r>
              <a:endParaRPr lang="it-IT"/>
            </a:p>
          </p:txBody>
        </p:sp>
        <p:sp>
          <p:nvSpPr>
            <p:cNvPr id="133209" name="Line 28"/>
            <p:cNvSpPr>
              <a:spLocks noChangeShapeType="1"/>
            </p:cNvSpPr>
            <p:nvPr/>
          </p:nvSpPr>
          <p:spPr bwMode="auto">
            <a:xfrm flipH="1">
              <a:off x="720" y="448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10" name="Line 29"/>
            <p:cNvSpPr>
              <a:spLocks noChangeShapeType="1"/>
            </p:cNvSpPr>
            <p:nvPr/>
          </p:nvSpPr>
          <p:spPr bwMode="auto">
            <a:xfrm>
              <a:off x="5100" y="448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11" name="Rectangle 30"/>
            <p:cNvSpPr>
              <a:spLocks noChangeArrowheads="1"/>
            </p:cNvSpPr>
            <p:nvPr/>
          </p:nvSpPr>
          <p:spPr bwMode="auto">
            <a:xfrm>
              <a:off x="420" y="4410"/>
              <a:ext cx="22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2.5</a:t>
              </a:r>
              <a:endParaRPr lang="it-IT"/>
            </a:p>
          </p:txBody>
        </p:sp>
        <p:sp>
          <p:nvSpPr>
            <p:cNvPr id="133212" name="Line 32"/>
            <p:cNvSpPr>
              <a:spLocks noChangeShapeType="1"/>
            </p:cNvSpPr>
            <p:nvPr/>
          </p:nvSpPr>
          <p:spPr bwMode="auto">
            <a:xfrm>
              <a:off x="780" y="7365"/>
              <a:ext cx="432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13" name="Line 33"/>
            <p:cNvSpPr>
              <a:spLocks noChangeShapeType="1"/>
            </p:cNvSpPr>
            <p:nvPr/>
          </p:nvSpPr>
          <p:spPr bwMode="auto">
            <a:xfrm>
              <a:off x="1500" y="736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14" name="Line 34"/>
            <p:cNvSpPr>
              <a:spLocks noChangeShapeType="1"/>
            </p:cNvSpPr>
            <p:nvPr/>
          </p:nvSpPr>
          <p:spPr bwMode="auto">
            <a:xfrm flipV="1">
              <a:off x="1500" y="445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15" name="Rectangle 35"/>
            <p:cNvSpPr>
              <a:spLocks noChangeArrowheads="1"/>
            </p:cNvSpPr>
            <p:nvPr/>
          </p:nvSpPr>
          <p:spPr bwMode="auto">
            <a:xfrm>
              <a:off x="1245" y="7470"/>
              <a:ext cx="5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C57 B6</a:t>
              </a:r>
              <a:endParaRPr lang="it-IT"/>
            </a:p>
          </p:txBody>
        </p:sp>
        <p:sp>
          <p:nvSpPr>
            <p:cNvPr id="133216" name="Line 36"/>
            <p:cNvSpPr>
              <a:spLocks noChangeShapeType="1"/>
            </p:cNvSpPr>
            <p:nvPr/>
          </p:nvSpPr>
          <p:spPr bwMode="auto">
            <a:xfrm>
              <a:off x="2940" y="736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17" name="Line 37"/>
            <p:cNvSpPr>
              <a:spLocks noChangeShapeType="1"/>
            </p:cNvSpPr>
            <p:nvPr/>
          </p:nvSpPr>
          <p:spPr bwMode="auto">
            <a:xfrm flipV="1">
              <a:off x="2940" y="445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18" name="Rectangle 38"/>
            <p:cNvSpPr>
              <a:spLocks noChangeArrowheads="1"/>
            </p:cNvSpPr>
            <p:nvPr/>
          </p:nvSpPr>
          <p:spPr bwMode="auto">
            <a:xfrm>
              <a:off x="2790" y="7470"/>
              <a:ext cx="3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CD1</a:t>
              </a:r>
              <a:endParaRPr lang="it-IT"/>
            </a:p>
          </p:txBody>
        </p:sp>
        <p:sp>
          <p:nvSpPr>
            <p:cNvPr id="133219" name="Line 39"/>
            <p:cNvSpPr>
              <a:spLocks noChangeShapeType="1"/>
            </p:cNvSpPr>
            <p:nvPr/>
          </p:nvSpPr>
          <p:spPr bwMode="auto">
            <a:xfrm>
              <a:off x="4380" y="736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20" name="Line 40"/>
            <p:cNvSpPr>
              <a:spLocks noChangeShapeType="1"/>
            </p:cNvSpPr>
            <p:nvPr/>
          </p:nvSpPr>
          <p:spPr bwMode="auto">
            <a:xfrm flipV="1">
              <a:off x="4380" y="445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21" name="Rectangle 41"/>
            <p:cNvSpPr>
              <a:spLocks noChangeArrowheads="1"/>
            </p:cNvSpPr>
            <p:nvPr/>
          </p:nvSpPr>
          <p:spPr bwMode="auto">
            <a:xfrm>
              <a:off x="4230" y="7470"/>
              <a:ext cx="31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FVB</a:t>
              </a:r>
              <a:endParaRPr lang="it-IT"/>
            </a:p>
          </p:txBody>
        </p:sp>
        <p:sp>
          <p:nvSpPr>
            <p:cNvPr id="133222" name="Rectangle 42"/>
            <p:cNvSpPr>
              <a:spLocks noChangeArrowheads="1"/>
            </p:cNvSpPr>
            <p:nvPr/>
          </p:nvSpPr>
          <p:spPr bwMode="auto">
            <a:xfrm>
              <a:off x="2835" y="7679"/>
              <a:ext cx="275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Cell</a:t>
              </a:r>
              <a:endParaRPr lang="it-IT"/>
            </a:p>
          </p:txBody>
        </p:sp>
        <p:sp>
          <p:nvSpPr>
            <p:cNvPr id="133223" name="Rectangle 43"/>
            <p:cNvSpPr>
              <a:spLocks noChangeArrowheads="1"/>
            </p:cNvSpPr>
            <p:nvPr/>
          </p:nvSpPr>
          <p:spPr bwMode="auto">
            <a:xfrm>
              <a:off x="795" y="3810"/>
              <a:ext cx="23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 b="1">
                  <a:solidFill>
                    <a:srgbClr val="000000"/>
                  </a:solidFill>
                </a:rPr>
                <a:t>Interaction Bar Plot for BW02m</a:t>
              </a:r>
              <a:endParaRPr lang="it-IT"/>
            </a:p>
          </p:txBody>
        </p:sp>
        <p:sp>
          <p:nvSpPr>
            <p:cNvPr id="133224" name="Rectangle 44"/>
            <p:cNvSpPr>
              <a:spLocks noChangeArrowheads="1"/>
            </p:cNvSpPr>
            <p:nvPr/>
          </p:nvSpPr>
          <p:spPr bwMode="auto">
            <a:xfrm>
              <a:off x="795" y="4020"/>
              <a:ext cx="99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 b="1">
                  <a:solidFill>
                    <a:srgbClr val="000000"/>
                  </a:solidFill>
                </a:rPr>
                <a:t>Effect: Strain</a:t>
              </a:r>
              <a:endParaRPr lang="it-IT"/>
            </a:p>
          </p:txBody>
        </p:sp>
        <p:sp>
          <p:nvSpPr>
            <p:cNvPr id="133225" name="Rectangle 45"/>
            <p:cNvSpPr>
              <a:spLocks noChangeArrowheads="1"/>
            </p:cNvSpPr>
            <p:nvPr/>
          </p:nvSpPr>
          <p:spPr bwMode="auto">
            <a:xfrm>
              <a:off x="795" y="4230"/>
              <a:ext cx="281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 b="1">
                  <a:solidFill>
                    <a:srgbClr val="000000"/>
                  </a:solidFill>
                </a:rPr>
                <a:t>Error Bars: ± 1 Standard Deviation(s)</a:t>
              </a:r>
              <a:endParaRPr lang="it-IT"/>
            </a:p>
          </p:txBody>
        </p:sp>
        <p:sp>
          <p:nvSpPr>
            <p:cNvPr id="133226" name="Line 46"/>
            <p:cNvSpPr>
              <a:spLocks noChangeShapeType="1"/>
            </p:cNvSpPr>
            <p:nvPr/>
          </p:nvSpPr>
          <p:spPr bwMode="auto">
            <a:xfrm>
              <a:off x="795" y="4485"/>
              <a:ext cx="4305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27" name="Line 47"/>
            <p:cNvSpPr>
              <a:spLocks noChangeShapeType="1"/>
            </p:cNvSpPr>
            <p:nvPr/>
          </p:nvSpPr>
          <p:spPr bwMode="auto">
            <a:xfrm flipV="1">
              <a:off x="5100" y="4485"/>
              <a:ext cx="1" cy="288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28" name="Line 48"/>
            <p:cNvSpPr>
              <a:spLocks noChangeShapeType="1"/>
            </p:cNvSpPr>
            <p:nvPr/>
          </p:nvSpPr>
          <p:spPr bwMode="auto">
            <a:xfrm>
              <a:off x="1500" y="5640"/>
              <a:ext cx="1" cy="16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29" name="Line 49"/>
            <p:cNvSpPr>
              <a:spLocks noChangeShapeType="1"/>
            </p:cNvSpPr>
            <p:nvPr/>
          </p:nvSpPr>
          <p:spPr bwMode="auto">
            <a:xfrm>
              <a:off x="1470" y="56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30" name="Rectangle 50"/>
            <p:cNvSpPr>
              <a:spLocks noChangeArrowheads="1"/>
            </p:cNvSpPr>
            <p:nvPr/>
          </p:nvSpPr>
          <p:spPr bwMode="auto">
            <a:xfrm>
              <a:off x="870" y="5805"/>
              <a:ext cx="1260" cy="1560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33231" name="Line 51"/>
            <p:cNvSpPr>
              <a:spLocks noChangeShapeType="1"/>
            </p:cNvSpPr>
            <p:nvPr/>
          </p:nvSpPr>
          <p:spPr bwMode="auto">
            <a:xfrm flipV="1">
              <a:off x="870" y="5805"/>
              <a:ext cx="1" cy="156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32" name="Line 52"/>
            <p:cNvSpPr>
              <a:spLocks noChangeShapeType="1"/>
            </p:cNvSpPr>
            <p:nvPr/>
          </p:nvSpPr>
          <p:spPr bwMode="auto">
            <a:xfrm>
              <a:off x="870" y="5805"/>
              <a:ext cx="12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33" name="Line 53"/>
            <p:cNvSpPr>
              <a:spLocks noChangeShapeType="1"/>
            </p:cNvSpPr>
            <p:nvPr/>
          </p:nvSpPr>
          <p:spPr bwMode="auto">
            <a:xfrm>
              <a:off x="2130" y="5805"/>
              <a:ext cx="1" cy="156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34" name="Line 54"/>
            <p:cNvSpPr>
              <a:spLocks noChangeShapeType="1"/>
            </p:cNvSpPr>
            <p:nvPr/>
          </p:nvSpPr>
          <p:spPr bwMode="auto">
            <a:xfrm>
              <a:off x="2940" y="4575"/>
              <a:ext cx="1" cy="37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35" name="Line 55"/>
            <p:cNvSpPr>
              <a:spLocks noChangeShapeType="1"/>
            </p:cNvSpPr>
            <p:nvPr/>
          </p:nvSpPr>
          <p:spPr bwMode="auto">
            <a:xfrm>
              <a:off x="2910" y="457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36" name="Rectangle 56"/>
            <p:cNvSpPr>
              <a:spLocks noChangeArrowheads="1"/>
            </p:cNvSpPr>
            <p:nvPr/>
          </p:nvSpPr>
          <p:spPr bwMode="auto">
            <a:xfrm>
              <a:off x="2310" y="4950"/>
              <a:ext cx="1260" cy="241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33237" name="Line 57"/>
            <p:cNvSpPr>
              <a:spLocks noChangeShapeType="1"/>
            </p:cNvSpPr>
            <p:nvPr/>
          </p:nvSpPr>
          <p:spPr bwMode="auto">
            <a:xfrm flipV="1">
              <a:off x="2310" y="4950"/>
              <a:ext cx="1" cy="241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38" name="Line 58"/>
            <p:cNvSpPr>
              <a:spLocks noChangeShapeType="1"/>
            </p:cNvSpPr>
            <p:nvPr/>
          </p:nvSpPr>
          <p:spPr bwMode="auto">
            <a:xfrm>
              <a:off x="2310" y="4950"/>
              <a:ext cx="12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39" name="Line 59"/>
            <p:cNvSpPr>
              <a:spLocks noChangeShapeType="1"/>
            </p:cNvSpPr>
            <p:nvPr/>
          </p:nvSpPr>
          <p:spPr bwMode="auto">
            <a:xfrm>
              <a:off x="3570" y="4950"/>
              <a:ext cx="1" cy="241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40" name="Line 60"/>
            <p:cNvSpPr>
              <a:spLocks noChangeShapeType="1"/>
            </p:cNvSpPr>
            <p:nvPr/>
          </p:nvSpPr>
          <p:spPr bwMode="auto">
            <a:xfrm>
              <a:off x="4380" y="4695"/>
              <a:ext cx="1" cy="36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41" name="Line 61"/>
            <p:cNvSpPr>
              <a:spLocks noChangeShapeType="1"/>
            </p:cNvSpPr>
            <p:nvPr/>
          </p:nvSpPr>
          <p:spPr bwMode="auto">
            <a:xfrm>
              <a:off x="4350" y="469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42" name="Rectangle 62"/>
            <p:cNvSpPr>
              <a:spLocks noChangeArrowheads="1"/>
            </p:cNvSpPr>
            <p:nvPr/>
          </p:nvSpPr>
          <p:spPr bwMode="auto">
            <a:xfrm>
              <a:off x="3750" y="5055"/>
              <a:ext cx="1260" cy="2310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33243" name="Line 63"/>
            <p:cNvSpPr>
              <a:spLocks noChangeShapeType="1"/>
            </p:cNvSpPr>
            <p:nvPr/>
          </p:nvSpPr>
          <p:spPr bwMode="auto">
            <a:xfrm flipV="1">
              <a:off x="3750" y="5055"/>
              <a:ext cx="1" cy="231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44" name="Line 64"/>
            <p:cNvSpPr>
              <a:spLocks noChangeShapeType="1"/>
            </p:cNvSpPr>
            <p:nvPr/>
          </p:nvSpPr>
          <p:spPr bwMode="auto">
            <a:xfrm>
              <a:off x="3750" y="5055"/>
              <a:ext cx="12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45" name="Line 65"/>
            <p:cNvSpPr>
              <a:spLocks noChangeShapeType="1"/>
            </p:cNvSpPr>
            <p:nvPr/>
          </p:nvSpPr>
          <p:spPr bwMode="auto">
            <a:xfrm>
              <a:off x="5010" y="5055"/>
              <a:ext cx="1" cy="231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46" name="Line 66"/>
            <p:cNvSpPr>
              <a:spLocks noChangeShapeType="1"/>
            </p:cNvSpPr>
            <p:nvPr/>
          </p:nvSpPr>
          <p:spPr bwMode="auto">
            <a:xfrm>
              <a:off x="780" y="7365"/>
              <a:ext cx="432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247" name="Line 67"/>
            <p:cNvSpPr>
              <a:spLocks noChangeShapeType="1"/>
            </p:cNvSpPr>
            <p:nvPr/>
          </p:nvSpPr>
          <p:spPr bwMode="auto">
            <a:xfrm flipV="1">
              <a:off x="780" y="4485"/>
              <a:ext cx="1" cy="288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F49AB5-94E4-4108-9BA5-3C93CD8BC2B2}" type="slidenum">
              <a:rPr lang="it-IT" smtClean="0">
                <a:cs typeface="Arial" charset="0"/>
              </a:rPr>
              <a:pPr/>
              <a:t>16</a:t>
            </a:fld>
            <a:endParaRPr lang="it-IT" smtClean="0">
              <a:cs typeface="Arial" charset="0"/>
            </a:endParaRPr>
          </a:p>
        </p:txBody>
      </p:sp>
      <p:sp>
        <p:nvSpPr>
          <p:cNvPr id="134146" name="Rettangolo 4"/>
          <p:cNvSpPr>
            <a:spLocks noChangeArrowheads="1"/>
          </p:cNvSpPr>
          <p:nvPr/>
        </p:nvSpPr>
        <p:spPr bwMode="auto">
          <a:xfrm>
            <a:off x="1214438" y="1428750"/>
            <a:ext cx="6643687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3200" b="1"/>
              <a:t>DISEGNO A BLOCCHI RANDOMIZZATI</a:t>
            </a:r>
          </a:p>
          <a:p>
            <a:pPr algn="ctr">
              <a:spcAft>
                <a:spcPts val="1800"/>
              </a:spcAft>
            </a:pPr>
            <a:endParaRPr lang="it-IT" sz="3200" b="1"/>
          </a:p>
          <a:p>
            <a:pPr algn="ctr">
              <a:spcAft>
                <a:spcPts val="1800"/>
              </a:spcAft>
            </a:pPr>
            <a:r>
              <a:rPr lang="it-IT" sz="3200" b="1"/>
              <a:t>SOGGETTI 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INDIPENDENTI   </a:t>
            </a:r>
            <a:r>
              <a:rPr lang="it-IT" sz="3200" b="1">
                <a:solidFill>
                  <a:srgbClr val="0033CC"/>
                </a:solidFill>
              </a:rPr>
              <a:t>ENTRO</a:t>
            </a:r>
            <a:r>
              <a:rPr lang="it-IT" sz="3200" b="1"/>
              <a:t>  gruppo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APPAIATI  </a:t>
            </a:r>
            <a:r>
              <a:rPr lang="it-IT" sz="3200" b="1">
                <a:solidFill>
                  <a:srgbClr val="0033CC"/>
                </a:solidFill>
              </a:rPr>
              <a:t>TRA</a:t>
            </a:r>
            <a:r>
              <a:rPr lang="it-IT" sz="3200" b="1"/>
              <a:t>  gruppi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A1BA2D-BB8B-47C1-A101-2DD3EC224F68}" type="slidenum">
              <a:rPr lang="it-IT" smtClean="0">
                <a:cs typeface="Arial" charset="0"/>
              </a:rPr>
              <a:pPr/>
              <a:t>17</a:t>
            </a:fld>
            <a:endParaRPr lang="it-IT" smtClean="0">
              <a:cs typeface="Arial" charset="0"/>
            </a:endParaRPr>
          </a:p>
        </p:txBody>
      </p:sp>
      <p:sp>
        <p:nvSpPr>
          <p:cNvPr id="135170" name="CasellaDiTesto 2"/>
          <p:cNvSpPr txBox="1">
            <a:spLocks noChangeArrowheads="1"/>
          </p:cNvSpPr>
          <p:nvPr/>
        </p:nvSpPr>
        <p:spPr bwMode="auto">
          <a:xfrm>
            <a:off x="250825" y="285750"/>
            <a:ext cx="8712200" cy="423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Supponiamo di voler caratterizzare il profilo di crescita di topi del ceppo C57-B6, rilevando il </a:t>
            </a:r>
            <a:r>
              <a:rPr lang="it-IT" sz="2400">
                <a:solidFill>
                  <a:srgbClr val="0033CC"/>
                </a:solidFill>
              </a:rPr>
              <a:t>peso corporeo</a:t>
            </a:r>
            <a:r>
              <a:rPr lang="it-IT" sz="2400"/>
              <a:t> a 2 e a 4 giorni di vita.</a:t>
            </a:r>
          </a:p>
          <a:p>
            <a:pPr>
              <a:spcAft>
                <a:spcPts val="1200"/>
              </a:spcAft>
            </a:pPr>
            <a:r>
              <a:rPr lang="it-IT" sz="2400"/>
              <a:t>Prendiamo in considerazione solo i maschi, estraendo un maschio da ogni nidiata.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disegno sperimentale?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numero di gruppi?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Quale test dobbiamo utilizzare?</a:t>
            </a:r>
            <a:endParaRPr lang="it-IT"/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4768850" y="2773363"/>
            <a:ext cx="3954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FF0000"/>
                </a:solidFill>
              </a:rPr>
              <a:t>Disegno per gruppi appaiati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7424738" y="3592513"/>
            <a:ext cx="1298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FF0000"/>
                </a:solidFill>
              </a:rPr>
              <a:t>2 gruppi</a:t>
            </a:r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4343400" y="4416425"/>
            <a:ext cx="4379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FF0000"/>
                </a:solidFill>
              </a:rPr>
              <a:t>t di Student per gruppi appaiati</a:t>
            </a:r>
          </a:p>
        </p:txBody>
      </p:sp>
      <p:graphicFrame>
        <p:nvGraphicFramePr>
          <p:cNvPr id="7" name="Group 36"/>
          <p:cNvGraphicFramePr>
            <a:graphicFrameLocks noGrp="1"/>
          </p:cNvGraphicFramePr>
          <p:nvPr/>
        </p:nvGraphicFramePr>
        <p:xfrm>
          <a:off x="357188" y="4975225"/>
          <a:ext cx="8429625" cy="1383030"/>
        </p:xfrm>
        <a:graphic>
          <a:graphicData uri="http://schemas.openxmlformats.org/drawingml/2006/table">
            <a:tbl>
              <a:tblPr/>
              <a:tblGrid>
                <a:gridCol w="1404937"/>
                <a:gridCol w="1404938"/>
                <a:gridCol w="1404937"/>
                <a:gridCol w="1404938"/>
                <a:gridCol w="1404937"/>
                <a:gridCol w="14049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Bodyweight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C57 B6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d04-d02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Test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statistica</a:t>
                      </a: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Media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SD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1.35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0.15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1.94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0.27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0.59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0.16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 = 10.12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&lt;0.0001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A88FA-31F7-424E-B222-8210FBD7D908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214313" y="214313"/>
          <a:ext cx="7500990" cy="3989601"/>
        </p:xfrm>
        <a:graphic>
          <a:graphicData uri="http://schemas.openxmlformats.org/drawingml/2006/table">
            <a:tbl>
              <a:tblPr/>
              <a:tblGrid>
                <a:gridCol w="1500198"/>
                <a:gridCol w="1500198"/>
                <a:gridCol w="1500198"/>
                <a:gridCol w="1500198"/>
                <a:gridCol w="1500198"/>
              </a:tblGrid>
              <a:tr h="330750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Strain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Litter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BW02m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BW04m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Diff</a:t>
                      </a:r>
                      <a:r>
                        <a:rPr lang="it-IT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04-02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30750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0.6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30750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30750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103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0.3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30750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0.7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30750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105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0.6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30750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0.7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30750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107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0.8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330750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0.6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6569" marR="16569" marT="16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Grafico 4"/>
          <p:cNvGraphicFramePr/>
          <p:nvPr/>
        </p:nvGraphicFramePr>
        <p:xfrm>
          <a:off x="3500430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58A412-60F4-4CC3-AF4C-1E98E2DEFFC2}" type="slidenum">
              <a:rPr lang="it-IT" smtClean="0">
                <a:cs typeface="Arial" charset="0"/>
              </a:rPr>
              <a:pPr/>
              <a:t>19</a:t>
            </a:fld>
            <a:endParaRPr lang="it-IT" smtClean="0">
              <a:cs typeface="Arial" charset="0"/>
            </a:endParaRPr>
          </a:p>
        </p:txBody>
      </p:sp>
      <p:sp>
        <p:nvSpPr>
          <p:cNvPr id="137218" name="CasellaDiTesto 2"/>
          <p:cNvSpPr txBox="1">
            <a:spLocks noChangeArrowheads="1"/>
          </p:cNvSpPr>
          <p:nvPr/>
        </p:nvSpPr>
        <p:spPr bwMode="auto">
          <a:xfrm>
            <a:off x="500063" y="428625"/>
            <a:ext cx="8072437" cy="423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Supponiamo ora che si voglia valutare il profilo di sviluppo dei topi del ceppo C57-B6, sempre relativamente al </a:t>
            </a:r>
            <a:r>
              <a:rPr lang="it-IT" sz="2400">
                <a:solidFill>
                  <a:srgbClr val="0033CC"/>
                </a:solidFill>
              </a:rPr>
              <a:t>peso corporeo</a:t>
            </a:r>
            <a:r>
              <a:rPr lang="it-IT" sz="2400"/>
              <a:t>, a 2, 4, 6, 8, 12 giorni di vita.</a:t>
            </a:r>
          </a:p>
          <a:p>
            <a:pPr>
              <a:spcAft>
                <a:spcPts val="1200"/>
              </a:spcAft>
            </a:pPr>
            <a:r>
              <a:rPr lang="it-IT" sz="2400"/>
              <a:t>Prendiamo in considerazione solo i maschi, estraendo un maschio da ogni nidiata.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disegno sperimentale?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numero di gruppi?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Quale test dobbiamo utilizzare?</a:t>
            </a:r>
            <a:endParaRPr lang="it-IT"/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4722813" y="2928938"/>
            <a:ext cx="3954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FF0000"/>
                </a:solidFill>
              </a:rPr>
              <a:t>Disegno per gruppi appaiati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5430838" y="3748088"/>
            <a:ext cx="3246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 i="1">
                <a:solidFill>
                  <a:srgbClr val="FFC000"/>
                </a:solidFill>
              </a:rPr>
              <a:t>2 ripetute→</a:t>
            </a:r>
            <a:r>
              <a:rPr lang="it-IT" sz="2400">
                <a:solidFill>
                  <a:srgbClr val="FF0000"/>
                </a:solidFill>
              </a:rPr>
              <a:t> </a:t>
            </a:r>
            <a:r>
              <a:rPr lang="it-IT" sz="2400" b="1">
                <a:solidFill>
                  <a:srgbClr val="FF0000"/>
                </a:solidFill>
              </a:rPr>
              <a:t>5 ripetute</a:t>
            </a:r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2730500" y="4605338"/>
            <a:ext cx="5946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 i="1">
                <a:solidFill>
                  <a:srgbClr val="FFC000"/>
                </a:solidFill>
              </a:rPr>
              <a:t>t di Student →</a:t>
            </a:r>
            <a:r>
              <a:rPr lang="it-IT" sz="2400">
                <a:solidFill>
                  <a:srgbClr val="FF0000"/>
                </a:solidFill>
              </a:rPr>
              <a:t> </a:t>
            </a:r>
            <a:r>
              <a:rPr lang="it-IT" sz="2400" b="1">
                <a:solidFill>
                  <a:srgbClr val="FF0000"/>
                </a:solidFill>
              </a:rPr>
              <a:t>ANOVA</a:t>
            </a:r>
            <a:r>
              <a:rPr lang="it-IT" sz="2400">
                <a:solidFill>
                  <a:srgbClr val="FF0000"/>
                </a:solidFill>
              </a:rPr>
              <a:t> per gruppi appaiati</a:t>
            </a:r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3040063" y="5054600"/>
            <a:ext cx="56372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it-IT" sz="2400"/>
              <a:t>o, in alternativa,</a:t>
            </a:r>
          </a:p>
          <a:p>
            <a:pPr algn="r"/>
            <a:r>
              <a:rPr lang="it-IT" sz="2400" i="1">
                <a:solidFill>
                  <a:srgbClr val="FFC000"/>
                </a:solidFill>
              </a:rPr>
              <a:t>test di Wilcoxon →</a:t>
            </a:r>
            <a:r>
              <a:rPr lang="it-IT" sz="2400">
                <a:solidFill>
                  <a:srgbClr val="FF0000"/>
                </a:solidFill>
              </a:rPr>
              <a:t> ANOVA di </a:t>
            </a:r>
            <a:r>
              <a:rPr lang="it-IT" sz="2400" b="1">
                <a:solidFill>
                  <a:srgbClr val="FF0000"/>
                </a:solidFill>
              </a:rPr>
              <a:t>Friedman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  <p:bldP spid="7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F27AC3-43B6-464B-B8AF-3B683557AE96}" type="slidenum">
              <a:rPr lang="it-IT" smtClean="0">
                <a:cs typeface="Arial" charset="0"/>
              </a:rPr>
              <a:pPr/>
              <a:t>2</a:t>
            </a:fld>
            <a:endParaRPr lang="it-IT" smtClean="0">
              <a:cs typeface="Arial" charset="0"/>
            </a:endParaRPr>
          </a:p>
        </p:txBody>
      </p:sp>
      <p:sp>
        <p:nvSpPr>
          <p:cNvPr id="17410" name="CasellaDiTesto 2"/>
          <p:cNvSpPr txBox="1">
            <a:spLocks noChangeArrowheads="1"/>
          </p:cNvSpPr>
          <p:nvPr/>
        </p:nvSpPr>
        <p:spPr bwMode="auto">
          <a:xfrm>
            <a:off x="2225675" y="2071688"/>
            <a:ext cx="46926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4000" b="1">
                <a:solidFill>
                  <a:srgbClr val="FF0000"/>
                </a:solidFill>
              </a:rPr>
              <a:t>1 SOLO FATTORE </a:t>
            </a:r>
          </a:p>
          <a:p>
            <a:pPr algn="ctr">
              <a:spcAft>
                <a:spcPts val="1200"/>
              </a:spcAft>
            </a:pPr>
            <a:r>
              <a:rPr lang="it-IT" sz="4000" b="1">
                <a:solidFill>
                  <a:srgbClr val="FF0000"/>
                </a:solidFill>
              </a:rPr>
              <a:t>3 o + LIVELLI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B25777-2964-485D-955F-3A6DE206B020}" type="slidenum">
              <a:rPr lang="it-IT" smtClean="0">
                <a:cs typeface="Arial" charset="0"/>
              </a:rPr>
              <a:pPr/>
              <a:t>20</a:t>
            </a:fld>
            <a:endParaRPr lang="it-IT" smtClean="0">
              <a:cs typeface="Arial" charset="0"/>
            </a:endParaRPr>
          </a:p>
        </p:txBody>
      </p:sp>
      <p:sp>
        <p:nvSpPr>
          <p:cNvPr id="28680" name="CasellaDiTesto 2"/>
          <p:cNvSpPr txBox="1">
            <a:spLocks noChangeArrowheads="1"/>
          </p:cNvSpPr>
          <p:nvPr/>
        </p:nvSpPr>
        <p:spPr bwMode="auto">
          <a:xfrm>
            <a:off x="392113" y="357188"/>
            <a:ext cx="6719887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L’</a:t>
            </a:r>
            <a:r>
              <a:rPr lang="it-IT" sz="2400" b="1"/>
              <a:t>ANOVA</a:t>
            </a:r>
            <a:r>
              <a:rPr lang="it-IT" sz="2400"/>
              <a:t> è una estensione del test t di Student:</a:t>
            </a:r>
          </a:p>
          <a:p>
            <a:pPr>
              <a:spcAft>
                <a:spcPts val="1200"/>
              </a:spcAft>
            </a:pPr>
            <a:r>
              <a:rPr lang="it-IT" sz="2400"/>
              <a:t>come si passa da 2 a 3+ misure </a:t>
            </a:r>
            <a:r>
              <a:rPr lang="it-IT" sz="2400">
                <a:solidFill>
                  <a:srgbClr val="0033CC"/>
                </a:solidFill>
              </a:rPr>
              <a:t>appaiate</a:t>
            </a:r>
            <a:r>
              <a:rPr lang="it-IT" sz="2400"/>
              <a:t>?</a:t>
            </a:r>
          </a:p>
        </p:txBody>
      </p:sp>
      <p:sp>
        <p:nvSpPr>
          <p:cNvPr id="28681" name="CasellaDiTesto 8"/>
          <p:cNvSpPr txBox="1">
            <a:spLocks noChangeArrowheads="1"/>
          </p:cNvSpPr>
          <p:nvPr/>
        </p:nvSpPr>
        <p:spPr bwMode="auto">
          <a:xfrm>
            <a:off x="428625" y="3929063"/>
            <a:ext cx="84296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Quale indice possiamo utilizzare per sintetizzare le </a:t>
            </a:r>
            <a:r>
              <a:rPr lang="it-IT" sz="2400">
                <a:solidFill>
                  <a:srgbClr val="FF0000"/>
                </a:solidFill>
              </a:rPr>
              <a:t>differenze</a:t>
            </a:r>
            <a:r>
              <a:rPr lang="it-IT" sz="2400"/>
              <a:t> </a:t>
            </a:r>
            <a:r>
              <a:rPr lang="it-IT" sz="2400">
                <a:solidFill>
                  <a:srgbClr val="FF0000"/>
                </a:solidFill>
              </a:rPr>
              <a:t>medie</a:t>
            </a:r>
            <a:r>
              <a:rPr lang="it-IT" sz="2400"/>
              <a:t> tra coppie di misure appaiate?</a:t>
            </a:r>
          </a:p>
          <a:p>
            <a:pPr>
              <a:spcAft>
                <a:spcPts val="1200"/>
              </a:spcAft>
            </a:pPr>
            <a:r>
              <a:rPr lang="it-IT" sz="2400"/>
              <a:t>Quale indice possiamo utilizzare per sintetizzare la </a:t>
            </a:r>
            <a:r>
              <a:rPr lang="it-IT" sz="2400">
                <a:solidFill>
                  <a:srgbClr val="0033CC"/>
                </a:solidFill>
              </a:rPr>
              <a:t>variabilità</a:t>
            </a:r>
            <a:r>
              <a:rPr lang="it-IT" sz="2400"/>
              <a:t> tra le differenze medie delle varie coppie di misure appaiate?</a:t>
            </a:r>
          </a:p>
        </p:txBody>
      </p:sp>
      <p:grpSp>
        <p:nvGrpSpPr>
          <p:cNvPr id="28682" name="Gruppo 7"/>
          <p:cNvGrpSpPr>
            <a:grpSpLocks/>
          </p:cNvGrpSpPr>
          <p:nvPr/>
        </p:nvGrpSpPr>
        <p:grpSpPr bwMode="auto">
          <a:xfrm>
            <a:off x="2571750" y="1928813"/>
            <a:ext cx="2808288" cy="1368425"/>
            <a:chOff x="3492500" y="2205038"/>
            <a:chExt cx="2808288" cy="1368425"/>
          </a:xfrm>
        </p:grpSpPr>
        <p:graphicFrame>
          <p:nvGraphicFramePr>
            <p:cNvPr id="28678" name="Object 6"/>
            <p:cNvGraphicFramePr>
              <a:graphicFrameLocks noChangeAspect="1"/>
            </p:cNvGraphicFramePr>
            <p:nvPr/>
          </p:nvGraphicFramePr>
          <p:xfrm>
            <a:off x="3492500" y="2276475"/>
            <a:ext cx="2808288" cy="1257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680" name="Equazione" r:id="rId3" imgW="1841400" imgH="825480" progId="Equation.3">
                    <p:embed/>
                  </p:oleObj>
                </mc:Choice>
                <mc:Fallback>
                  <p:oleObj name="Equazione" r:id="rId3" imgW="1841400" imgH="825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2500" y="2276475"/>
                          <a:ext cx="2808288" cy="1257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683" name="Oval 11"/>
            <p:cNvSpPr>
              <a:spLocks noChangeArrowheads="1"/>
            </p:cNvSpPr>
            <p:nvPr/>
          </p:nvSpPr>
          <p:spPr bwMode="auto">
            <a:xfrm>
              <a:off x="4211638" y="2205038"/>
              <a:ext cx="1008062" cy="6477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t-IT">
                <a:solidFill>
                  <a:srgbClr val="FF0000"/>
                </a:solidFill>
              </a:endParaRPr>
            </a:p>
          </p:txBody>
        </p:sp>
        <p:sp>
          <p:nvSpPr>
            <p:cNvPr id="28684" name="Oval 12"/>
            <p:cNvSpPr>
              <a:spLocks noChangeArrowheads="1"/>
            </p:cNvSpPr>
            <p:nvPr/>
          </p:nvSpPr>
          <p:spPr bwMode="auto">
            <a:xfrm>
              <a:off x="3924300" y="2924175"/>
              <a:ext cx="1439863" cy="649288"/>
            </a:xfrm>
            <a:prstGeom prst="ellipse">
              <a:avLst/>
            </a:prstGeom>
            <a:noFill/>
            <a:ln w="1905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t-IT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D8A359-76B7-4954-A9CE-D7A1925B4690}" type="slidenum">
              <a:rPr lang="it-IT" smtClean="0">
                <a:cs typeface="Arial" charset="0"/>
              </a:rPr>
              <a:pPr/>
              <a:t>21</a:t>
            </a:fld>
            <a:endParaRPr lang="it-IT" smtClean="0">
              <a:cs typeface="Arial" charset="0"/>
            </a:endParaRPr>
          </a:p>
        </p:txBody>
      </p:sp>
      <p:sp>
        <p:nvSpPr>
          <p:cNvPr id="139266" name="CasellaDiTesto 8"/>
          <p:cNvSpPr txBox="1">
            <a:spLocks noChangeArrowheads="1"/>
          </p:cNvSpPr>
          <p:nvPr/>
        </p:nvSpPr>
        <p:spPr bwMode="auto">
          <a:xfrm>
            <a:off x="357188" y="893763"/>
            <a:ext cx="8501062" cy="367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800"/>
              </a:spcAft>
            </a:pPr>
            <a:r>
              <a:rPr lang="it-IT" sz="2400"/>
              <a:t>Quale indice possiamo utilizzare per sintetizzare le differenze medie tra coppie di misure appaiate?</a:t>
            </a:r>
          </a:p>
          <a:p>
            <a:pPr>
              <a:spcAft>
                <a:spcPts val="3000"/>
              </a:spcAft>
            </a:pPr>
            <a:r>
              <a:rPr lang="it-IT" sz="2400"/>
              <a:t>Media delle differenze 		</a:t>
            </a:r>
            <a:r>
              <a:rPr lang="it-IT" sz="2400" i="1">
                <a:solidFill>
                  <a:srgbClr val="FFC000"/>
                </a:solidFill>
              </a:rPr>
              <a:t> </a:t>
            </a:r>
            <a:r>
              <a:rPr lang="it-IT" sz="2400" i="1"/>
              <a:t>→</a:t>
            </a:r>
            <a:r>
              <a:rPr lang="it-IT" sz="2400">
                <a:solidFill>
                  <a:srgbClr val="FF0000"/>
                </a:solidFill>
              </a:rPr>
              <a:t> </a:t>
            </a:r>
            <a:endParaRPr lang="it-IT" sz="2400">
              <a:sym typeface="Symbol" pitchFamily="18" charset="2"/>
            </a:endParaRPr>
          </a:p>
          <a:p>
            <a:pPr>
              <a:spcAft>
                <a:spcPts val="1800"/>
              </a:spcAft>
            </a:pPr>
            <a:r>
              <a:rPr lang="it-IT" sz="2400"/>
              <a:t>Quale indice possiamo utilizzare per sintetizzare la variabilità tra le differenze medie delle varie coppie di misure appaiate?</a:t>
            </a:r>
          </a:p>
          <a:p>
            <a:pPr>
              <a:spcAft>
                <a:spcPts val="1200"/>
              </a:spcAft>
            </a:pPr>
            <a:r>
              <a:rPr lang="it-IT" sz="2400">
                <a:solidFill>
                  <a:srgbClr val="000000"/>
                </a:solidFill>
                <a:sym typeface="Symbol" pitchFamily="18" charset="2"/>
              </a:rPr>
              <a:t>Standard Error </a:t>
            </a:r>
            <a:r>
              <a:rPr lang="it-IT" sz="2400" u="sng">
                <a:solidFill>
                  <a:srgbClr val="000000"/>
                </a:solidFill>
                <a:sym typeface="Symbol" pitchFamily="18" charset="2"/>
              </a:rPr>
              <a:t>entro</a:t>
            </a:r>
            <a:r>
              <a:rPr lang="it-IT" sz="2400">
                <a:solidFill>
                  <a:srgbClr val="000000"/>
                </a:solidFill>
                <a:sym typeface="Symbol" pitchFamily="18" charset="2"/>
              </a:rPr>
              <a:t> i gruppi	</a:t>
            </a:r>
            <a:r>
              <a:rPr lang="it-IT" sz="2400" i="1">
                <a:solidFill>
                  <a:srgbClr val="FFC000"/>
                </a:solidFill>
              </a:rPr>
              <a:t> </a:t>
            </a:r>
            <a:r>
              <a:rPr lang="it-IT" sz="2400" i="1"/>
              <a:t>→</a:t>
            </a:r>
            <a:r>
              <a:rPr lang="it-IT" sz="2400">
                <a:solidFill>
                  <a:srgbClr val="FF0000"/>
                </a:solidFill>
              </a:rPr>
              <a:t> </a:t>
            </a:r>
            <a:endParaRPr lang="it-IT" sz="2400">
              <a:sym typeface="Symbol" pitchFamily="18" charset="2"/>
            </a:endParaRPr>
          </a:p>
          <a:p>
            <a:pPr>
              <a:spcAft>
                <a:spcPts val="1200"/>
              </a:spcAft>
            </a:pPr>
            <a:endParaRPr lang="it-IT" sz="2400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5429250" y="1893888"/>
            <a:ext cx="3143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  <a:tabLst>
                <a:tab pos="4129088" algn="l"/>
              </a:tabLst>
            </a:pPr>
            <a:r>
              <a:rPr lang="it-IT" sz="2400">
                <a:solidFill>
                  <a:srgbClr val="FF0000"/>
                </a:solidFill>
                <a:sym typeface="Symbol" pitchFamily="18" charset="2"/>
              </a:rPr>
              <a:t>Varianza </a:t>
            </a:r>
            <a:r>
              <a:rPr lang="it-IT" sz="2400" u="sng">
                <a:solidFill>
                  <a:srgbClr val="FF0000"/>
                </a:solidFill>
                <a:sym typeface="Symbol" pitchFamily="18" charset="2"/>
              </a:rPr>
              <a:t>tra</a:t>
            </a:r>
            <a:r>
              <a:rPr lang="it-IT" sz="2400">
                <a:solidFill>
                  <a:srgbClr val="FF0000"/>
                </a:solidFill>
                <a:sym typeface="Symbol" pitchFamily="18" charset="2"/>
              </a:rPr>
              <a:t> le medie</a:t>
            </a:r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5429250" y="3579813"/>
            <a:ext cx="33575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  <a:tabLst>
                <a:tab pos="4129088" algn="l"/>
              </a:tabLst>
            </a:pPr>
            <a:r>
              <a:rPr lang="it-IT" sz="2400">
                <a:solidFill>
                  <a:srgbClr val="FF0000"/>
                </a:solidFill>
                <a:sym typeface="Symbol" pitchFamily="18" charset="2"/>
              </a:rPr>
              <a:t>Varianza </a:t>
            </a:r>
            <a:r>
              <a:rPr lang="it-IT" sz="2400" u="sng">
                <a:solidFill>
                  <a:srgbClr val="FF0000"/>
                </a:solidFill>
                <a:sym typeface="Symbol" pitchFamily="18" charset="2"/>
              </a:rPr>
              <a:t>entro</a:t>
            </a:r>
            <a:r>
              <a:rPr lang="it-IT" sz="2400">
                <a:solidFill>
                  <a:srgbClr val="FF0000"/>
                </a:solidFill>
                <a:sym typeface="Symbol" pitchFamily="18" charset="2"/>
              </a:rPr>
              <a:t> i gruppi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2" grpId="0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7D3A2F-F32C-4434-9FFE-9FBB4BA273B7}" type="slidenum">
              <a:rPr lang="it-IT" smtClean="0">
                <a:cs typeface="Arial" charset="0"/>
              </a:rPr>
              <a:pPr/>
              <a:t>22</a:t>
            </a:fld>
            <a:endParaRPr lang="it-IT" smtClean="0">
              <a:cs typeface="Arial" charset="0"/>
            </a:endParaRPr>
          </a:p>
        </p:txBody>
      </p:sp>
      <p:grpSp>
        <p:nvGrpSpPr>
          <p:cNvPr id="140290" name="Gruppo 27"/>
          <p:cNvGrpSpPr>
            <a:grpSpLocks/>
          </p:cNvGrpSpPr>
          <p:nvPr/>
        </p:nvGrpSpPr>
        <p:grpSpPr bwMode="auto">
          <a:xfrm>
            <a:off x="611188" y="836613"/>
            <a:ext cx="8286750" cy="4064000"/>
            <a:chOff x="642910" y="857232"/>
            <a:chExt cx="8286808" cy="4062690"/>
          </a:xfrm>
        </p:grpSpPr>
        <p:sp>
          <p:nvSpPr>
            <p:cNvPr id="4" name="CasellaDiTesto 3"/>
            <p:cNvSpPr txBox="1"/>
            <p:nvPr/>
          </p:nvSpPr>
          <p:spPr>
            <a:xfrm>
              <a:off x="1928794" y="857232"/>
              <a:ext cx="2398729" cy="4665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t-IT" sz="2400" dirty="0">
                  <a:latin typeface="Arial" pitchFamily="34" charset="0"/>
                  <a:cs typeface="+mn-cs"/>
                </a:rPr>
                <a:t>Devianza Totale</a:t>
              </a:r>
            </a:p>
          </p:txBody>
        </p:sp>
        <p:sp>
          <p:nvSpPr>
            <p:cNvPr id="140293" name="CasellaDiTesto 4"/>
            <p:cNvSpPr txBox="1">
              <a:spLocks noChangeArrowheads="1"/>
            </p:cNvSpPr>
            <p:nvPr/>
          </p:nvSpPr>
          <p:spPr bwMode="auto">
            <a:xfrm>
              <a:off x="684185" y="2142903"/>
              <a:ext cx="3313136" cy="4666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t-IT" sz="2400"/>
                <a:t>Devianza TRA soggetti</a:t>
              </a:r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4929190" y="2142693"/>
              <a:ext cx="3770338" cy="4665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t-IT" sz="2400" dirty="0">
                  <a:latin typeface="Arial" pitchFamily="34" charset="0"/>
                  <a:cs typeface="+mn-cs"/>
                </a:rPr>
                <a:t>Devianza ENTRO soggetti</a:t>
              </a:r>
            </a:p>
          </p:txBody>
        </p:sp>
        <p:sp>
          <p:nvSpPr>
            <p:cNvPr id="140295" name="CasellaDiTesto 6"/>
            <p:cNvSpPr txBox="1">
              <a:spLocks noChangeArrowheads="1"/>
            </p:cNvSpPr>
            <p:nvPr/>
          </p:nvSpPr>
          <p:spPr bwMode="auto">
            <a:xfrm>
              <a:off x="642910" y="3642852"/>
              <a:ext cx="4008466" cy="46665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/>
                <a:t>Devianza tra Misure ripetute</a:t>
              </a:r>
            </a:p>
          </p:txBody>
        </p:sp>
        <p:sp>
          <p:nvSpPr>
            <p:cNvPr id="140296" name="CasellaDiTesto 7"/>
            <p:cNvSpPr txBox="1">
              <a:spLocks noChangeArrowheads="1"/>
            </p:cNvSpPr>
            <p:nvPr/>
          </p:nvSpPr>
          <p:spPr bwMode="auto">
            <a:xfrm>
              <a:off x="5072066" y="3642852"/>
              <a:ext cx="3857652" cy="127707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it-IT" sz="2400"/>
                <a:t>Devianza dell’Interazione </a:t>
              </a:r>
              <a:br>
                <a:rPr lang="it-IT" sz="2400"/>
              </a:br>
              <a:r>
                <a:rPr lang="it-IT" sz="2400"/>
                <a:t>Soggetto*Misure ripetute =</a:t>
              </a:r>
            </a:p>
            <a:p>
              <a:pPr algn="ctr">
                <a:spcAft>
                  <a:spcPts val="600"/>
                </a:spcAft>
              </a:pPr>
              <a:r>
                <a:rPr lang="it-IT" sz="2400"/>
                <a:t>= Devianza dell’Errore </a:t>
              </a:r>
            </a:p>
          </p:txBody>
        </p:sp>
        <p:cxnSp>
          <p:nvCxnSpPr>
            <p:cNvPr id="140297" name="Connettore 2 10"/>
            <p:cNvCxnSpPr>
              <a:cxnSpLocks noChangeShapeType="1"/>
            </p:cNvCxnSpPr>
            <p:nvPr/>
          </p:nvCxnSpPr>
          <p:spPr bwMode="auto">
            <a:xfrm>
              <a:off x="3000364" y="1357298"/>
              <a:ext cx="2571768" cy="68718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40298" name="Connettore 2 12"/>
            <p:cNvCxnSpPr>
              <a:cxnSpLocks noChangeShapeType="1"/>
            </p:cNvCxnSpPr>
            <p:nvPr/>
          </p:nvCxnSpPr>
          <p:spPr bwMode="auto">
            <a:xfrm rot="5400000">
              <a:off x="1607323" y="1535894"/>
              <a:ext cx="714378" cy="35719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40299" name="Connettore 2 17"/>
            <p:cNvCxnSpPr>
              <a:cxnSpLocks noChangeShapeType="1"/>
            </p:cNvCxnSpPr>
            <p:nvPr/>
          </p:nvCxnSpPr>
          <p:spPr bwMode="auto">
            <a:xfrm rot="10800000" flipV="1">
              <a:off x="3643306" y="2643181"/>
              <a:ext cx="2571768" cy="928693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40300" name="Connettore 2 18"/>
            <p:cNvCxnSpPr>
              <a:cxnSpLocks noChangeShapeType="1"/>
            </p:cNvCxnSpPr>
            <p:nvPr/>
          </p:nvCxnSpPr>
          <p:spPr bwMode="auto">
            <a:xfrm rot="16200000" flipH="1">
              <a:off x="6515474" y="2842847"/>
              <a:ext cx="970836" cy="57150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140291" name="Text Box 13"/>
          <p:cNvSpPr txBox="1">
            <a:spLocks noChangeArrowheads="1"/>
          </p:cNvSpPr>
          <p:nvPr/>
        </p:nvSpPr>
        <p:spPr bwMode="auto">
          <a:xfrm>
            <a:off x="1785938" y="5445125"/>
            <a:ext cx="50180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SS </a:t>
            </a:r>
            <a:r>
              <a:rPr lang="it-IT" sz="2400" i="1" baseline="-25000"/>
              <a:t>Tot</a:t>
            </a:r>
            <a:r>
              <a:rPr lang="it-IT" sz="2400" i="1"/>
              <a:t> </a:t>
            </a:r>
            <a:r>
              <a:rPr lang="it-IT" sz="2400"/>
              <a:t>= SS</a:t>
            </a:r>
            <a:r>
              <a:rPr lang="it-IT" sz="2400" i="1" baseline="-25000"/>
              <a:t>Factor</a:t>
            </a:r>
            <a:r>
              <a:rPr lang="it-IT" sz="2400" i="1"/>
              <a:t> </a:t>
            </a:r>
            <a:r>
              <a:rPr lang="it-IT" sz="2400"/>
              <a:t>+ SS</a:t>
            </a:r>
            <a:r>
              <a:rPr lang="it-IT" sz="2400" i="1" baseline="-25000"/>
              <a:t>Subject</a:t>
            </a:r>
            <a:r>
              <a:rPr lang="it-IT" sz="2400" i="1"/>
              <a:t> </a:t>
            </a:r>
            <a:r>
              <a:rPr lang="it-IT" sz="2400"/>
              <a:t>+ SS</a:t>
            </a:r>
            <a:r>
              <a:rPr lang="it-IT" sz="2400" i="1" baseline="-25000"/>
              <a:t>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7D81BA-343C-4CDA-AD66-BADEB1B444D6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  <p:graphicFrame>
        <p:nvGraphicFramePr>
          <p:cNvPr id="3" name="Grafico 2"/>
          <p:cNvGraphicFramePr/>
          <p:nvPr/>
        </p:nvGraphicFramePr>
        <p:xfrm>
          <a:off x="642910" y="2247900"/>
          <a:ext cx="7343775" cy="461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357188" y="98425"/>
          <a:ext cx="8429680" cy="2194560"/>
        </p:xfrm>
        <a:graphic>
          <a:graphicData uri="http://schemas.openxmlformats.org/drawingml/2006/table">
            <a:tbl>
              <a:tblPr/>
              <a:tblGrid>
                <a:gridCol w="1053710"/>
                <a:gridCol w="1053710"/>
                <a:gridCol w="1053710"/>
                <a:gridCol w="1053710"/>
                <a:gridCol w="1053710"/>
                <a:gridCol w="1053710"/>
                <a:gridCol w="1053710"/>
                <a:gridCol w="105371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Ceppo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Nidiata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BW02m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BW04m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BW06m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BW08m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BW10m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BW12m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C57 B6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106" name="Object 2"/>
          <p:cNvGraphicFramePr>
            <a:graphicFrameLocks noChangeAspect="1"/>
          </p:cNvGraphicFramePr>
          <p:nvPr/>
        </p:nvGraphicFramePr>
        <p:xfrm>
          <a:off x="142875" y="1143000"/>
          <a:ext cx="5572125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8" name="Equazione" r:id="rId3" imgW="5537160" imgH="2717640" progId="Equation.3">
                  <p:embed/>
                </p:oleObj>
              </mc:Choice>
              <mc:Fallback>
                <p:oleObj name="Equazione" r:id="rId3" imgW="5537160" imgH="2717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" y="1143000"/>
                        <a:ext cx="5572125" cy="28575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33CC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0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E5C451-DF2C-44CE-8656-AEA1CE809D00}" type="slidenum">
              <a:rPr lang="it-IT" smtClean="0">
                <a:cs typeface="Arial" charset="0"/>
              </a:rPr>
              <a:pPr/>
              <a:t>24</a:t>
            </a:fld>
            <a:endParaRPr lang="it-IT" smtClean="0">
              <a:cs typeface="Arial" charset="0"/>
            </a:endParaRPr>
          </a:p>
        </p:txBody>
      </p:sp>
      <p:sp>
        <p:nvSpPr>
          <p:cNvPr id="175108" name="CasellaDiTesto 13"/>
          <p:cNvSpPr txBox="1">
            <a:spLocks noChangeArrowheads="1"/>
          </p:cNvSpPr>
          <p:nvPr/>
        </p:nvSpPr>
        <p:spPr bwMode="auto">
          <a:xfrm>
            <a:off x="5795963" y="1143000"/>
            <a:ext cx="3205162" cy="285432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tIns="190800">
            <a:spAutoFit/>
          </a:bodyPr>
          <a:lstStyle/>
          <a:p>
            <a:pPr>
              <a:spcAft>
                <a:spcPts val="3600"/>
              </a:spcAft>
            </a:pPr>
            <a:r>
              <a:rPr lang="it-IT" sz="2000" i="1"/>
              <a:t>MS</a:t>
            </a:r>
            <a:r>
              <a:rPr lang="it-IT" sz="2000" i="1" baseline="-25000"/>
              <a:t>Total</a:t>
            </a:r>
            <a:r>
              <a:rPr lang="it-IT" sz="2000" i="1"/>
              <a:t> = SS</a:t>
            </a:r>
            <a:r>
              <a:rPr lang="it-IT" sz="2000" i="1" baseline="-25000"/>
              <a:t>Total</a:t>
            </a:r>
            <a:r>
              <a:rPr lang="it-IT" sz="2000" i="1"/>
              <a:t> / df</a:t>
            </a:r>
            <a:r>
              <a:rPr lang="it-IT" sz="2000" i="1" baseline="-25000"/>
              <a:t>Total</a:t>
            </a:r>
          </a:p>
          <a:p>
            <a:pPr>
              <a:spcAft>
                <a:spcPts val="3600"/>
              </a:spcAft>
            </a:pPr>
            <a:endParaRPr lang="it-IT" sz="2000" i="1"/>
          </a:p>
          <a:p>
            <a:pPr>
              <a:spcAft>
                <a:spcPts val="3600"/>
              </a:spcAft>
            </a:pPr>
            <a:r>
              <a:rPr lang="it-IT" sz="2000" i="1"/>
              <a:t>MS</a:t>
            </a:r>
            <a:r>
              <a:rPr lang="it-IT" sz="2000" i="1" baseline="-25000"/>
              <a:t>Factor</a:t>
            </a:r>
            <a:r>
              <a:rPr lang="it-IT" sz="2000" i="1"/>
              <a:t> = SS</a:t>
            </a:r>
            <a:r>
              <a:rPr lang="it-IT" sz="2000" i="1" baseline="-25000"/>
              <a:t>Factor</a:t>
            </a:r>
            <a:r>
              <a:rPr lang="it-IT" sz="2000" i="1"/>
              <a:t> / df</a:t>
            </a:r>
            <a:r>
              <a:rPr lang="it-IT" sz="2000" i="1" baseline="-25000"/>
              <a:t>Factor</a:t>
            </a:r>
          </a:p>
          <a:p>
            <a:pPr>
              <a:spcAft>
                <a:spcPts val="3600"/>
              </a:spcAft>
            </a:pPr>
            <a:r>
              <a:rPr lang="it-IT" sz="2000" i="1"/>
              <a:t>MS</a:t>
            </a:r>
            <a:r>
              <a:rPr lang="it-IT" sz="2000" i="1" baseline="-25000"/>
              <a:t>S*F</a:t>
            </a:r>
            <a:r>
              <a:rPr lang="it-IT" sz="2000" i="1"/>
              <a:t> = SS</a:t>
            </a:r>
            <a:r>
              <a:rPr lang="it-IT" sz="2000" i="1" baseline="-25000"/>
              <a:t>S*F</a:t>
            </a:r>
            <a:r>
              <a:rPr lang="it-IT" sz="2000" i="1"/>
              <a:t> / df</a:t>
            </a:r>
            <a:r>
              <a:rPr lang="it-IT" sz="2000" i="1" baseline="-25000"/>
              <a:t>S*F</a:t>
            </a:r>
            <a:endParaRPr lang="it-IT" sz="2000" i="1"/>
          </a:p>
        </p:txBody>
      </p:sp>
      <p:sp>
        <p:nvSpPr>
          <p:cNvPr id="17510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1438"/>
            <a:ext cx="8229600" cy="928687"/>
          </a:xfrm>
        </p:spPr>
        <p:txBody>
          <a:bodyPr/>
          <a:lstStyle/>
          <a:p>
            <a:r>
              <a:rPr lang="it-IT" smtClean="0"/>
              <a:t>Devianza e varianza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238125" y="4398963"/>
          <a:ext cx="8702425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849"/>
                <a:gridCol w="813572"/>
                <a:gridCol w="813572"/>
                <a:gridCol w="813572"/>
                <a:gridCol w="813572"/>
                <a:gridCol w="813572"/>
                <a:gridCol w="813572"/>
                <a:gridCol w="813572"/>
                <a:gridCol w="813572"/>
                <a:gridCol w="1044000"/>
              </a:tblGrid>
              <a:tr h="432000">
                <a:tc>
                  <a:txBody>
                    <a:bodyPr/>
                    <a:lstStyle/>
                    <a:p>
                      <a:r>
                        <a:rPr lang="it-IT" sz="2100" dirty="0" smtClean="0">
                          <a:solidFill>
                            <a:srgbClr val="002060"/>
                          </a:solidFill>
                        </a:rPr>
                        <a:t>MEDIE</a:t>
                      </a:r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ctr"/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100" dirty="0" smtClean="0">
                          <a:solidFill>
                            <a:srgbClr val="002060"/>
                          </a:solidFill>
                        </a:rPr>
                        <a:t>SS</a:t>
                      </a:r>
                      <a:endParaRPr lang="it-IT" sz="2100" dirty="0">
                        <a:solidFill>
                          <a:srgbClr val="002060"/>
                        </a:solidFill>
                      </a:endParaRPr>
                    </a:p>
                  </a:txBody>
                  <a:tcPr marL="105756" marR="105756" marT="52879" marB="52879"/>
                </a:tc>
              </a:tr>
              <a:tr h="432000">
                <a:tc>
                  <a:txBody>
                    <a:bodyPr/>
                    <a:lstStyle/>
                    <a:p>
                      <a:r>
                        <a:rPr lang="it-IT" sz="2100" dirty="0" smtClean="0"/>
                        <a:t>TOT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3.0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93.144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</a:tr>
              <a:tr h="432000">
                <a:tc>
                  <a:txBody>
                    <a:bodyPr/>
                    <a:lstStyle/>
                    <a:p>
                      <a:r>
                        <a:rPr lang="it-IT" sz="2100" dirty="0" err="1" smtClean="0"/>
                        <a:t>Subj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3.2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2.7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2.3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2.8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2.7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3.6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3.4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3.5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7.740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</a:tr>
              <a:tr h="432000">
                <a:tc>
                  <a:txBody>
                    <a:bodyPr/>
                    <a:lstStyle/>
                    <a:p>
                      <a:r>
                        <a:rPr lang="it-IT" sz="2100" dirty="0" err="1" smtClean="0"/>
                        <a:t>Factor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1.4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1.9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2.8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3.7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5.4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endParaRPr lang="it-IT" sz="2100" dirty="0"/>
                    </a:p>
                  </a:txBody>
                  <a:tcPr marL="105756" marR="105756" marT="52879" marB="52879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100" dirty="0" smtClean="0"/>
                        <a:t>80.556</a:t>
                      </a:r>
                      <a:endParaRPr lang="it-IT" sz="2100" dirty="0"/>
                    </a:p>
                  </a:txBody>
                  <a:tcPr marL="105756" marR="105756" marT="52879" marB="52879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4C5F27-FAA8-4E33-B38A-F8A9EC2E127D}" type="slidenum">
              <a:rPr lang="it-IT" smtClean="0">
                <a:cs typeface="Arial" charset="0"/>
              </a:rPr>
              <a:pPr/>
              <a:t>25</a:t>
            </a:fld>
            <a:endParaRPr lang="it-IT" smtClean="0">
              <a:cs typeface="Arial" charset="0"/>
            </a:endParaRP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2698750" y="765175"/>
          <a:ext cx="367347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6" name="Equazione" r:id="rId4" imgW="3098520" imgH="799920" progId="Equation.3">
                  <p:embed/>
                </p:oleObj>
              </mc:Choice>
              <mc:Fallback>
                <p:oleObj name="Equazione" r:id="rId4" imgW="3098520" imgH="7999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0" y="765175"/>
                        <a:ext cx="3673475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6" name="Rettangolo 6"/>
          <p:cNvSpPr>
            <a:spLocks noChangeArrowheads="1"/>
          </p:cNvSpPr>
          <p:nvPr/>
        </p:nvSpPr>
        <p:spPr bwMode="auto">
          <a:xfrm>
            <a:off x="428625" y="2060575"/>
            <a:ext cx="8286750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800"/>
              </a:spcAft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000" dirty="0">
                <a:cs typeface="Times New Roman" pitchFamily="18" charset="0"/>
              </a:rPr>
              <a:t>si distribuisce come una F di Fisher con </a:t>
            </a:r>
            <a:r>
              <a:rPr lang="it-IT" sz="2000" dirty="0" err="1"/>
              <a:t>df</a:t>
            </a:r>
            <a:r>
              <a:rPr lang="it-IT" sz="2000" baseline="-25000" dirty="0" err="1"/>
              <a:t>Factor</a:t>
            </a:r>
            <a:r>
              <a:rPr lang="it-IT" sz="2000" dirty="0"/>
              <a:t>,</a:t>
            </a:r>
            <a:r>
              <a:rPr lang="it-IT" sz="2000" dirty="0" err="1"/>
              <a:t>df</a:t>
            </a:r>
            <a:r>
              <a:rPr lang="it-IT" sz="2000" baseline="-25000" dirty="0" err="1"/>
              <a:t>Error</a:t>
            </a:r>
            <a:r>
              <a:rPr lang="it-IT" sz="2000" dirty="0"/>
              <a:t>  gradi di libertà</a:t>
            </a:r>
          </a:p>
          <a:p>
            <a:pPr>
              <a:spcAft>
                <a:spcPts val="1800"/>
              </a:spcAft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endParaRPr lang="it-IT" sz="2400" b="1" dirty="0">
              <a:solidFill>
                <a:srgbClr val="0033CC"/>
              </a:solidFill>
            </a:endParaRPr>
          </a:p>
          <a:p>
            <a:pPr>
              <a:spcAft>
                <a:spcPts val="1800"/>
              </a:spcAft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b="1" dirty="0">
                <a:solidFill>
                  <a:srgbClr val="0033CC"/>
                </a:solidFill>
              </a:rPr>
              <a:t>Assunzioni</a:t>
            </a:r>
            <a:endParaRPr lang="it-IT" sz="2400" b="1" dirty="0">
              <a:solidFill>
                <a:srgbClr val="0033CC"/>
              </a:solidFill>
              <a:cs typeface="Times New Roman" pitchFamily="18" charset="0"/>
            </a:endParaRP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Indipendenza delle osservazioni entro ogni livello del fattore a misure  ripetute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Appaiamento delle osservazioni tra i livelli del fattore a misure ripetute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Normalità della distribuzione della variabile esaminata </a:t>
            </a:r>
            <a:br>
              <a:rPr lang="it-IT" sz="2000" dirty="0">
                <a:solidFill>
                  <a:srgbClr val="000000"/>
                </a:solidFill>
                <a:cs typeface="Times New Roman" pitchFamily="18" charset="0"/>
              </a:rPr>
            </a:b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it-IT" sz="2000" dirty="0" err="1">
                <a:solidFill>
                  <a:srgbClr val="000000"/>
                </a:solidFill>
                <a:cs typeface="Times New Roman" pitchFamily="18" charset="0"/>
              </a:rPr>
              <a:t>Shapiro-Wilk</a:t>
            </a: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 test)</a:t>
            </a:r>
          </a:p>
          <a:p>
            <a:pPr marL="268288" indent="-268288">
              <a:spcAft>
                <a:spcPts val="600"/>
              </a:spcAft>
              <a:buFontTx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Sfericità (Correzione di </a:t>
            </a:r>
            <a:r>
              <a:rPr lang="it-IT" sz="2000" dirty="0" err="1">
                <a:solidFill>
                  <a:srgbClr val="000000"/>
                </a:solidFill>
                <a:cs typeface="Times New Roman" pitchFamily="18" charset="0"/>
              </a:rPr>
              <a:t>Greenhouse-Geisser</a:t>
            </a:r>
            <a:r>
              <a:rPr lang="it-IT" sz="2000" dirty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it-IT" sz="2000" dirty="0">
              <a:solidFill>
                <a:srgbClr val="0070C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500AEC-CEEC-4C8B-9E84-8CCF6BA9AB27}" type="slidenum">
              <a:rPr lang="it-IT" smtClean="0">
                <a:cs typeface="Arial" charset="0"/>
              </a:rPr>
              <a:pPr/>
              <a:t>26</a:t>
            </a:fld>
            <a:endParaRPr lang="it-IT" smtClean="0">
              <a:cs typeface="Arial" charset="0"/>
            </a:endParaRPr>
          </a:p>
        </p:txBody>
      </p:sp>
      <p:sp>
        <p:nvSpPr>
          <p:cNvPr id="111620" name="CasellaDiTesto 2"/>
          <p:cNvSpPr txBox="1">
            <a:spLocks noChangeArrowheads="1"/>
          </p:cNvSpPr>
          <p:nvPr/>
        </p:nvSpPr>
        <p:spPr bwMode="auto">
          <a:xfrm>
            <a:off x="357188" y="5110163"/>
            <a:ext cx="6929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Come calcoliamo i gradi di libertà df</a:t>
            </a:r>
            <a:r>
              <a:rPr lang="it-IT" sz="2400" baseline="-25000"/>
              <a:t>Factor</a:t>
            </a:r>
            <a:r>
              <a:rPr lang="it-IT" sz="2400"/>
              <a:t>,df</a:t>
            </a:r>
            <a:r>
              <a:rPr lang="it-IT" sz="2400" baseline="-25000"/>
              <a:t>Error</a:t>
            </a:r>
            <a:r>
              <a:rPr lang="it-IT" sz="2400"/>
              <a:t> ? </a:t>
            </a: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500063" y="3571875"/>
          <a:ext cx="44259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0" name="Equazione" r:id="rId3" imgW="3098520" imgH="799920" progId="Equation.3">
                  <p:embed/>
                </p:oleObj>
              </mc:Choice>
              <mc:Fallback>
                <p:oleObj name="Equazione" r:id="rId3" imgW="3098520" imgH="7999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3571875"/>
                        <a:ext cx="442595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80" name="Group 64"/>
          <p:cNvGraphicFramePr>
            <a:graphicFrameLocks noGrp="1"/>
          </p:cNvGraphicFramePr>
          <p:nvPr/>
        </p:nvGraphicFramePr>
        <p:xfrm>
          <a:off x="214313" y="285750"/>
          <a:ext cx="8643937" cy="2500313"/>
        </p:xfrm>
        <a:graphic>
          <a:graphicData uri="http://schemas.openxmlformats.org/drawingml/2006/table">
            <a:tbl>
              <a:tblPr/>
              <a:tblGrid>
                <a:gridCol w="1493837"/>
                <a:gridCol w="346075"/>
                <a:gridCol w="1362075"/>
                <a:gridCol w="1360488"/>
                <a:gridCol w="1360487"/>
                <a:gridCol w="1360488"/>
                <a:gridCol w="1360487"/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Bodyweight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C57 B6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Media</a:t>
                      </a: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SD</a:t>
                      </a: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d..-d02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d..-d04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d..-d06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d..-d08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1.35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0.15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1.94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0.27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0.59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0.16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2.76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0.44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1.41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0.34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0.83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0.21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3.73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0.56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2.38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0.47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1.79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0.37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0.96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0.18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5.38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1.09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4.03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1.00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3.44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0.91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2.61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0.74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1.65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0.71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64CE2B-AA0F-4055-BA97-BC303C88F7BD}" type="slidenum">
              <a:rPr lang="it-IT" smtClean="0">
                <a:cs typeface="Arial" charset="0"/>
              </a:rPr>
              <a:pPr/>
              <a:t>27</a:t>
            </a:fld>
            <a:endParaRPr lang="it-IT" smtClean="0">
              <a:cs typeface="Arial" charset="0"/>
            </a:endParaRPr>
          </a:p>
        </p:txBody>
      </p:sp>
      <p:sp>
        <p:nvSpPr>
          <p:cNvPr id="180226" name="CasellaDiTesto 2"/>
          <p:cNvSpPr txBox="1">
            <a:spLocks noChangeArrowheads="1"/>
          </p:cNvSpPr>
          <p:nvPr/>
        </p:nvSpPr>
        <p:spPr bwMode="auto">
          <a:xfrm>
            <a:off x="357188" y="714375"/>
            <a:ext cx="8786812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98525" indent="-898525">
              <a:spcAft>
                <a:spcPts val="5400"/>
              </a:spcAft>
              <a:tabLst>
                <a:tab pos="533400" algn="l"/>
                <a:tab pos="898525" algn="l"/>
              </a:tabLst>
            </a:pPr>
            <a:r>
              <a:rPr lang="it-IT" sz="2400">
                <a:solidFill>
                  <a:srgbClr val="0033CC"/>
                </a:solidFill>
              </a:rPr>
              <a:t>df</a:t>
            </a:r>
            <a:r>
              <a:rPr lang="it-IT" sz="2400" baseline="-25000">
                <a:solidFill>
                  <a:srgbClr val="0033CC"/>
                </a:solidFill>
              </a:rPr>
              <a:t>Subjects</a:t>
            </a:r>
            <a:r>
              <a:rPr lang="it-IT" sz="2400"/>
              <a:t> = quanti soggetti (blocchi di misure appaiate) abbiamo?</a:t>
            </a:r>
          </a:p>
          <a:p>
            <a:pPr marL="898525" indent="-898525">
              <a:spcAft>
                <a:spcPts val="5400"/>
              </a:spcAft>
              <a:tabLst>
                <a:tab pos="533400" algn="l"/>
                <a:tab pos="898525" algn="l"/>
              </a:tabLst>
            </a:pPr>
            <a:r>
              <a:rPr lang="it-IT" sz="2400">
                <a:solidFill>
                  <a:srgbClr val="0033CC"/>
                </a:solidFill>
              </a:rPr>
              <a:t>df</a:t>
            </a:r>
            <a:r>
              <a:rPr lang="it-IT" sz="2400" baseline="-25000">
                <a:solidFill>
                  <a:srgbClr val="0033CC"/>
                </a:solidFill>
              </a:rPr>
              <a:t>Factor </a:t>
            </a:r>
            <a:r>
              <a:rPr lang="it-IT" sz="2400">
                <a:solidFill>
                  <a:srgbClr val="0033CC"/>
                </a:solidFill>
              </a:rPr>
              <a:t>	</a:t>
            </a:r>
            <a:r>
              <a:rPr lang="it-IT" sz="2400"/>
              <a:t>= quante medie (misure ripetute) stiamo confrontando?</a:t>
            </a:r>
          </a:p>
          <a:p>
            <a:pPr marL="898525" indent="-898525">
              <a:spcAft>
                <a:spcPts val="600"/>
              </a:spcAft>
              <a:tabLst>
                <a:tab pos="533400" algn="l"/>
                <a:tab pos="898525" algn="l"/>
              </a:tabLst>
            </a:pPr>
            <a:r>
              <a:rPr lang="it-IT" sz="2400">
                <a:solidFill>
                  <a:srgbClr val="0033CC"/>
                </a:solidFill>
              </a:rPr>
              <a:t>df</a:t>
            </a:r>
            <a:r>
              <a:rPr lang="it-IT" sz="2400" baseline="-25000">
                <a:solidFill>
                  <a:srgbClr val="0033CC"/>
                </a:solidFill>
              </a:rPr>
              <a:t>Error</a:t>
            </a:r>
            <a:r>
              <a:rPr lang="it-IT" sz="2400">
                <a:solidFill>
                  <a:srgbClr val="0033CC"/>
                </a:solidFill>
              </a:rPr>
              <a:t> </a:t>
            </a:r>
            <a:r>
              <a:rPr lang="it-IT" sz="2400"/>
              <a:t>	= df</a:t>
            </a:r>
            <a:r>
              <a:rPr lang="it-IT" sz="2400" baseline="-25000"/>
              <a:t>Subjects*Factor</a:t>
            </a:r>
            <a:r>
              <a:rPr lang="it-IT" sz="2400"/>
              <a:t> = quante osservazioni indipendenti contribuiscono alla stima della varianza dell’errore?</a:t>
            </a:r>
          </a:p>
          <a:p>
            <a:pPr marL="898525" indent="-898525">
              <a:spcBef>
                <a:spcPts val="1200"/>
              </a:spcBef>
              <a:spcAft>
                <a:spcPts val="4800"/>
              </a:spcAft>
              <a:tabLst>
                <a:tab pos="533400" algn="l"/>
                <a:tab pos="898525" algn="l"/>
              </a:tabLst>
            </a:pPr>
            <a:r>
              <a:rPr lang="it-IT" sz="2400"/>
              <a:t>		</a:t>
            </a:r>
            <a:r>
              <a:rPr lang="it-IT" sz="2000" b="1">
                <a:solidFill>
                  <a:srgbClr val="FF0000"/>
                </a:solidFill>
              </a:rPr>
              <a:t>MEMO</a:t>
            </a:r>
            <a:r>
              <a:rPr lang="it-IT" sz="2000"/>
              <a:t>: Error = Subjects*Factor </a:t>
            </a:r>
            <a:r>
              <a:rPr lang="it-IT" sz="2000">
                <a:sym typeface="Symbol" pitchFamily="18" charset="2"/>
              </a:rPr>
              <a:t> </a:t>
            </a:r>
            <a:r>
              <a:rPr lang="it-IT" sz="2000"/>
              <a:t>df</a:t>
            </a:r>
            <a:r>
              <a:rPr lang="it-IT" sz="2000" baseline="-25000"/>
              <a:t>Error</a:t>
            </a:r>
            <a:r>
              <a:rPr lang="it-IT" sz="2000"/>
              <a:t> = df</a:t>
            </a:r>
            <a:r>
              <a:rPr lang="it-IT" sz="2000" baseline="-25000"/>
              <a:t>Subjects*Factor</a:t>
            </a:r>
            <a:r>
              <a:rPr lang="it-IT" sz="2000"/>
              <a:t> 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5715000" y="1143000"/>
            <a:ext cx="3214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8 blocchi </a:t>
            </a:r>
            <a:r>
              <a:rPr lang="it-IT" sz="2400">
                <a:sym typeface="Symbol" pitchFamily="18" charset="2"/>
              </a:rPr>
              <a:t> 8-1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7</a:t>
            </a:r>
            <a:r>
              <a:rPr lang="it-IT" sz="2400">
                <a:sym typeface="Symbol" pitchFamily="18" charset="2"/>
              </a:rPr>
              <a:t> df</a:t>
            </a:r>
            <a:endParaRPr lang="it-IT" sz="2400"/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3357563" y="5000625"/>
            <a:ext cx="557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5 medie*8 blocchi </a:t>
            </a:r>
            <a:r>
              <a:rPr lang="it-IT" sz="2400">
                <a:sym typeface="Symbol" pitchFamily="18" charset="2"/>
              </a:rPr>
              <a:t> (5-1)*(8-1)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28</a:t>
            </a:r>
            <a:r>
              <a:rPr lang="it-IT" sz="2400">
                <a:sym typeface="Symbol" pitchFamily="18" charset="2"/>
              </a:rPr>
              <a:t> df</a:t>
            </a:r>
            <a:r>
              <a:rPr lang="it-IT" sz="2400"/>
              <a:t> </a:t>
            </a:r>
          </a:p>
        </p:txBody>
      </p:sp>
      <p:sp>
        <p:nvSpPr>
          <p:cNvPr id="8" name="CasellaDiTesto 7"/>
          <p:cNvSpPr txBox="1">
            <a:spLocks noChangeArrowheads="1"/>
          </p:cNvSpPr>
          <p:nvPr/>
        </p:nvSpPr>
        <p:spPr bwMode="auto">
          <a:xfrm>
            <a:off x="5889625" y="2609850"/>
            <a:ext cx="304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5 medie </a:t>
            </a:r>
            <a:r>
              <a:rPr lang="it-IT" sz="2400">
                <a:sym typeface="Symbol" pitchFamily="18" charset="2"/>
              </a:rPr>
              <a:t> 5-1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4</a:t>
            </a:r>
            <a:r>
              <a:rPr lang="it-IT" sz="2400">
                <a:sym typeface="Symbol" pitchFamily="18" charset="2"/>
              </a:rPr>
              <a:t> df</a:t>
            </a:r>
            <a:endParaRPr lang="it-IT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/>
      <p:bldP spid="8" grpId="0" build="allAtOnce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A235299-68B6-4FF7-877B-568D48121437}" type="slidenum">
              <a:rPr lang="it-IT" sz="1400"/>
              <a:pPr algn="r"/>
              <a:t>28</a:t>
            </a:fld>
            <a:endParaRPr lang="it-IT" sz="140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285750" y="261938"/>
          <a:ext cx="86558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000"/>
                <a:gridCol w="1428760"/>
                <a:gridCol w="1428760"/>
                <a:gridCol w="1428760"/>
                <a:gridCol w="1428760"/>
                <a:gridCol w="142876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Bodyweight</a:t>
                      </a:r>
                      <a:endParaRPr lang="it-IT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d02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d04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d12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Media </a:t>
                      </a:r>
                      <a:r>
                        <a:rPr lang="it-IT" dirty="0" smtClean="0">
                          <a:sym typeface="Symbol"/>
                        </a:rPr>
                        <a:t> SD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1.35 </a:t>
                      </a:r>
                      <a:r>
                        <a:rPr lang="it-IT" dirty="0" smtClean="0">
                          <a:sym typeface="Symbol"/>
                        </a:rPr>
                        <a:t> 0.15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1.94 </a:t>
                      </a:r>
                      <a:r>
                        <a:rPr lang="it-IT" dirty="0" smtClean="0">
                          <a:sym typeface="Symbol"/>
                        </a:rPr>
                        <a:t> 0.27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2.76 </a:t>
                      </a:r>
                      <a:r>
                        <a:rPr lang="it-IT" dirty="0" smtClean="0">
                          <a:sym typeface="Symbol"/>
                        </a:rPr>
                        <a:t> 0.44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3.73 </a:t>
                      </a:r>
                      <a:r>
                        <a:rPr lang="it-IT" dirty="0" smtClean="0">
                          <a:sym typeface="Symbol"/>
                        </a:rPr>
                        <a:t> 0.56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5.38 </a:t>
                      </a:r>
                      <a:r>
                        <a:rPr lang="it-IT" dirty="0" smtClean="0">
                          <a:sym typeface="Symbol"/>
                        </a:rPr>
                        <a:t> 1.09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285750" y="2803525"/>
          <a:ext cx="8643938" cy="1849439"/>
        </p:xfrm>
        <a:graphic>
          <a:graphicData uri="http://schemas.openxmlformats.org/drawingml/2006/table">
            <a:tbl>
              <a:tblPr/>
              <a:tblGrid>
                <a:gridCol w="1928813"/>
                <a:gridCol w="1343025"/>
                <a:gridCol w="1343025"/>
                <a:gridCol w="1343025"/>
                <a:gridCol w="1343025"/>
                <a:gridCol w="1343025"/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Modello = Totale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93.144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2.388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Soggetto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7.740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1.106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Giorno = Fattore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80.556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20.139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116.327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&lt;0.0001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Soggetto*giorno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4.848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0.173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sp>
        <p:nvSpPr>
          <p:cNvPr id="182348" name="CasellaDiTesto 9"/>
          <p:cNvSpPr txBox="1">
            <a:spLocks noChangeArrowheads="1"/>
          </p:cNvSpPr>
          <p:nvPr/>
        </p:nvSpPr>
        <p:spPr bwMode="auto">
          <a:xfrm>
            <a:off x="207963" y="2190750"/>
            <a:ext cx="1250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ANOVA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smtClean="0">
                <a:solidFill>
                  <a:schemeClr val="tx1"/>
                </a:solidFill>
              </a:rPr>
              <a:t>Parametrico </a:t>
            </a:r>
            <a:r>
              <a:rPr lang="it-IT" b="1" i="1" smtClean="0">
                <a:solidFill>
                  <a:schemeClr val="tx1"/>
                </a:solidFill>
              </a:rPr>
              <a:t>vs</a:t>
            </a:r>
            <a:r>
              <a:rPr lang="it-IT" b="1" smtClean="0">
                <a:solidFill>
                  <a:schemeClr val="tx1"/>
                </a:solidFill>
              </a:rPr>
              <a:t> </a:t>
            </a:r>
            <a:br>
              <a:rPr lang="it-IT" b="1" smtClean="0">
                <a:solidFill>
                  <a:schemeClr val="tx1"/>
                </a:solidFill>
              </a:rPr>
            </a:br>
            <a:r>
              <a:rPr lang="it-IT" b="1" smtClean="0">
                <a:solidFill>
                  <a:schemeClr val="tx1"/>
                </a:solidFill>
              </a:rPr>
              <a:t>non-parametrico</a:t>
            </a:r>
            <a:endParaRPr lang="it-IT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ACE4A9-FC3E-4FBD-9190-4891C8237D08}" type="slidenum">
              <a:rPr lang="it-IT" smtClean="0">
                <a:cs typeface="Arial" charset="0"/>
              </a:rPr>
              <a:pPr/>
              <a:t>3</a:t>
            </a:fld>
            <a:endParaRPr lang="it-IT" smtClean="0">
              <a:cs typeface="Arial" charset="0"/>
            </a:endParaRPr>
          </a:p>
        </p:txBody>
      </p:sp>
      <p:sp>
        <p:nvSpPr>
          <p:cNvPr id="18434" name="Rettangolo 2"/>
          <p:cNvSpPr>
            <a:spLocks noChangeArrowheads="1"/>
          </p:cNvSpPr>
          <p:nvPr/>
        </p:nvSpPr>
        <p:spPr bwMode="auto">
          <a:xfrm>
            <a:off x="34925" y="188913"/>
            <a:ext cx="9037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ctr">
              <a:tabLst>
                <a:tab pos="358775" algn="l"/>
                <a:tab pos="1079500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b="1">
                <a:cs typeface="Times New Roman" pitchFamily="18" charset="0"/>
              </a:rPr>
              <a:t>CONFRONTO FRA PIU’ DI 2 GRUPPI </a:t>
            </a:r>
          </a:p>
          <a:p>
            <a:pPr marL="358775" indent="-358775" algn="ctr">
              <a:tabLst>
                <a:tab pos="358775" algn="l"/>
                <a:tab pos="1079500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b="1">
                <a:cs typeface="Times New Roman" pitchFamily="18" charset="0"/>
              </a:rPr>
              <a:t>VARIABILI QUANTITATIVE</a:t>
            </a:r>
            <a:endParaRPr lang="it-IT" sz="2400">
              <a:latin typeface="Courier"/>
              <a:cs typeface="Times New Roman" pitchFamily="18" charset="0"/>
            </a:endParaRPr>
          </a:p>
        </p:txBody>
      </p:sp>
      <p:graphicFrame>
        <p:nvGraphicFramePr>
          <p:cNvPr id="16418" name="Group 34"/>
          <p:cNvGraphicFramePr>
            <a:graphicFrameLocks noGrp="1"/>
          </p:cNvGraphicFramePr>
          <p:nvPr/>
        </p:nvGraphicFramePr>
        <p:xfrm>
          <a:off x="468313" y="1052513"/>
          <a:ext cx="8218487" cy="4858703"/>
        </p:xfrm>
        <a:graphic>
          <a:graphicData uri="http://schemas.openxmlformats.org/drawingml/2006/table">
            <a:tbl>
              <a:tblPr/>
              <a:tblGrid>
                <a:gridCol w="4108450"/>
                <a:gridCol w="4110037"/>
              </a:tblGrid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fattore a 2 livelli</a:t>
                      </a: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fattore a 3 + livelli</a:t>
                      </a: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476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Soggetti indipendenti ENTRO gruppo e TRA  gruppi</a:t>
                      </a: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 di Student per gruppi indipendenti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ANOVA per disegno completamente randomizzato (CRD)</a:t>
                      </a: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5476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Soggetti indipendenti ENTRO  gruppo e appaiati TRA gruppi</a:t>
                      </a: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093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 di Student per gruppi appaiati</a:t>
                      </a: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ANOVA per disegno a blocchi  randomizzati (RBD) o a misure ripetute</a:t>
                      </a: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37160" marR="137160" marT="137160" marB="1371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53FA760-69C0-4C1D-90D2-04043C8E9903}" type="slidenum">
              <a:rPr lang="it-IT" sz="1400"/>
              <a:pPr algn="r"/>
              <a:t>30</a:t>
            </a:fld>
            <a:endParaRPr lang="it-IT" sz="1400"/>
          </a:p>
        </p:txBody>
      </p:sp>
      <p:sp>
        <p:nvSpPr>
          <p:cNvPr id="184322" name="Rettangolo 2"/>
          <p:cNvSpPr>
            <a:spLocks noChangeArrowheads="1"/>
          </p:cNvSpPr>
          <p:nvPr/>
        </p:nvSpPr>
        <p:spPr bwMode="auto">
          <a:xfrm>
            <a:off x="34925" y="188913"/>
            <a:ext cx="9037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ctr">
              <a:tabLst>
                <a:tab pos="358775" algn="l"/>
                <a:tab pos="1079500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b="1">
                <a:cs typeface="Times New Roman" pitchFamily="18" charset="0"/>
              </a:rPr>
              <a:t>CONFRONTO FRA 2 o PIU’ GRUPPI 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468313" y="1052513"/>
          <a:ext cx="8219256" cy="4858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628">
                  <a:extLst>
                    <a:ext uri="{9D8B030D-6E8A-4147-A177-3AD203B41FA5}"/>
                  </a:extLst>
                </a:gridCol>
                <a:gridCol w="4109628">
                  <a:extLst>
                    <a:ext uri="{9D8B030D-6E8A-4147-A177-3AD203B41FA5}"/>
                  </a:extLst>
                </a:gridCol>
              </a:tblGrid>
              <a:tr h="54720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 fattore a 2 livelli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 fattore a 3 + livelli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137160" marR="137160" marT="137160" marB="137160"/>
                </a:tc>
                <a:extLst>
                  <a:ext uri="{0D108BD9-81ED-4DB2-BD59-A6C34878D82A}"/>
                </a:extLst>
              </a:tr>
              <a:tr h="547200">
                <a:tc gridSpan="2"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Soggetti indipendenti ENTRO gruppo e TRA  gruppi</a:t>
                      </a:r>
                      <a:endParaRPr lang="it-IT" b="1" dirty="0"/>
                    </a:p>
                  </a:txBody>
                  <a:tcPr marL="137160" marR="137160" marT="137160" marB="137160"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8208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 di </a:t>
                      </a:r>
                      <a:r>
                        <a:rPr lang="it-IT" dirty="0" err="1" smtClean="0"/>
                        <a:t>Student</a:t>
                      </a:r>
                      <a:r>
                        <a:rPr lang="it-IT" dirty="0" smtClean="0"/>
                        <a:t> per gruppi indipendenti</a:t>
                      </a:r>
                    </a:p>
                    <a:p>
                      <a:endParaRPr lang="it-IT" dirty="0"/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ANOVA per disegno completamente randomizzato (CRD)</a:t>
                      </a:r>
                    </a:p>
                  </a:txBody>
                  <a:tcPr marL="137160" marR="137160" marT="137160" marB="137160"/>
                </a:tc>
                <a:extLst>
                  <a:ext uri="{0D108BD9-81ED-4DB2-BD59-A6C34878D82A}"/>
                </a:extLst>
              </a:tr>
              <a:tr h="547200">
                <a:tc>
                  <a:txBody>
                    <a:bodyPr/>
                    <a:lstStyle/>
                    <a:p>
                      <a:r>
                        <a:rPr lang="it-IT" i="1" dirty="0" smtClean="0"/>
                        <a:t>Test U di Mann-</a:t>
                      </a:r>
                      <a:r>
                        <a:rPr lang="it-IT" i="1" dirty="0" err="1" smtClean="0"/>
                        <a:t>Whitney</a:t>
                      </a:r>
                      <a:endParaRPr lang="it-IT" i="1" dirty="0"/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i="1" dirty="0" smtClean="0"/>
                        <a:t>ANOVA di </a:t>
                      </a:r>
                      <a:r>
                        <a:rPr lang="it-IT" i="1" dirty="0" err="1" smtClean="0"/>
                        <a:t>Kruskal</a:t>
                      </a:r>
                      <a:r>
                        <a:rPr lang="it-IT" i="1" dirty="0" smtClean="0"/>
                        <a:t>-Wallis</a:t>
                      </a:r>
                    </a:p>
                  </a:txBody>
                  <a:tcPr marL="137160" marR="137160" marT="137160" marB="137160"/>
                </a:tc>
                <a:extLst>
                  <a:ext uri="{0D108BD9-81ED-4DB2-BD59-A6C34878D82A}"/>
                </a:extLst>
              </a:tr>
              <a:tr h="1954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800" b="1" dirty="0" smtClean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800" b="1" dirty="0" smtClean="0"/>
                    </a:p>
                  </a:txBody>
                  <a:tcPr marL="0" marR="0" marT="0" marB="0"/>
                </a:tc>
                <a:extLst>
                  <a:ext uri="{0D108BD9-81ED-4DB2-BD59-A6C34878D82A}"/>
                </a:extLst>
              </a:tr>
              <a:tr h="5472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Soggetti indipendenti ENTRO  gruppo e appaiati TRA gruppi</a:t>
                      </a:r>
                    </a:p>
                  </a:txBody>
                  <a:tcPr marL="137160" marR="137160" marT="137160" marB="137160"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10944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 di </a:t>
                      </a:r>
                      <a:r>
                        <a:rPr lang="it-IT" dirty="0" err="1" smtClean="0"/>
                        <a:t>Student</a:t>
                      </a:r>
                      <a:r>
                        <a:rPr lang="it-IT" dirty="0" smtClean="0"/>
                        <a:t> per gruppi appaiati</a:t>
                      </a: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ANOVA per disegno a blocchi  randomizzati (RBD) o a misure ripetute</a:t>
                      </a:r>
                    </a:p>
                  </a:txBody>
                  <a:tcPr marL="137160" marR="137160" marT="137160" marB="137160"/>
                </a:tc>
                <a:extLst>
                  <a:ext uri="{0D108BD9-81ED-4DB2-BD59-A6C34878D82A}"/>
                </a:extLst>
              </a:tr>
              <a:tr h="54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i="1" dirty="0" smtClean="0"/>
                        <a:t>Test di </a:t>
                      </a:r>
                      <a:r>
                        <a:rPr lang="it-IT" i="1" dirty="0" err="1" smtClean="0"/>
                        <a:t>Wilcoxon</a:t>
                      </a:r>
                      <a:endParaRPr lang="it-IT" i="1" dirty="0" smtClean="0"/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i="1" dirty="0" smtClean="0"/>
                        <a:t>ANOVA di Friedman</a:t>
                      </a:r>
                    </a:p>
                  </a:txBody>
                  <a:tcPr marL="137160" marR="137160" marT="137160" marB="137160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2530CCA-8641-41E1-BC61-776488D0D9C0}" type="slidenum">
              <a:rPr lang="it-IT" sz="1400"/>
              <a:pPr algn="r"/>
              <a:t>31</a:t>
            </a:fld>
            <a:endParaRPr lang="it-IT" sz="1400"/>
          </a:p>
        </p:txBody>
      </p:sp>
      <p:sp>
        <p:nvSpPr>
          <p:cNvPr id="185346" name="Rettangolo 3"/>
          <p:cNvSpPr>
            <a:spLocks noChangeArrowheads="1"/>
          </p:cNvSpPr>
          <p:nvPr/>
        </p:nvSpPr>
        <p:spPr bwMode="auto">
          <a:xfrm>
            <a:off x="1214438" y="1874838"/>
            <a:ext cx="6643687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3200" b="1"/>
              <a:t>DISEGNO COMPLETAMENTE RANDOMIZZATO</a:t>
            </a:r>
          </a:p>
          <a:p>
            <a:pPr algn="ctr">
              <a:spcAft>
                <a:spcPts val="1800"/>
              </a:spcAft>
            </a:pPr>
            <a:endParaRPr lang="it-IT" sz="3200" b="1"/>
          </a:p>
          <a:p>
            <a:pPr algn="ctr">
              <a:spcAft>
                <a:spcPts val="1800"/>
              </a:spcAft>
            </a:pPr>
            <a:r>
              <a:rPr lang="it-IT" sz="3200" b="1"/>
              <a:t>SOGGETTI 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INDIPENDENTI   </a:t>
            </a:r>
            <a:r>
              <a:rPr lang="it-IT" sz="3200" b="1">
                <a:solidFill>
                  <a:srgbClr val="0033CC"/>
                </a:solidFill>
              </a:rPr>
              <a:t>ENTRO</a:t>
            </a:r>
            <a:r>
              <a:rPr lang="it-IT" sz="3200" b="1"/>
              <a:t>  gruppo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INDIPENDENTI</a:t>
            </a:r>
            <a:r>
              <a:rPr lang="it-IT" sz="3200" b="1"/>
              <a:t>  </a:t>
            </a:r>
            <a:r>
              <a:rPr lang="it-IT" sz="3200" b="1">
                <a:solidFill>
                  <a:srgbClr val="0033CC"/>
                </a:solidFill>
              </a:rPr>
              <a:t>TRA</a:t>
            </a:r>
            <a:r>
              <a:rPr lang="it-IT" sz="3200" b="1"/>
              <a:t>  gruppi</a:t>
            </a:r>
          </a:p>
        </p:txBody>
      </p:sp>
      <p:sp>
        <p:nvSpPr>
          <p:cNvPr id="1853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Caso non parametrico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D041DB3-5652-43FC-B7B6-D1CA1376FFD2}" type="slidenum">
              <a:rPr lang="it-IT" sz="1400"/>
              <a:pPr algn="r"/>
              <a:t>32</a:t>
            </a:fld>
            <a:endParaRPr lang="it-IT" sz="1400"/>
          </a:p>
        </p:txBody>
      </p:sp>
      <p:sp>
        <p:nvSpPr>
          <p:cNvPr id="186370" name="CasellaDiTesto 2"/>
          <p:cNvSpPr txBox="1">
            <a:spLocks noChangeArrowheads="1"/>
          </p:cNvSpPr>
          <p:nvPr/>
        </p:nvSpPr>
        <p:spPr bwMode="auto">
          <a:xfrm>
            <a:off x="463550" y="1392238"/>
            <a:ext cx="80724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Se non sono rispettate le condizioni per l’approssimazione alla distribuzione F, come si può procedere?</a:t>
            </a:r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463550" y="2463800"/>
            <a:ext cx="8143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buFont typeface="Arial" charset="0"/>
              <a:buChar char="•"/>
            </a:pPr>
            <a:r>
              <a:rPr lang="it-IT" sz="2400"/>
              <a:t>Trasformazione dei dati per normalizzare la distribuzione e rendere omogenee le varianze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463550" y="3419475"/>
            <a:ext cx="81438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spcAft>
                <a:spcPts val="1200"/>
              </a:spcAft>
              <a:buFont typeface="Arial" charset="0"/>
              <a:buChar char="•"/>
            </a:pPr>
            <a:r>
              <a:rPr lang="it-IT" sz="2400"/>
              <a:t>Applicare un test non parametrico</a:t>
            </a:r>
          </a:p>
          <a:p>
            <a:pPr marL="268288" indent="-268288">
              <a:spcAft>
                <a:spcPts val="1200"/>
              </a:spcAft>
            </a:pPr>
            <a:r>
              <a:rPr lang="it-IT" sz="2400"/>
              <a:t>			ANOVA di Kruskal-Wallis</a:t>
            </a:r>
          </a:p>
        </p:txBody>
      </p:sp>
      <p:sp>
        <p:nvSpPr>
          <p:cNvPr id="8" name="CasellaDiTesto 7"/>
          <p:cNvSpPr txBox="1">
            <a:spLocks noChangeArrowheads="1"/>
          </p:cNvSpPr>
          <p:nvPr/>
        </p:nvSpPr>
        <p:spPr bwMode="auto">
          <a:xfrm>
            <a:off x="463550" y="4752975"/>
            <a:ext cx="8394700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L’</a:t>
            </a:r>
            <a:r>
              <a:rPr lang="it-IT" sz="2400" b="1"/>
              <a:t>ANOVA di Kruskal-Wallis</a:t>
            </a:r>
            <a:r>
              <a:rPr lang="it-IT" sz="2400"/>
              <a:t> è un’estensione del test U di Mann-Whitney:</a:t>
            </a:r>
          </a:p>
          <a:p>
            <a:pPr>
              <a:spcAft>
                <a:spcPts val="1200"/>
              </a:spcAft>
            </a:pPr>
            <a:r>
              <a:rPr lang="it-IT" sz="2400"/>
              <a:t>come si passa da 2 a 3+ gruppi?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8" grpId="0" build="allAtOnce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6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7D48F0A-D662-4530-AE8E-E5B917B8CBD0}" type="slidenum">
              <a:rPr lang="it-IT" sz="1400"/>
              <a:pPr algn="r"/>
              <a:t>33</a:t>
            </a:fld>
            <a:endParaRPr lang="it-IT" sz="1400"/>
          </a:p>
        </p:txBody>
      </p:sp>
      <p:sp>
        <p:nvSpPr>
          <p:cNvPr id="242697" name="CasellaDiTesto 8"/>
          <p:cNvSpPr txBox="1">
            <a:spLocks noChangeArrowheads="1"/>
          </p:cNvSpPr>
          <p:nvPr/>
        </p:nvSpPr>
        <p:spPr bwMode="auto">
          <a:xfrm>
            <a:off x="428625" y="357188"/>
            <a:ext cx="8380413" cy="387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spcAft>
                <a:spcPts val="1200"/>
              </a:spcAft>
            </a:pPr>
            <a:r>
              <a:rPr lang="it-IT" sz="2400"/>
              <a:t>Se è vera l’ipotesi nulla, i 3+ gruppi provengono dalla stessa popolazione o da popolazioni sovrapponibili</a:t>
            </a:r>
          </a:p>
          <a:p>
            <a:pPr marL="268288" indent="-268288">
              <a:spcAft>
                <a:spcPts val="1200"/>
              </a:spcAft>
              <a:buFont typeface="Arial" charset="0"/>
              <a:buChar char="•"/>
            </a:pPr>
            <a:r>
              <a:rPr lang="it-IT" sz="2400"/>
              <a:t>si ordinano tutte le osservazioni (a prescindere dal gruppo di appartenenza) dalla più piccola alla più grande, e si trasformano in ranghi (tendendo conto di eventuali valori uguali = </a:t>
            </a:r>
            <a:r>
              <a:rPr lang="it-IT" sz="2400" i="1"/>
              <a:t>ties</a:t>
            </a:r>
            <a:r>
              <a:rPr lang="it-IT" sz="2400"/>
              <a:t>)</a:t>
            </a:r>
          </a:p>
          <a:p>
            <a:pPr marL="268288" indent="-268288">
              <a:spcAft>
                <a:spcPts val="1200"/>
              </a:spcAft>
              <a:buFont typeface="Arial" charset="0"/>
              <a:buChar char="•"/>
            </a:pPr>
            <a:r>
              <a:rPr lang="it-IT" sz="2400"/>
              <a:t>si calcola il rango medio in ciascun gruppo</a:t>
            </a:r>
          </a:p>
          <a:p>
            <a:pPr marL="268288" indent="-268288">
              <a:spcAft>
                <a:spcPts val="1200"/>
              </a:spcAft>
              <a:buFont typeface="Arial" charset="0"/>
              <a:buChar char="•"/>
            </a:pPr>
            <a:r>
              <a:rPr lang="it-IT" sz="2400"/>
              <a:t>si calcola la statistica del test che è una funzione della differenza tra i ranghi medi</a:t>
            </a:r>
          </a:p>
        </p:txBody>
      </p:sp>
      <p:sp>
        <p:nvSpPr>
          <p:cNvPr id="242698" name="AutoShape 4" descr="H = (N-1)\frac{\sum_{i=1}^g n_i(\bar{r}_{i\cdot} - \bar{r})^2}{\sum_{i=1}^g\sum_{j=1}^{n_i}(r_{ij} - \bar{r})^2},"/>
          <p:cNvSpPr>
            <a:spLocks noChangeAspect="1" noChangeArrowheads="1"/>
          </p:cNvSpPr>
          <p:nvPr/>
        </p:nvSpPr>
        <p:spPr bwMode="auto">
          <a:xfrm>
            <a:off x="1270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/>
          </a:p>
        </p:txBody>
      </p:sp>
      <p:sp>
        <p:nvSpPr>
          <p:cNvPr id="242699" name="AutoShape 6" descr="H = (N-1)\frac{\sum_{i=1}^g n_i(\bar{r}_{i\cdot} - \bar{r})^2}{\sum_{i=1}^g\sum_{j=1}^{n_i}(r_{ij} - \bar{r})^2},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/>
          </a:p>
        </p:txBody>
      </p:sp>
      <p:sp>
        <p:nvSpPr>
          <p:cNvPr id="242700" name="AutoShape 8" descr="H = (N-1)\frac{\sum_{i=1}^g n_i(\bar{r}_{i\cdot} - \bar{r})^2}{\sum_{i=1}^g\sum_{j=1}^{n_i}(r_{ij} - \bar{r})^2},"/>
          <p:cNvSpPr>
            <a:spLocks noChangeAspect="1" noChangeArrowheads="1"/>
          </p:cNvSpPr>
          <p:nvPr/>
        </p:nvSpPr>
        <p:spPr bwMode="auto">
          <a:xfrm>
            <a:off x="1270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/>
          </a:p>
        </p:txBody>
      </p:sp>
      <p:graphicFrame>
        <p:nvGraphicFramePr>
          <p:cNvPr id="75786" name="Object 7"/>
          <p:cNvGraphicFramePr>
            <a:graphicFrameLocks noChangeAspect="1"/>
          </p:cNvGraphicFramePr>
          <p:nvPr/>
        </p:nvGraphicFramePr>
        <p:xfrm>
          <a:off x="2124075" y="4292600"/>
          <a:ext cx="4679950" cy="166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697" name="Equazione" r:id="rId3" imgW="3035160" imgH="1409400" progId="Equation.3">
                  <p:embed/>
                </p:oleObj>
              </mc:Choice>
              <mc:Fallback>
                <p:oleObj name="Equazione" r:id="rId3" imgW="3035160" imgH="1409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4292600"/>
                        <a:ext cx="4679950" cy="166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3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545EF34-94C1-4E16-A213-66B49CC89F7C}" type="slidenum">
              <a:rPr lang="it-IT" sz="1400"/>
              <a:pPr algn="r"/>
              <a:t>34</a:t>
            </a:fld>
            <a:endParaRPr lang="it-IT" sz="140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257175" y="333375"/>
          <a:ext cx="5600744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86"/>
                <a:gridCol w="1400186"/>
                <a:gridCol w="1400186"/>
                <a:gridCol w="140018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Body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weight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C57 B6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CD1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FVB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Media </a:t>
                      </a:r>
                      <a:r>
                        <a:rPr lang="it-IT" dirty="0" smtClean="0">
                          <a:sym typeface="Symbol"/>
                        </a:rPr>
                        <a:t> SD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1.35 </a:t>
                      </a:r>
                      <a:r>
                        <a:rPr lang="it-IT" dirty="0" smtClean="0">
                          <a:sym typeface="Symbol"/>
                        </a:rPr>
                        <a:t> 0.15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2.09 </a:t>
                      </a:r>
                      <a:r>
                        <a:rPr lang="it-IT" dirty="0" smtClean="0">
                          <a:sym typeface="Symbol"/>
                        </a:rPr>
                        <a:t> 0.34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2.00</a:t>
                      </a:r>
                      <a:r>
                        <a:rPr lang="it-IT" dirty="0" smtClean="0">
                          <a:sym typeface="Symbol"/>
                        </a:rPr>
                        <a:t> 0.32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285750" y="2660650"/>
          <a:ext cx="864399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1343034"/>
                <a:gridCol w="1343034"/>
                <a:gridCol w="1343034"/>
                <a:gridCol w="1343034"/>
                <a:gridCol w="1343034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Source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MS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Modello = 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4.910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0.182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Ceppo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2.801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1.400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16.599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&lt;0.0001</a:t>
                      </a:r>
                      <a:endParaRPr lang="it-IT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Topo (Ceppo)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2.109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25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0.084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43773" name="CasellaDiTesto 9"/>
          <p:cNvSpPr txBox="1">
            <a:spLocks noChangeArrowheads="1"/>
          </p:cNvSpPr>
          <p:nvPr/>
        </p:nvSpPr>
        <p:spPr bwMode="auto">
          <a:xfrm>
            <a:off x="214313" y="2038350"/>
            <a:ext cx="1238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ANOVA</a:t>
            </a:r>
          </a:p>
        </p:txBody>
      </p:sp>
      <p:sp>
        <p:nvSpPr>
          <p:cNvPr id="243774" name="CasellaDiTesto 10"/>
          <p:cNvSpPr txBox="1">
            <a:spLocks noChangeArrowheads="1"/>
          </p:cNvSpPr>
          <p:nvPr/>
        </p:nvSpPr>
        <p:spPr bwMode="auto">
          <a:xfrm>
            <a:off x="214313" y="4324350"/>
            <a:ext cx="2125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Kruskal-Wallis</a:t>
            </a: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285750" y="4973638"/>
          <a:ext cx="864399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442"/>
                <a:gridCol w="1162426"/>
                <a:gridCol w="1162426"/>
                <a:gridCol w="1162426"/>
                <a:gridCol w="1162426"/>
                <a:gridCol w="1162426"/>
                <a:gridCol w="1162426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Num</a:t>
                      </a: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 gruppi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H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Num</a:t>
                      </a: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i="1" dirty="0" err="1" smtClean="0">
                          <a:solidFill>
                            <a:srgbClr val="FF0000"/>
                          </a:solidFill>
                        </a:rPr>
                        <a:t>ties</a:t>
                      </a:r>
                      <a:endParaRPr lang="it-IT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H*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P*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16.501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0.0003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16.651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0.0002</a:t>
                      </a:r>
                      <a:endParaRPr lang="it-IT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43801" name="CasellaDiTesto 12"/>
          <p:cNvSpPr txBox="1">
            <a:spLocks noChangeArrowheads="1"/>
          </p:cNvSpPr>
          <p:nvPr/>
        </p:nvSpPr>
        <p:spPr bwMode="auto">
          <a:xfrm>
            <a:off x="214313" y="5929313"/>
            <a:ext cx="5216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/>
              <a:t>* Correzione per valori uguali ; H ~</a:t>
            </a:r>
            <a:r>
              <a:rPr lang="it-IT">
                <a:sym typeface="Symbol" pitchFamily="18" charset="2"/>
              </a:rPr>
              <a:t></a:t>
            </a:r>
            <a:r>
              <a:rPr lang="it-IT" baseline="30000">
                <a:sym typeface="Symbol" pitchFamily="18" charset="2"/>
              </a:rPr>
              <a:t>2</a:t>
            </a:r>
            <a:r>
              <a:rPr lang="it-IT">
                <a:sym typeface="Symbol" pitchFamily="18" charset="2"/>
              </a:rPr>
              <a:t> con (p-1) df</a:t>
            </a:r>
            <a:endParaRPr lang="it-IT"/>
          </a:p>
        </p:txBody>
      </p:sp>
      <p:grpSp>
        <p:nvGrpSpPr>
          <p:cNvPr id="243802" name="Group 1"/>
          <p:cNvGrpSpPr>
            <a:grpSpLocks/>
          </p:cNvGrpSpPr>
          <p:nvPr/>
        </p:nvGrpSpPr>
        <p:grpSpPr bwMode="auto">
          <a:xfrm>
            <a:off x="5991225" y="28575"/>
            <a:ext cx="3009900" cy="2686050"/>
            <a:chOff x="420" y="3810"/>
            <a:chExt cx="4740" cy="4229"/>
          </a:xfrm>
        </p:grpSpPr>
        <p:sp>
          <p:nvSpPr>
            <p:cNvPr id="243803" name="Line 2"/>
            <p:cNvSpPr>
              <a:spLocks noChangeShapeType="1"/>
            </p:cNvSpPr>
            <p:nvPr/>
          </p:nvSpPr>
          <p:spPr bwMode="auto">
            <a:xfrm flipV="1">
              <a:off x="780" y="4485"/>
              <a:ext cx="1" cy="288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04" name="Line 3"/>
            <p:cNvSpPr>
              <a:spLocks noChangeShapeType="1"/>
            </p:cNvSpPr>
            <p:nvPr/>
          </p:nvSpPr>
          <p:spPr bwMode="auto">
            <a:xfrm flipH="1">
              <a:off x="720" y="736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05" name="Line 4"/>
            <p:cNvSpPr>
              <a:spLocks noChangeShapeType="1"/>
            </p:cNvSpPr>
            <p:nvPr/>
          </p:nvSpPr>
          <p:spPr bwMode="auto">
            <a:xfrm>
              <a:off x="5100" y="736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06" name="Line 5"/>
            <p:cNvSpPr>
              <a:spLocks noChangeShapeType="1"/>
            </p:cNvSpPr>
            <p:nvPr/>
          </p:nvSpPr>
          <p:spPr bwMode="auto">
            <a:xfrm flipH="1">
              <a:off x="750" y="708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07" name="Line 6"/>
            <p:cNvSpPr>
              <a:spLocks noChangeShapeType="1"/>
            </p:cNvSpPr>
            <p:nvPr/>
          </p:nvSpPr>
          <p:spPr bwMode="auto">
            <a:xfrm>
              <a:off x="5100" y="708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08" name="Rectangle 7"/>
            <p:cNvSpPr>
              <a:spLocks noChangeArrowheads="1"/>
            </p:cNvSpPr>
            <p:nvPr/>
          </p:nvSpPr>
          <p:spPr bwMode="auto">
            <a:xfrm>
              <a:off x="555" y="7290"/>
              <a:ext cx="8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0</a:t>
              </a:r>
              <a:endParaRPr lang="it-IT"/>
            </a:p>
          </p:txBody>
        </p:sp>
        <p:sp>
          <p:nvSpPr>
            <p:cNvPr id="243809" name="Line 8"/>
            <p:cNvSpPr>
              <a:spLocks noChangeShapeType="1"/>
            </p:cNvSpPr>
            <p:nvPr/>
          </p:nvSpPr>
          <p:spPr bwMode="auto">
            <a:xfrm flipH="1">
              <a:off x="720" y="679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10" name="Line 9"/>
            <p:cNvSpPr>
              <a:spLocks noChangeShapeType="1"/>
            </p:cNvSpPr>
            <p:nvPr/>
          </p:nvSpPr>
          <p:spPr bwMode="auto">
            <a:xfrm>
              <a:off x="5100" y="679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11" name="Line 10"/>
            <p:cNvSpPr>
              <a:spLocks noChangeShapeType="1"/>
            </p:cNvSpPr>
            <p:nvPr/>
          </p:nvSpPr>
          <p:spPr bwMode="auto">
            <a:xfrm flipH="1">
              <a:off x="750" y="651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12" name="Line 11"/>
            <p:cNvSpPr>
              <a:spLocks noChangeShapeType="1"/>
            </p:cNvSpPr>
            <p:nvPr/>
          </p:nvSpPr>
          <p:spPr bwMode="auto">
            <a:xfrm>
              <a:off x="5100" y="651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13" name="Rectangle 12"/>
            <p:cNvSpPr>
              <a:spLocks noChangeArrowheads="1"/>
            </p:cNvSpPr>
            <p:nvPr/>
          </p:nvSpPr>
          <p:spPr bwMode="auto">
            <a:xfrm>
              <a:off x="510" y="6720"/>
              <a:ext cx="134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.5</a:t>
              </a:r>
              <a:endParaRPr lang="it-IT"/>
            </a:p>
          </p:txBody>
        </p:sp>
        <p:sp>
          <p:nvSpPr>
            <p:cNvPr id="243814" name="Line 13"/>
            <p:cNvSpPr>
              <a:spLocks noChangeShapeType="1"/>
            </p:cNvSpPr>
            <p:nvPr/>
          </p:nvSpPr>
          <p:spPr bwMode="auto">
            <a:xfrm flipH="1">
              <a:off x="720" y="621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15" name="Line 14"/>
            <p:cNvSpPr>
              <a:spLocks noChangeShapeType="1"/>
            </p:cNvSpPr>
            <p:nvPr/>
          </p:nvSpPr>
          <p:spPr bwMode="auto">
            <a:xfrm>
              <a:off x="5100" y="621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16" name="Line 15"/>
            <p:cNvSpPr>
              <a:spLocks noChangeShapeType="1"/>
            </p:cNvSpPr>
            <p:nvPr/>
          </p:nvSpPr>
          <p:spPr bwMode="auto">
            <a:xfrm flipH="1">
              <a:off x="750" y="5925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17" name="Line 16"/>
            <p:cNvSpPr>
              <a:spLocks noChangeShapeType="1"/>
            </p:cNvSpPr>
            <p:nvPr/>
          </p:nvSpPr>
          <p:spPr bwMode="auto">
            <a:xfrm>
              <a:off x="5100" y="5925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18" name="Rectangle 17"/>
            <p:cNvSpPr>
              <a:spLocks noChangeArrowheads="1"/>
            </p:cNvSpPr>
            <p:nvPr/>
          </p:nvSpPr>
          <p:spPr bwMode="auto">
            <a:xfrm>
              <a:off x="555" y="6135"/>
              <a:ext cx="8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1</a:t>
              </a:r>
              <a:endParaRPr lang="it-IT"/>
            </a:p>
          </p:txBody>
        </p:sp>
        <p:sp>
          <p:nvSpPr>
            <p:cNvPr id="243819" name="Line 18"/>
            <p:cNvSpPr>
              <a:spLocks noChangeShapeType="1"/>
            </p:cNvSpPr>
            <p:nvPr/>
          </p:nvSpPr>
          <p:spPr bwMode="auto">
            <a:xfrm flipH="1">
              <a:off x="720" y="56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20" name="Line 19"/>
            <p:cNvSpPr>
              <a:spLocks noChangeShapeType="1"/>
            </p:cNvSpPr>
            <p:nvPr/>
          </p:nvSpPr>
          <p:spPr bwMode="auto">
            <a:xfrm>
              <a:off x="5100" y="56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21" name="Line 20"/>
            <p:cNvSpPr>
              <a:spLocks noChangeShapeType="1"/>
            </p:cNvSpPr>
            <p:nvPr/>
          </p:nvSpPr>
          <p:spPr bwMode="auto">
            <a:xfrm flipH="1">
              <a:off x="750" y="5355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22" name="Line 21"/>
            <p:cNvSpPr>
              <a:spLocks noChangeShapeType="1"/>
            </p:cNvSpPr>
            <p:nvPr/>
          </p:nvSpPr>
          <p:spPr bwMode="auto">
            <a:xfrm>
              <a:off x="5100" y="5355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23" name="Rectangle 22"/>
            <p:cNvSpPr>
              <a:spLocks noChangeArrowheads="1"/>
            </p:cNvSpPr>
            <p:nvPr/>
          </p:nvSpPr>
          <p:spPr bwMode="auto">
            <a:xfrm>
              <a:off x="420" y="5565"/>
              <a:ext cx="223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1.5</a:t>
              </a:r>
              <a:endParaRPr lang="it-IT"/>
            </a:p>
          </p:txBody>
        </p:sp>
        <p:sp>
          <p:nvSpPr>
            <p:cNvPr id="243824" name="Line 23"/>
            <p:cNvSpPr>
              <a:spLocks noChangeShapeType="1"/>
            </p:cNvSpPr>
            <p:nvPr/>
          </p:nvSpPr>
          <p:spPr bwMode="auto">
            <a:xfrm flipH="1">
              <a:off x="720" y="505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25" name="Line 24"/>
            <p:cNvSpPr>
              <a:spLocks noChangeShapeType="1"/>
            </p:cNvSpPr>
            <p:nvPr/>
          </p:nvSpPr>
          <p:spPr bwMode="auto">
            <a:xfrm>
              <a:off x="5100" y="505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26" name="Line 25"/>
            <p:cNvSpPr>
              <a:spLocks noChangeShapeType="1"/>
            </p:cNvSpPr>
            <p:nvPr/>
          </p:nvSpPr>
          <p:spPr bwMode="auto">
            <a:xfrm flipH="1">
              <a:off x="750" y="477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27" name="Line 26"/>
            <p:cNvSpPr>
              <a:spLocks noChangeShapeType="1"/>
            </p:cNvSpPr>
            <p:nvPr/>
          </p:nvSpPr>
          <p:spPr bwMode="auto">
            <a:xfrm>
              <a:off x="5100" y="477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28" name="Rectangle 27"/>
            <p:cNvSpPr>
              <a:spLocks noChangeArrowheads="1"/>
            </p:cNvSpPr>
            <p:nvPr/>
          </p:nvSpPr>
          <p:spPr bwMode="auto">
            <a:xfrm>
              <a:off x="555" y="4980"/>
              <a:ext cx="8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2</a:t>
              </a:r>
              <a:endParaRPr lang="it-IT"/>
            </a:p>
          </p:txBody>
        </p:sp>
        <p:sp>
          <p:nvSpPr>
            <p:cNvPr id="243829" name="Line 28"/>
            <p:cNvSpPr>
              <a:spLocks noChangeShapeType="1"/>
            </p:cNvSpPr>
            <p:nvPr/>
          </p:nvSpPr>
          <p:spPr bwMode="auto">
            <a:xfrm flipH="1">
              <a:off x="720" y="448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30" name="Line 29"/>
            <p:cNvSpPr>
              <a:spLocks noChangeShapeType="1"/>
            </p:cNvSpPr>
            <p:nvPr/>
          </p:nvSpPr>
          <p:spPr bwMode="auto">
            <a:xfrm>
              <a:off x="5100" y="448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31" name="Rectangle 30"/>
            <p:cNvSpPr>
              <a:spLocks noChangeArrowheads="1"/>
            </p:cNvSpPr>
            <p:nvPr/>
          </p:nvSpPr>
          <p:spPr bwMode="auto">
            <a:xfrm>
              <a:off x="420" y="4410"/>
              <a:ext cx="223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2.5</a:t>
              </a:r>
              <a:endParaRPr lang="it-IT"/>
            </a:p>
          </p:txBody>
        </p:sp>
        <p:sp>
          <p:nvSpPr>
            <p:cNvPr id="243832" name="Line 32"/>
            <p:cNvSpPr>
              <a:spLocks noChangeShapeType="1"/>
            </p:cNvSpPr>
            <p:nvPr/>
          </p:nvSpPr>
          <p:spPr bwMode="auto">
            <a:xfrm>
              <a:off x="780" y="7365"/>
              <a:ext cx="432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33" name="Line 33"/>
            <p:cNvSpPr>
              <a:spLocks noChangeShapeType="1"/>
            </p:cNvSpPr>
            <p:nvPr/>
          </p:nvSpPr>
          <p:spPr bwMode="auto">
            <a:xfrm>
              <a:off x="1500" y="736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34" name="Line 34"/>
            <p:cNvSpPr>
              <a:spLocks noChangeShapeType="1"/>
            </p:cNvSpPr>
            <p:nvPr/>
          </p:nvSpPr>
          <p:spPr bwMode="auto">
            <a:xfrm flipV="1">
              <a:off x="1500" y="445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35" name="Rectangle 35"/>
            <p:cNvSpPr>
              <a:spLocks noChangeArrowheads="1"/>
            </p:cNvSpPr>
            <p:nvPr/>
          </p:nvSpPr>
          <p:spPr bwMode="auto">
            <a:xfrm>
              <a:off x="1245" y="7470"/>
              <a:ext cx="534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C57 B6</a:t>
              </a:r>
              <a:endParaRPr lang="it-IT"/>
            </a:p>
          </p:txBody>
        </p:sp>
        <p:sp>
          <p:nvSpPr>
            <p:cNvPr id="243836" name="Line 36"/>
            <p:cNvSpPr>
              <a:spLocks noChangeShapeType="1"/>
            </p:cNvSpPr>
            <p:nvPr/>
          </p:nvSpPr>
          <p:spPr bwMode="auto">
            <a:xfrm>
              <a:off x="2940" y="736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37" name="Line 37"/>
            <p:cNvSpPr>
              <a:spLocks noChangeShapeType="1"/>
            </p:cNvSpPr>
            <p:nvPr/>
          </p:nvSpPr>
          <p:spPr bwMode="auto">
            <a:xfrm flipV="1">
              <a:off x="2940" y="445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38" name="Rectangle 38"/>
            <p:cNvSpPr>
              <a:spLocks noChangeArrowheads="1"/>
            </p:cNvSpPr>
            <p:nvPr/>
          </p:nvSpPr>
          <p:spPr bwMode="auto">
            <a:xfrm>
              <a:off x="2790" y="7470"/>
              <a:ext cx="321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CD1</a:t>
              </a:r>
              <a:endParaRPr lang="it-IT"/>
            </a:p>
          </p:txBody>
        </p:sp>
        <p:sp>
          <p:nvSpPr>
            <p:cNvPr id="243839" name="Line 39"/>
            <p:cNvSpPr>
              <a:spLocks noChangeShapeType="1"/>
            </p:cNvSpPr>
            <p:nvPr/>
          </p:nvSpPr>
          <p:spPr bwMode="auto">
            <a:xfrm>
              <a:off x="4380" y="736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40" name="Line 40"/>
            <p:cNvSpPr>
              <a:spLocks noChangeShapeType="1"/>
            </p:cNvSpPr>
            <p:nvPr/>
          </p:nvSpPr>
          <p:spPr bwMode="auto">
            <a:xfrm flipV="1">
              <a:off x="4380" y="4455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41" name="Rectangle 41"/>
            <p:cNvSpPr>
              <a:spLocks noChangeArrowheads="1"/>
            </p:cNvSpPr>
            <p:nvPr/>
          </p:nvSpPr>
          <p:spPr bwMode="auto">
            <a:xfrm>
              <a:off x="4230" y="7470"/>
              <a:ext cx="312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FVB</a:t>
              </a:r>
              <a:endParaRPr lang="it-IT"/>
            </a:p>
          </p:txBody>
        </p:sp>
        <p:sp>
          <p:nvSpPr>
            <p:cNvPr id="243842" name="Rectangle 42"/>
            <p:cNvSpPr>
              <a:spLocks noChangeArrowheads="1"/>
            </p:cNvSpPr>
            <p:nvPr/>
          </p:nvSpPr>
          <p:spPr bwMode="auto">
            <a:xfrm>
              <a:off x="2835" y="7680"/>
              <a:ext cx="276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Cell</a:t>
              </a:r>
              <a:endParaRPr lang="it-IT"/>
            </a:p>
          </p:txBody>
        </p:sp>
        <p:sp>
          <p:nvSpPr>
            <p:cNvPr id="243843" name="Rectangle 43"/>
            <p:cNvSpPr>
              <a:spLocks noChangeArrowheads="1"/>
            </p:cNvSpPr>
            <p:nvPr/>
          </p:nvSpPr>
          <p:spPr bwMode="auto">
            <a:xfrm>
              <a:off x="795" y="3810"/>
              <a:ext cx="2365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 b="1">
                  <a:solidFill>
                    <a:srgbClr val="000000"/>
                  </a:solidFill>
                </a:rPr>
                <a:t>Interaction Bar Plot for BW02m</a:t>
              </a:r>
              <a:endParaRPr lang="it-IT"/>
            </a:p>
          </p:txBody>
        </p:sp>
        <p:sp>
          <p:nvSpPr>
            <p:cNvPr id="243844" name="Rectangle 44"/>
            <p:cNvSpPr>
              <a:spLocks noChangeArrowheads="1"/>
            </p:cNvSpPr>
            <p:nvPr/>
          </p:nvSpPr>
          <p:spPr bwMode="auto">
            <a:xfrm>
              <a:off x="795" y="4020"/>
              <a:ext cx="996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 b="1">
                  <a:solidFill>
                    <a:srgbClr val="000000"/>
                  </a:solidFill>
                </a:rPr>
                <a:t>Effect: Strain</a:t>
              </a:r>
              <a:endParaRPr lang="it-IT"/>
            </a:p>
          </p:txBody>
        </p:sp>
        <p:sp>
          <p:nvSpPr>
            <p:cNvPr id="243845" name="Rectangle 45"/>
            <p:cNvSpPr>
              <a:spLocks noChangeArrowheads="1"/>
            </p:cNvSpPr>
            <p:nvPr/>
          </p:nvSpPr>
          <p:spPr bwMode="auto">
            <a:xfrm>
              <a:off x="795" y="4230"/>
              <a:ext cx="280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 b="1">
                  <a:solidFill>
                    <a:srgbClr val="000000"/>
                  </a:solidFill>
                </a:rPr>
                <a:t>Error Bars: ± 1 Standard Deviation(s)</a:t>
              </a:r>
              <a:endParaRPr lang="it-IT"/>
            </a:p>
          </p:txBody>
        </p:sp>
        <p:sp>
          <p:nvSpPr>
            <p:cNvPr id="243846" name="Line 46"/>
            <p:cNvSpPr>
              <a:spLocks noChangeShapeType="1"/>
            </p:cNvSpPr>
            <p:nvPr/>
          </p:nvSpPr>
          <p:spPr bwMode="auto">
            <a:xfrm>
              <a:off x="795" y="4485"/>
              <a:ext cx="4305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47" name="Line 47"/>
            <p:cNvSpPr>
              <a:spLocks noChangeShapeType="1"/>
            </p:cNvSpPr>
            <p:nvPr/>
          </p:nvSpPr>
          <p:spPr bwMode="auto">
            <a:xfrm flipV="1">
              <a:off x="5100" y="4485"/>
              <a:ext cx="1" cy="288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48" name="Line 48"/>
            <p:cNvSpPr>
              <a:spLocks noChangeShapeType="1"/>
            </p:cNvSpPr>
            <p:nvPr/>
          </p:nvSpPr>
          <p:spPr bwMode="auto">
            <a:xfrm>
              <a:off x="1500" y="5640"/>
              <a:ext cx="1" cy="16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49" name="Line 49"/>
            <p:cNvSpPr>
              <a:spLocks noChangeShapeType="1"/>
            </p:cNvSpPr>
            <p:nvPr/>
          </p:nvSpPr>
          <p:spPr bwMode="auto">
            <a:xfrm>
              <a:off x="1470" y="56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50" name="Rectangle 50"/>
            <p:cNvSpPr>
              <a:spLocks noChangeArrowheads="1"/>
            </p:cNvSpPr>
            <p:nvPr/>
          </p:nvSpPr>
          <p:spPr bwMode="auto">
            <a:xfrm>
              <a:off x="870" y="5805"/>
              <a:ext cx="1260" cy="1560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243851" name="Line 51"/>
            <p:cNvSpPr>
              <a:spLocks noChangeShapeType="1"/>
            </p:cNvSpPr>
            <p:nvPr/>
          </p:nvSpPr>
          <p:spPr bwMode="auto">
            <a:xfrm flipV="1">
              <a:off x="870" y="5805"/>
              <a:ext cx="1" cy="156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52" name="Line 52"/>
            <p:cNvSpPr>
              <a:spLocks noChangeShapeType="1"/>
            </p:cNvSpPr>
            <p:nvPr/>
          </p:nvSpPr>
          <p:spPr bwMode="auto">
            <a:xfrm>
              <a:off x="870" y="5805"/>
              <a:ext cx="12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53" name="Line 53"/>
            <p:cNvSpPr>
              <a:spLocks noChangeShapeType="1"/>
            </p:cNvSpPr>
            <p:nvPr/>
          </p:nvSpPr>
          <p:spPr bwMode="auto">
            <a:xfrm>
              <a:off x="2130" y="5805"/>
              <a:ext cx="1" cy="156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54" name="Line 54"/>
            <p:cNvSpPr>
              <a:spLocks noChangeShapeType="1"/>
            </p:cNvSpPr>
            <p:nvPr/>
          </p:nvSpPr>
          <p:spPr bwMode="auto">
            <a:xfrm>
              <a:off x="2940" y="4575"/>
              <a:ext cx="1" cy="37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55" name="Line 55"/>
            <p:cNvSpPr>
              <a:spLocks noChangeShapeType="1"/>
            </p:cNvSpPr>
            <p:nvPr/>
          </p:nvSpPr>
          <p:spPr bwMode="auto">
            <a:xfrm>
              <a:off x="2910" y="457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56" name="Rectangle 56"/>
            <p:cNvSpPr>
              <a:spLocks noChangeArrowheads="1"/>
            </p:cNvSpPr>
            <p:nvPr/>
          </p:nvSpPr>
          <p:spPr bwMode="auto">
            <a:xfrm>
              <a:off x="2310" y="4950"/>
              <a:ext cx="1260" cy="241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243857" name="Line 57"/>
            <p:cNvSpPr>
              <a:spLocks noChangeShapeType="1"/>
            </p:cNvSpPr>
            <p:nvPr/>
          </p:nvSpPr>
          <p:spPr bwMode="auto">
            <a:xfrm flipV="1">
              <a:off x="2310" y="4950"/>
              <a:ext cx="1" cy="241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58" name="Line 58"/>
            <p:cNvSpPr>
              <a:spLocks noChangeShapeType="1"/>
            </p:cNvSpPr>
            <p:nvPr/>
          </p:nvSpPr>
          <p:spPr bwMode="auto">
            <a:xfrm>
              <a:off x="2310" y="4950"/>
              <a:ext cx="12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59" name="Line 59"/>
            <p:cNvSpPr>
              <a:spLocks noChangeShapeType="1"/>
            </p:cNvSpPr>
            <p:nvPr/>
          </p:nvSpPr>
          <p:spPr bwMode="auto">
            <a:xfrm>
              <a:off x="3570" y="4950"/>
              <a:ext cx="1" cy="241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60" name="Line 60"/>
            <p:cNvSpPr>
              <a:spLocks noChangeShapeType="1"/>
            </p:cNvSpPr>
            <p:nvPr/>
          </p:nvSpPr>
          <p:spPr bwMode="auto">
            <a:xfrm>
              <a:off x="4380" y="4695"/>
              <a:ext cx="1" cy="36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61" name="Line 61"/>
            <p:cNvSpPr>
              <a:spLocks noChangeShapeType="1"/>
            </p:cNvSpPr>
            <p:nvPr/>
          </p:nvSpPr>
          <p:spPr bwMode="auto">
            <a:xfrm>
              <a:off x="4350" y="469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62" name="Rectangle 62"/>
            <p:cNvSpPr>
              <a:spLocks noChangeArrowheads="1"/>
            </p:cNvSpPr>
            <p:nvPr/>
          </p:nvSpPr>
          <p:spPr bwMode="auto">
            <a:xfrm>
              <a:off x="3750" y="5055"/>
              <a:ext cx="1260" cy="2310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243863" name="Line 63"/>
            <p:cNvSpPr>
              <a:spLocks noChangeShapeType="1"/>
            </p:cNvSpPr>
            <p:nvPr/>
          </p:nvSpPr>
          <p:spPr bwMode="auto">
            <a:xfrm flipV="1">
              <a:off x="3750" y="5055"/>
              <a:ext cx="1" cy="231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64" name="Line 64"/>
            <p:cNvSpPr>
              <a:spLocks noChangeShapeType="1"/>
            </p:cNvSpPr>
            <p:nvPr/>
          </p:nvSpPr>
          <p:spPr bwMode="auto">
            <a:xfrm>
              <a:off x="3750" y="5055"/>
              <a:ext cx="12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65" name="Line 65"/>
            <p:cNvSpPr>
              <a:spLocks noChangeShapeType="1"/>
            </p:cNvSpPr>
            <p:nvPr/>
          </p:nvSpPr>
          <p:spPr bwMode="auto">
            <a:xfrm>
              <a:off x="5010" y="5055"/>
              <a:ext cx="1" cy="231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66" name="Line 66"/>
            <p:cNvSpPr>
              <a:spLocks noChangeShapeType="1"/>
            </p:cNvSpPr>
            <p:nvPr/>
          </p:nvSpPr>
          <p:spPr bwMode="auto">
            <a:xfrm>
              <a:off x="780" y="7365"/>
              <a:ext cx="432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3867" name="Line 67"/>
            <p:cNvSpPr>
              <a:spLocks noChangeShapeType="1"/>
            </p:cNvSpPr>
            <p:nvPr/>
          </p:nvSpPr>
          <p:spPr bwMode="auto">
            <a:xfrm flipV="1">
              <a:off x="780" y="4485"/>
              <a:ext cx="1" cy="288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Caso non parametrico</a:t>
            </a:r>
          </a:p>
        </p:txBody>
      </p:sp>
      <p:sp>
        <p:nvSpPr>
          <p:cNvPr id="244738" name="Rettangolo 4"/>
          <p:cNvSpPr>
            <a:spLocks noChangeArrowheads="1"/>
          </p:cNvSpPr>
          <p:nvPr/>
        </p:nvSpPr>
        <p:spPr bwMode="auto">
          <a:xfrm>
            <a:off x="1214438" y="1785938"/>
            <a:ext cx="6643687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3200" b="1"/>
              <a:t>DISEGNO A BLOCCHI RANDOMIZZATI</a:t>
            </a:r>
          </a:p>
          <a:p>
            <a:pPr algn="ctr">
              <a:spcAft>
                <a:spcPts val="1800"/>
              </a:spcAft>
            </a:pPr>
            <a:endParaRPr lang="it-IT" sz="3200" b="1"/>
          </a:p>
          <a:p>
            <a:pPr algn="ctr">
              <a:spcAft>
                <a:spcPts val="1800"/>
              </a:spcAft>
            </a:pPr>
            <a:r>
              <a:rPr lang="it-IT" sz="3200" b="1"/>
              <a:t>SOGGETTI 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INDIPENDENTI   ENTRO</a:t>
            </a:r>
            <a:r>
              <a:rPr lang="it-IT" sz="3200" b="1"/>
              <a:t>  gruppo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APPAIATI  TRA</a:t>
            </a:r>
            <a:r>
              <a:rPr lang="it-IT" sz="3200" b="1"/>
              <a:t>  gruppi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1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2A31E2A-180D-4B90-A8B2-50B7E8C52C4B}" type="slidenum">
              <a:rPr lang="it-IT" sz="1400"/>
              <a:pPr algn="r"/>
              <a:t>36</a:t>
            </a:fld>
            <a:endParaRPr lang="it-IT" sz="1400"/>
          </a:p>
        </p:txBody>
      </p:sp>
      <p:sp>
        <p:nvSpPr>
          <p:cNvPr id="245762" name="CasellaDiTesto 2"/>
          <p:cNvSpPr txBox="1">
            <a:spLocks noChangeArrowheads="1"/>
          </p:cNvSpPr>
          <p:nvPr/>
        </p:nvSpPr>
        <p:spPr bwMode="auto">
          <a:xfrm>
            <a:off x="463550" y="642938"/>
            <a:ext cx="80724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Se non sono rispettate le condizioni per l’approssimazione alla distribuzione F, come si può procedere?</a:t>
            </a:r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463550" y="1714500"/>
            <a:ext cx="8143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buFont typeface="Arial" charset="0"/>
              <a:buChar char="•"/>
            </a:pPr>
            <a:r>
              <a:rPr lang="it-IT" sz="2400"/>
              <a:t>Trasformazione dei dati per normalizzare la distribuzione e rispettare l’assunto di sfericità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463550" y="2670175"/>
            <a:ext cx="8143875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spcAft>
                <a:spcPts val="1200"/>
              </a:spcAft>
              <a:buFont typeface="Arial" charset="0"/>
              <a:buChar char="•"/>
            </a:pPr>
            <a:r>
              <a:rPr lang="it-IT" sz="2400"/>
              <a:t>Applicare un test non parametrico</a:t>
            </a:r>
          </a:p>
          <a:p>
            <a:pPr marL="268288" indent="-268288">
              <a:spcAft>
                <a:spcPts val="1200"/>
              </a:spcAft>
            </a:pPr>
            <a:r>
              <a:rPr lang="it-IT" sz="2400"/>
              <a:t>			ANOVA di Friedman</a:t>
            </a:r>
          </a:p>
        </p:txBody>
      </p:sp>
      <p:sp>
        <p:nvSpPr>
          <p:cNvPr id="8" name="CasellaDiTesto 7"/>
          <p:cNvSpPr txBox="1">
            <a:spLocks noChangeArrowheads="1"/>
          </p:cNvSpPr>
          <p:nvPr/>
        </p:nvSpPr>
        <p:spPr bwMode="auto">
          <a:xfrm>
            <a:off x="463550" y="4003675"/>
            <a:ext cx="83947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L’</a:t>
            </a:r>
            <a:r>
              <a:rPr lang="it-IT" sz="2400" b="1"/>
              <a:t>ANOVA di Friedman</a:t>
            </a:r>
            <a:r>
              <a:rPr lang="it-IT" sz="2400"/>
              <a:t> è un caso speciale del test di Durbin:</a:t>
            </a:r>
          </a:p>
          <a:p>
            <a:pPr>
              <a:spcAft>
                <a:spcPts val="1200"/>
              </a:spcAft>
            </a:pPr>
            <a:r>
              <a:rPr lang="it-IT" sz="2400"/>
              <a:t>come si gestiscono 3+ misure appaiate?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8" grpId="0" build="allAtOnce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6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384716E-FC2A-4B18-8CBB-E630E39B630A}" type="slidenum">
              <a:rPr lang="it-IT" sz="1400"/>
              <a:pPr algn="r"/>
              <a:t>37</a:t>
            </a:fld>
            <a:endParaRPr lang="it-IT" sz="1400"/>
          </a:p>
        </p:txBody>
      </p:sp>
      <p:sp>
        <p:nvSpPr>
          <p:cNvPr id="9" name="CasellaDiTesto 8"/>
          <p:cNvSpPr txBox="1"/>
          <p:nvPr/>
        </p:nvSpPr>
        <p:spPr>
          <a:xfrm>
            <a:off x="357188" y="214313"/>
            <a:ext cx="8380412" cy="4616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it-IT" sz="2400" dirty="0">
                <a:latin typeface="Arial" pitchFamily="34" charset="0"/>
                <a:cs typeface="+mn-cs"/>
              </a:rPr>
              <a:t>Se è vera l’ipotesi nulla, le osservazioni nei diversi livelli del fattore a misure ripetute dovrebbero essere simili fra loro:</a:t>
            </a:r>
          </a:p>
          <a:p>
            <a:pPr marL="268288" indent="-268288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it-IT" sz="2400" dirty="0">
                <a:latin typeface="Arial" pitchFamily="34" charset="0"/>
                <a:cs typeface="+mn-cs"/>
              </a:rPr>
              <a:t>si ordinano tutte le osservazioni entro ogni blocco di appaiamento dalla più piccola alla più grande, e si trasformano in ranghi (tendendo conto di eventuali valori uguali = </a:t>
            </a:r>
            <a:r>
              <a:rPr lang="it-IT" sz="2400" i="1" dirty="0" err="1">
                <a:latin typeface="Arial" pitchFamily="34" charset="0"/>
                <a:cs typeface="+mn-cs"/>
              </a:rPr>
              <a:t>ties</a:t>
            </a:r>
            <a:r>
              <a:rPr lang="it-IT" sz="2400" dirty="0">
                <a:latin typeface="Arial" pitchFamily="34" charset="0"/>
                <a:cs typeface="+mn-cs"/>
              </a:rPr>
              <a:t>)</a:t>
            </a:r>
          </a:p>
          <a:p>
            <a:pPr marL="268288" indent="-268288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it-IT" sz="2400" dirty="0">
                <a:latin typeface="Arial" pitchFamily="34" charset="0"/>
                <a:cs typeface="+mn-cs"/>
              </a:rPr>
              <a:t>si calcola il rango medio entro ogni livello del fattore a misure ripetute (se H0 è vera i ranghi medi dovrebbero essere approssimativamente uguali)</a:t>
            </a:r>
          </a:p>
          <a:p>
            <a:pPr marL="268288" indent="-268288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it-IT" sz="2400" dirty="0">
                <a:latin typeface="Arial" pitchFamily="34" charset="0"/>
                <a:cs typeface="+mn-cs"/>
              </a:rPr>
              <a:t>si calcola la statistica del test che è una funzione della differenza tra i ranghi medi</a:t>
            </a:r>
          </a:p>
        </p:txBody>
      </p:sp>
      <p:sp>
        <p:nvSpPr>
          <p:cNvPr id="252938" name="AutoShape 4" descr="H = (N-1)\frac{\sum_{i=1}^g n_i(\bar{r}_{i\cdot} - \bar{r})^2}{\sum_{i=1}^g\sum_{j=1}^{n_i}(r_{ij} - \bar{r})^2},"/>
          <p:cNvSpPr>
            <a:spLocks noChangeAspect="1" noChangeArrowheads="1"/>
          </p:cNvSpPr>
          <p:nvPr/>
        </p:nvSpPr>
        <p:spPr bwMode="auto">
          <a:xfrm>
            <a:off x="1270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/>
          </a:p>
        </p:txBody>
      </p:sp>
      <p:sp>
        <p:nvSpPr>
          <p:cNvPr id="252939" name="AutoShape 6" descr="H = (N-1)\frac{\sum_{i=1}^g n_i(\bar{r}_{i\cdot} - \bar{r})^2}{\sum_{i=1}^g\sum_{j=1}^{n_i}(r_{ij} - \bar{r})^2},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/>
          </a:p>
        </p:txBody>
      </p:sp>
      <p:sp>
        <p:nvSpPr>
          <p:cNvPr id="252940" name="AutoShape 8" descr="H = (N-1)\frac{\sum_{i=1}^g n_i(\bar{r}_{i\cdot} - \bar{r})^2}{\sum_{i=1}^g\sum_{j=1}^{n_i}(r_{ij} - \bar{r})^2},"/>
          <p:cNvSpPr>
            <a:spLocks noChangeAspect="1" noChangeArrowheads="1"/>
          </p:cNvSpPr>
          <p:nvPr/>
        </p:nvSpPr>
        <p:spPr bwMode="auto">
          <a:xfrm>
            <a:off x="1270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/>
          </a:p>
        </p:txBody>
      </p:sp>
      <p:graphicFrame>
        <p:nvGraphicFramePr>
          <p:cNvPr id="75786" name="Object 7"/>
          <p:cNvGraphicFramePr>
            <a:graphicFrameLocks noChangeAspect="1"/>
          </p:cNvGraphicFramePr>
          <p:nvPr/>
        </p:nvGraphicFramePr>
        <p:xfrm>
          <a:off x="1765300" y="4797425"/>
          <a:ext cx="49672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937" name="Equazione" r:id="rId3" imgW="3365280" imgH="1422360" progId="Equation.3">
                  <p:embed/>
                </p:oleObj>
              </mc:Choice>
              <mc:Fallback>
                <p:oleObj name="Equazione" r:id="rId3" imgW="3365280" imgH="142236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4797425"/>
                        <a:ext cx="49672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3" name="Segnaposto numero diapositiva 1"/>
          <p:cNvSpPr txBox="1">
            <a:spLocks noGrp="1"/>
          </p:cNvSpPr>
          <p:nvPr/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AA9EE9B-7581-4B03-991D-FD6AE6518F38}" type="slidenum">
              <a:rPr lang="it-IT" sz="1400"/>
              <a:pPr algn="r"/>
              <a:t>38</a:t>
            </a:fld>
            <a:endParaRPr lang="it-IT" sz="140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285750" y="261938"/>
          <a:ext cx="86558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000"/>
                <a:gridCol w="1428760"/>
                <a:gridCol w="1428760"/>
                <a:gridCol w="1428760"/>
                <a:gridCol w="1428760"/>
                <a:gridCol w="142876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Bodyweight</a:t>
                      </a:r>
                      <a:endParaRPr lang="it-IT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d02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d04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d12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Media </a:t>
                      </a:r>
                      <a:r>
                        <a:rPr lang="it-IT" dirty="0" smtClean="0">
                          <a:sym typeface="Symbol"/>
                        </a:rPr>
                        <a:t> SD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1.35 </a:t>
                      </a:r>
                      <a:r>
                        <a:rPr lang="it-IT" dirty="0" smtClean="0">
                          <a:sym typeface="Symbol"/>
                        </a:rPr>
                        <a:t> 0.15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1.94 </a:t>
                      </a:r>
                      <a:r>
                        <a:rPr lang="it-IT" dirty="0" smtClean="0">
                          <a:sym typeface="Symbol"/>
                        </a:rPr>
                        <a:t> 0.27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2.76 </a:t>
                      </a:r>
                      <a:r>
                        <a:rPr lang="it-IT" dirty="0" smtClean="0">
                          <a:sym typeface="Symbol"/>
                        </a:rPr>
                        <a:t> 0.44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3.73 </a:t>
                      </a:r>
                      <a:r>
                        <a:rPr lang="it-IT" dirty="0" smtClean="0">
                          <a:sym typeface="Symbol"/>
                        </a:rPr>
                        <a:t> 0.56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5.38 </a:t>
                      </a:r>
                      <a:r>
                        <a:rPr lang="it-IT" dirty="0" smtClean="0">
                          <a:sym typeface="Symbol"/>
                        </a:rPr>
                        <a:t> 1.09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285750" y="2436813"/>
          <a:ext cx="8643996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1343034"/>
                <a:gridCol w="1343034"/>
                <a:gridCol w="1343034"/>
                <a:gridCol w="1343034"/>
                <a:gridCol w="1343034"/>
              </a:tblGrid>
              <a:tr h="35719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Source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MS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Modello = 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93.144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2.388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Soggetto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7.740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1.106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Giorno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80.556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20.139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116.327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&lt;0.0001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Soggetto*giorno</a:t>
                      </a:r>
                      <a:endParaRPr lang="it-IT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4.848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0.173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54028" name="CasellaDiTesto 9"/>
          <p:cNvSpPr txBox="1">
            <a:spLocks noChangeArrowheads="1"/>
          </p:cNvSpPr>
          <p:nvPr/>
        </p:nvSpPr>
        <p:spPr bwMode="auto">
          <a:xfrm>
            <a:off x="214313" y="1824038"/>
            <a:ext cx="1238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ANOVA</a:t>
            </a:r>
          </a:p>
        </p:txBody>
      </p:sp>
      <p:sp>
        <p:nvSpPr>
          <p:cNvPr id="254029" name="CasellaDiTesto 10"/>
          <p:cNvSpPr txBox="1">
            <a:spLocks noChangeArrowheads="1"/>
          </p:cNvSpPr>
          <p:nvPr/>
        </p:nvSpPr>
        <p:spPr bwMode="auto">
          <a:xfrm>
            <a:off x="214313" y="4538663"/>
            <a:ext cx="1485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Friedman</a:t>
            </a: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285750" y="5116513"/>
          <a:ext cx="864399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442"/>
                <a:gridCol w="1162426"/>
                <a:gridCol w="1162426"/>
                <a:gridCol w="1162426"/>
                <a:gridCol w="1162426"/>
                <a:gridCol w="1162426"/>
                <a:gridCol w="1162426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Num</a:t>
                      </a: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 gruppi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Q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Num</a:t>
                      </a: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i="1" dirty="0" err="1" smtClean="0">
                          <a:solidFill>
                            <a:srgbClr val="FF0000"/>
                          </a:solidFill>
                        </a:rPr>
                        <a:t>ties</a:t>
                      </a:r>
                      <a:endParaRPr lang="it-IT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Q*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P*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32.000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&lt;0.0001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32.000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&lt;0.0001</a:t>
                      </a:r>
                      <a:endParaRPr lang="it-IT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54056" name="CasellaDiTesto 13"/>
          <p:cNvSpPr txBox="1">
            <a:spLocks noChangeArrowheads="1"/>
          </p:cNvSpPr>
          <p:nvPr/>
        </p:nvSpPr>
        <p:spPr bwMode="auto">
          <a:xfrm>
            <a:off x="214313" y="5929313"/>
            <a:ext cx="5216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/>
              <a:t>* Correzione per valori uguali ; Q ~</a:t>
            </a:r>
            <a:r>
              <a:rPr lang="it-IT">
                <a:sym typeface="Symbol" pitchFamily="18" charset="2"/>
              </a:rPr>
              <a:t></a:t>
            </a:r>
            <a:r>
              <a:rPr lang="it-IT" baseline="30000">
                <a:sym typeface="Symbol" pitchFamily="18" charset="2"/>
              </a:rPr>
              <a:t>2</a:t>
            </a:r>
            <a:r>
              <a:rPr lang="it-IT">
                <a:sym typeface="Symbol" pitchFamily="18" charset="2"/>
              </a:rPr>
              <a:t> con (k-1) df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32EB62-4980-4451-84E7-18BF692C5EE7}" type="slidenum">
              <a:rPr lang="it-IT" smtClean="0">
                <a:cs typeface="Arial" charset="0"/>
              </a:rPr>
              <a:pPr/>
              <a:t>39</a:t>
            </a:fld>
            <a:endParaRPr lang="it-IT" smtClean="0">
              <a:cs typeface="Arial" charset="0"/>
            </a:endParaRPr>
          </a:p>
        </p:txBody>
      </p:sp>
      <p:sp>
        <p:nvSpPr>
          <p:cNvPr id="16386" name="CasellaDiTesto 2"/>
          <p:cNvSpPr txBox="1">
            <a:spLocks noChangeArrowheads="1"/>
          </p:cNvSpPr>
          <p:nvPr/>
        </p:nvSpPr>
        <p:spPr bwMode="auto">
          <a:xfrm>
            <a:off x="2605088" y="2492375"/>
            <a:ext cx="36957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4000" b="1">
                <a:solidFill>
                  <a:srgbClr val="FF0000"/>
                </a:solidFill>
              </a:rPr>
              <a:t>2 o + FATTORI</a:t>
            </a:r>
          </a:p>
          <a:p>
            <a:pPr algn="ctr">
              <a:spcAft>
                <a:spcPts val="1200"/>
              </a:spcAft>
            </a:pPr>
            <a:r>
              <a:rPr lang="it-IT" sz="4000" b="1">
                <a:solidFill>
                  <a:srgbClr val="FF0000"/>
                </a:solidFill>
              </a:rPr>
              <a:t>2 o + LIVELLI</a:t>
            </a:r>
          </a:p>
        </p:txBody>
      </p:sp>
    </p:spTree>
    <p:extLst>
      <p:ext uri="{BB962C8B-B14F-4D97-AF65-F5344CB8AC3E}">
        <p14:creationId xmlns:p14="http://schemas.microsoft.com/office/powerpoint/2010/main" val="70933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588D07-4347-45F4-9E39-E7CE0F27C8B1}" type="slidenum">
              <a:rPr lang="it-IT" smtClean="0">
                <a:cs typeface="Arial" charset="0"/>
              </a:rPr>
              <a:pPr/>
              <a:t>4</a:t>
            </a:fld>
            <a:endParaRPr lang="it-IT" smtClean="0">
              <a:cs typeface="Arial" charset="0"/>
            </a:endParaRPr>
          </a:p>
        </p:txBody>
      </p:sp>
      <p:sp>
        <p:nvSpPr>
          <p:cNvPr id="19458" name="Rettangolo 3"/>
          <p:cNvSpPr>
            <a:spLocks noChangeArrowheads="1"/>
          </p:cNvSpPr>
          <p:nvPr/>
        </p:nvSpPr>
        <p:spPr bwMode="auto">
          <a:xfrm>
            <a:off x="1214438" y="1244600"/>
            <a:ext cx="6643687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3200" b="1"/>
              <a:t>DISEGNO COMPLETAMENTE RANDOMIZZATO</a:t>
            </a:r>
          </a:p>
          <a:p>
            <a:pPr algn="ctr">
              <a:spcAft>
                <a:spcPts val="1800"/>
              </a:spcAft>
            </a:pPr>
            <a:endParaRPr lang="it-IT" sz="3200" b="1"/>
          </a:p>
          <a:p>
            <a:pPr algn="ctr">
              <a:spcAft>
                <a:spcPts val="1800"/>
              </a:spcAft>
            </a:pPr>
            <a:r>
              <a:rPr lang="it-IT" sz="3200" b="1"/>
              <a:t>SOGGETTI 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INDIPENDENTI   </a:t>
            </a:r>
            <a:r>
              <a:rPr lang="it-IT" sz="3200" b="1">
                <a:solidFill>
                  <a:srgbClr val="0033CC"/>
                </a:solidFill>
              </a:rPr>
              <a:t>ENTRO</a:t>
            </a:r>
            <a:r>
              <a:rPr lang="it-IT" sz="3200" b="1"/>
              <a:t>  gruppo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INDIPENDENTI</a:t>
            </a:r>
            <a:r>
              <a:rPr lang="it-IT" sz="3200" b="1"/>
              <a:t>  </a:t>
            </a:r>
            <a:r>
              <a:rPr lang="it-IT" sz="3200" b="1">
                <a:solidFill>
                  <a:srgbClr val="0033CC"/>
                </a:solidFill>
              </a:rPr>
              <a:t>TRA</a:t>
            </a:r>
            <a:r>
              <a:rPr lang="it-IT" sz="3200" b="1"/>
              <a:t>  gruppi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BB0564-57C9-441E-A693-E767AD01D966}" type="slidenum">
              <a:rPr lang="it-IT" smtClean="0">
                <a:cs typeface="Arial" charset="0"/>
              </a:rPr>
              <a:pPr/>
              <a:t>40</a:t>
            </a:fld>
            <a:endParaRPr lang="it-IT" smtClean="0">
              <a:cs typeface="Arial" charset="0"/>
            </a:endParaRPr>
          </a:p>
        </p:txBody>
      </p:sp>
      <p:sp>
        <p:nvSpPr>
          <p:cNvPr id="17410" name="Rettangolo 2"/>
          <p:cNvSpPr>
            <a:spLocks noChangeArrowheads="1"/>
          </p:cNvSpPr>
          <p:nvPr/>
        </p:nvSpPr>
        <p:spPr bwMode="auto">
          <a:xfrm>
            <a:off x="1214438" y="1244600"/>
            <a:ext cx="6643687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3200" b="1"/>
              <a:t>DISEGNO COMPLETAMENTE RANDOMIZZATO</a:t>
            </a:r>
          </a:p>
          <a:p>
            <a:pPr algn="ctr">
              <a:spcAft>
                <a:spcPts val="1800"/>
              </a:spcAft>
            </a:pPr>
            <a:endParaRPr lang="it-IT" sz="3200" b="1"/>
          </a:p>
          <a:p>
            <a:pPr algn="ctr">
              <a:spcAft>
                <a:spcPts val="1800"/>
              </a:spcAft>
            </a:pPr>
            <a:r>
              <a:rPr lang="it-IT" sz="3200" b="1"/>
              <a:t>SOGGETTI 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INDIPENDENTI   </a:t>
            </a:r>
            <a:r>
              <a:rPr lang="it-IT" sz="3200" b="1">
                <a:solidFill>
                  <a:srgbClr val="0000FF"/>
                </a:solidFill>
              </a:rPr>
              <a:t>ENTRO</a:t>
            </a:r>
            <a:r>
              <a:rPr lang="it-IT" sz="3200" b="1"/>
              <a:t>  gruppo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INDIPENDENTI</a:t>
            </a:r>
            <a:r>
              <a:rPr lang="it-IT" sz="3200" b="1"/>
              <a:t>  </a:t>
            </a:r>
            <a:r>
              <a:rPr lang="it-IT" sz="3200" b="1">
                <a:solidFill>
                  <a:srgbClr val="0000FF"/>
                </a:solidFill>
              </a:rPr>
              <a:t>TRA</a:t>
            </a:r>
            <a:r>
              <a:rPr lang="it-IT" sz="3200" b="1"/>
              <a:t>  gruppi</a:t>
            </a:r>
          </a:p>
        </p:txBody>
      </p:sp>
    </p:spTree>
    <p:extLst>
      <p:ext uri="{BB962C8B-B14F-4D97-AF65-F5344CB8AC3E}">
        <p14:creationId xmlns:p14="http://schemas.microsoft.com/office/powerpoint/2010/main" val="9313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3C6340-0225-4908-9DE3-42C7DE703920}" type="slidenum">
              <a:rPr lang="it-IT" smtClean="0">
                <a:cs typeface="Arial" charset="0"/>
              </a:rPr>
              <a:pPr/>
              <a:t>41</a:t>
            </a:fld>
            <a:endParaRPr lang="it-IT" smtClean="0">
              <a:cs typeface="Arial" charset="0"/>
            </a:endParaRPr>
          </a:p>
        </p:txBody>
      </p:sp>
      <p:sp>
        <p:nvSpPr>
          <p:cNvPr id="18434" name="CasellaDiTesto 2"/>
          <p:cNvSpPr txBox="1">
            <a:spLocks noChangeArrowheads="1"/>
          </p:cNvSpPr>
          <p:nvPr/>
        </p:nvSpPr>
        <p:spPr bwMode="auto">
          <a:xfrm>
            <a:off x="571500" y="428625"/>
            <a:ext cx="8072438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Supponiamo che si voglia valutare in un modello animale (topo) l’influenza del </a:t>
            </a:r>
            <a:r>
              <a:rPr lang="it-IT" sz="2400">
                <a:solidFill>
                  <a:srgbClr val="0000FF"/>
                </a:solidFill>
              </a:rPr>
              <a:t>ceppo</a:t>
            </a:r>
            <a:r>
              <a:rPr lang="it-IT" sz="2400"/>
              <a:t> (C57-B6 vs CD1 vs FVB), e di un </a:t>
            </a:r>
            <a:r>
              <a:rPr lang="it-IT" sz="2400">
                <a:solidFill>
                  <a:srgbClr val="0000FF"/>
                </a:solidFill>
              </a:rPr>
              <a:t>trattamento</a:t>
            </a:r>
            <a:r>
              <a:rPr lang="it-IT" sz="2400"/>
              <a:t> somministrato prenatalmente (C= controllo = soluzione fisiologica, T= trattamento attivo), sul peso corporeo a 2 giorni di vita.</a:t>
            </a:r>
          </a:p>
          <a:p>
            <a:pPr>
              <a:spcAft>
                <a:spcPts val="1200"/>
              </a:spcAft>
            </a:pPr>
            <a:r>
              <a:rPr lang="it-IT" sz="2400"/>
              <a:t>Prendiamo in considerazione solo i maschi, estraendo un maschio da ogni nidiata.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disegno sperimentale?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numero di gruppi totali?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Quale test dobbiamo utilizzare?</a:t>
            </a:r>
            <a:endParaRPr lang="it-IT"/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3905250" y="3643313"/>
            <a:ext cx="4538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FF0000"/>
                </a:solidFill>
              </a:rPr>
              <a:t>Disegno per gruppi indipendenti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3500438" y="4462463"/>
            <a:ext cx="4943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 b="1">
                <a:solidFill>
                  <a:srgbClr val="FF0000"/>
                </a:solidFill>
              </a:rPr>
              <a:t>3 ceppi * 2 trattamenti = 6 gruppi</a:t>
            </a:r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2574925" y="5319713"/>
            <a:ext cx="58689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 b="1">
                <a:solidFill>
                  <a:srgbClr val="FF0000"/>
                </a:solidFill>
              </a:rPr>
              <a:t>ANOVA fattoriale </a:t>
            </a:r>
            <a:r>
              <a:rPr lang="it-IT" sz="2400">
                <a:solidFill>
                  <a:srgbClr val="FF0000"/>
                </a:solidFill>
              </a:rPr>
              <a:t>per gruppi indipendenti</a:t>
            </a:r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4514850" y="5676900"/>
            <a:ext cx="39290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it-IT" sz="2400"/>
              <a:t>E in alternativa?</a:t>
            </a:r>
          </a:p>
          <a:p>
            <a:pPr algn="r"/>
            <a:r>
              <a:rPr lang="it-IT" sz="2400">
                <a:solidFill>
                  <a:srgbClr val="FF0000"/>
                </a:solidFill>
              </a:rPr>
              <a:t>ANOVA di </a:t>
            </a:r>
            <a:r>
              <a:rPr lang="it-IT" sz="2400" b="1">
                <a:solidFill>
                  <a:srgbClr val="FF0000"/>
                </a:solidFill>
              </a:rPr>
              <a:t>Kruskal-Wallis?</a:t>
            </a:r>
          </a:p>
        </p:txBody>
      </p:sp>
    </p:spTree>
    <p:extLst>
      <p:ext uri="{BB962C8B-B14F-4D97-AF65-F5344CB8AC3E}">
        <p14:creationId xmlns:p14="http://schemas.microsoft.com/office/powerpoint/2010/main" val="334686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  <p:bldP spid="7" grpId="0" build="allAtOnce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AF5FC2-A41A-4500-970F-21E97CD05E96}" type="slidenum">
              <a:rPr lang="it-IT" smtClean="0">
                <a:cs typeface="Arial" charset="0"/>
              </a:rPr>
              <a:pPr/>
              <a:t>42</a:t>
            </a:fld>
            <a:endParaRPr lang="it-IT" smtClean="0">
              <a:cs typeface="Arial" charset="0"/>
            </a:endParaRPr>
          </a:p>
        </p:txBody>
      </p:sp>
      <p:sp>
        <p:nvSpPr>
          <p:cNvPr id="19458" name="CasellaDiTesto 8"/>
          <p:cNvSpPr txBox="1">
            <a:spLocks noChangeArrowheads="1"/>
          </p:cNvSpPr>
          <p:nvPr/>
        </p:nvSpPr>
        <p:spPr bwMode="auto">
          <a:xfrm>
            <a:off x="428625" y="628650"/>
            <a:ext cx="8380413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800"/>
              </a:spcAft>
            </a:pPr>
            <a:r>
              <a:rPr lang="it-IT" sz="2400" b="1"/>
              <a:t>Quali effetti possiamo valutare?</a:t>
            </a:r>
          </a:p>
          <a:p>
            <a:pPr>
              <a:spcAft>
                <a:spcPts val="1800"/>
              </a:spcAft>
            </a:pPr>
            <a:r>
              <a:rPr lang="it-IT" sz="2400">
                <a:solidFill>
                  <a:srgbClr val="FF0000"/>
                </a:solidFill>
              </a:rPr>
              <a:t>Effetto principale del </a:t>
            </a:r>
            <a:r>
              <a:rPr lang="it-IT" sz="2400">
                <a:solidFill>
                  <a:srgbClr val="0033CC"/>
                </a:solidFill>
              </a:rPr>
              <a:t>CEPPO</a:t>
            </a:r>
            <a:r>
              <a:rPr lang="it-IT" sz="2400">
                <a:solidFill>
                  <a:srgbClr val="FF0000"/>
                </a:solidFill>
              </a:rPr>
              <a:t> </a:t>
            </a:r>
            <a:r>
              <a:rPr lang="it-IT" sz="2400"/>
              <a:t>(mediato sui 2 trattamenti)</a:t>
            </a:r>
          </a:p>
          <a:p>
            <a:pPr>
              <a:spcAft>
                <a:spcPts val="1800"/>
              </a:spcAft>
            </a:pPr>
            <a:r>
              <a:rPr lang="it-IT" sz="2400"/>
              <a:t>A prescindere dal trattamento, vi è una differenza in generale tra i 3 CEPPI?</a:t>
            </a:r>
          </a:p>
          <a:p>
            <a:pPr>
              <a:spcAft>
                <a:spcPts val="1800"/>
              </a:spcAft>
            </a:pPr>
            <a:r>
              <a:rPr lang="it-IT" sz="2400">
                <a:solidFill>
                  <a:srgbClr val="FF0000"/>
                </a:solidFill>
              </a:rPr>
              <a:t>Effetto principale del </a:t>
            </a:r>
            <a:r>
              <a:rPr lang="it-IT" sz="2400">
                <a:solidFill>
                  <a:srgbClr val="0033CC"/>
                </a:solidFill>
              </a:rPr>
              <a:t>TRATTAMENTO</a:t>
            </a:r>
            <a:r>
              <a:rPr lang="it-IT" sz="2400"/>
              <a:t> (mediato sui 3 ceppi)</a:t>
            </a:r>
          </a:p>
          <a:p>
            <a:pPr>
              <a:spcAft>
                <a:spcPts val="1800"/>
              </a:spcAft>
            </a:pPr>
            <a:r>
              <a:rPr lang="it-IT" sz="2400"/>
              <a:t>A prescindere dal ceppo, vi è una differenza in generale tra i 2 TRATTAMENTI?</a:t>
            </a:r>
          </a:p>
          <a:p>
            <a:pPr>
              <a:spcAft>
                <a:spcPts val="1800"/>
              </a:spcAft>
            </a:pPr>
            <a:r>
              <a:rPr lang="it-IT" sz="2400">
                <a:solidFill>
                  <a:srgbClr val="FF0000"/>
                </a:solidFill>
              </a:rPr>
              <a:t>Interazione </a:t>
            </a:r>
            <a:r>
              <a:rPr lang="it-IT" sz="2400">
                <a:solidFill>
                  <a:srgbClr val="0033CC"/>
                </a:solidFill>
              </a:rPr>
              <a:t>CEPPO*TRATTAMENTO</a:t>
            </a:r>
          </a:p>
          <a:p>
            <a:pPr>
              <a:spcAft>
                <a:spcPts val="1800"/>
              </a:spcAft>
            </a:pPr>
            <a:r>
              <a:rPr lang="it-IT" sz="2400"/>
              <a:t>L’effetto del TRATTAMENTO è diverso tra i 3 CEPPI?</a:t>
            </a:r>
          </a:p>
          <a:p>
            <a:pPr>
              <a:spcAft>
                <a:spcPts val="1800"/>
              </a:spcAft>
            </a:pPr>
            <a:r>
              <a:rPr lang="it-IT" sz="2400"/>
              <a:t>NB: se l’interazione viene significativa, gli effetti principali possono perdere di significato </a:t>
            </a:r>
          </a:p>
        </p:txBody>
      </p:sp>
    </p:spTree>
    <p:extLst>
      <p:ext uri="{BB962C8B-B14F-4D97-AF65-F5344CB8AC3E}">
        <p14:creationId xmlns:p14="http://schemas.microsoft.com/office/powerpoint/2010/main" val="353921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4C45E8-9F0A-4C0C-B78F-9F9333BA4426}" type="slidenum">
              <a:rPr lang="it-IT" smtClean="0">
                <a:cs typeface="Arial" charset="0"/>
              </a:rPr>
              <a:pPr/>
              <a:t>43</a:t>
            </a:fld>
            <a:endParaRPr lang="it-IT" smtClean="0">
              <a:cs typeface="Arial" charset="0"/>
            </a:endParaRPr>
          </a:p>
        </p:txBody>
      </p:sp>
      <p:pic>
        <p:nvPicPr>
          <p:cNvPr id="20482" name="Picture 2" descr="http://yatani.jp/teaching/lib/exe/fetch.php?tok=222332&amp;media=http%3A%2F%2Fyatani.jp%2Fteaching%2Fstats_img%2Finteractions.png">
            <a:hlinkClick r:id="rId2" tooltip="http://yatani.jp/teaching/stats_img/interactions.png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000" y="42863"/>
            <a:ext cx="6732588" cy="675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CasellaDiTesto 3"/>
          <p:cNvSpPr txBox="1">
            <a:spLocks noChangeArrowheads="1"/>
          </p:cNvSpPr>
          <p:nvPr/>
        </p:nvSpPr>
        <p:spPr bwMode="auto">
          <a:xfrm>
            <a:off x="6429375" y="2857500"/>
            <a:ext cx="2508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/>
              <a:t>A: mis 1 vs mis 2</a:t>
            </a:r>
          </a:p>
          <a:p>
            <a:r>
              <a:rPr lang="it-IT" sz="2400"/>
              <a:t>B: </a:t>
            </a:r>
            <a:r>
              <a:rPr lang="it-IT" sz="2400">
                <a:solidFill>
                  <a:srgbClr val="FF0000"/>
                </a:solidFill>
              </a:rPr>
              <a:t>rosso</a:t>
            </a:r>
            <a:r>
              <a:rPr lang="it-IT" sz="2400"/>
              <a:t> vs </a:t>
            </a:r>
            <a:r>
              <a:rPr lang="it-IT" sz="2400">
                <a:solidFill>
                  <a:srgbClr val="0000FF"/>
                </a:solidFill>
              </a:rPr>
              <a:t>blu</a:t>
            </a:r>
          </a:p>
        </p:txBody>
      </p:sp>
    </p:spTree>
    <p:extLst>
      <p:ext uri="{BB962C8B-B14F-4D97-AF65-F5344CB8AC3E}">
        <p14:creationId xmlns:p14="http://schemas.microsoft.com/office/powerpoint/2010/main" val="150973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85D19B-CA30-402A-8297-F0BA4566E73B}" type="slidenum">
              <a:rPr lang="it-IT" smtClean="0">
                <a:cs typeface="Arial" charset="0"/>
              </a:rPr>
              <a:pPr/>
              <a:t>44</a:t>
            </a:fld>
            <a:endParaRPr lang="it-IT" smtClean="0">
              <a:cs typeface="Arial" charset="0"/>
            </a:endParaRPr>
          </a:p>
        </p:txBody>
      </p:sp>
      <p:sp>
        <p:nvSpPr>
          <p:cNvPr id="21506" name="Rettangolo 19"/>
          <p:cNvSpPr>
            <a:spLocks noChangeArrowheads="1"/>
          </p:cNvSpPr>
          <p:nvPr/>
        </p:nvSpPr>
        <p:spPr bwMode="auto">
          <a:xfrm>
            <a:off x="2195513" y="333375"/>
            <a:ext cx="5243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Aft>
                <a:spcPts val="4200"/>
              </a:spcAft>
            </a:pPr>
            <a:r>
              <a:rPr lang="it-IT" sz="2400" b="1" i="1">
                <a:solidFill>
                  <a:srgbClr val="0000FF"/>
                </a:solidFill>
              </a:rPr>
              <a:t>SS</a:t>
            </a:r>
            <a:r>
              <a:rPr lang="it-IT" sz="2400" b="1" i="1" baseline="-25000">
                <a:solidFill>
                  <a:srgbClr val="0000FF"/>
                </a:solidFill>
              </a:rPr>
              <a:t>Total</a:t>
            </a:r>
            <a:r>
              <a:rPr lang="it-IT" sz="2400" b="1" i="1">
                <a:solidFill>
                  <a:srgbClr val="0000FF"/>
                </a:solidFill>
              </a:rPr>
              <a:t> = SS</a:t>
            </a:r>
            <a:r>
              <a:rPr lang="it-IT" sz="2400" b="1" i="1" baseline="-25000">
                <a:solidFill>
                  <a:srgbClr val="0000FF"/>
                </a:solidFill>
              </a:rPr>
              <a:t>C</a:t>
            </a:r>
            <a:r>
              <a:rPr lang="it-IT" sz="2400" b="1" i="1">
                <a:solidFill>
                  <a:srgbClr val="0000FF"/>
                </a:solidFill>
              </a:rPr>
              <a:t> + SS</a:t>
            </a:r>
            <a:r>
              <a:rPr lang="it-IT" sz="2400" b="1" i="1" baseline="-25000">
                <a:solidFill>
                  <a:srgbClr val="0000FF"/>
                </a:solidFill>
              </a:rPr>
              <a:t>T</a:t>
            </a:r>
            <a:r>
              <a:rPr lang="it-IT" sz="2400" b="1" i="1">
                <a:solidFill>
                  <a:srgbClr val="0000FF"/>
                </a:solidFill>
              </a:rPr>
              <a:t> + SS</a:t>
            </a:r>
            <a:r>
              <a:rPr lang="it-IT" sz="2400" b="1" i="1" baseline="-25000">
                <a:solidFill>
                  <a:srgbClr val="0000FF"/>
                </a:solidFill>
              </a:rPr>
              <a:t>C*T</a:t>
            </a:r>
            <a:r>
              <a:rPr lang="it-IT" sz="2400" b="1" i="1">
                <a:solidFill>
                  <a:srgbClr val="0000FF"/>
                </a:solidFill>
              </a:rPr>
              <a:t> + SS</a:t>
            </a:r>
            <a:r>
              <a:rPr lang="it-IT" sz="2400" b="1" i="1" baseline="-25000">
                <a:solidFill>
                  <a:srgbClr val="0000FF"/>
                </a:solidFill>
              </a:rPr>
              <a:t>Error</a:t>
            </a:r>
            <a:endParaRPr lang="it-IT" sz="2400" b="1" i="1">
              <a:solidFill>
                <a:srgbClr val="0000FF"/>
              </a:solidFill>
            </a:endParaRPr>
          </a:p>
        </p:txBody>
      </p:sp>
      <p:grpSp>
        <p:nvGrpSpPr>
          <p:cNvPr id="21507" name="Gruppo 14"/>
          <p:cNvGrpSpPr>
            <a:grpSpLocks/>
          </p:cNvGrpSpPr>
          <p:nvPr/>
        </p:nvGrpSpPr>
        <p:grpSpPr bwMode="auto">
          <a:xfrm>
            <a:off x="288925" y="1433513"/>
            <a:ext cx="8569325" cy="4281487"/>
            <a:chOff x="179388" y="1125538"/>
            <a:chExt cx="8569325" cy="4281487"/>
          </a:xfrm>
        </p:grpSpPr>
        <p:sp>
          <p:nvSpPr>
            <p:cNvPr id="4" name="CasellaDiTesto 3"/>
            <p:cNvSpPr txBox="1"/>
            <p:nvPr/>
          </p:nvSpPr>
          <p:spPr>
            <a:xfrm>
              <a:off x="2998788" y="1125538"/>
              <a:ext cx="2398713" cy="46672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t-IT" sz="2400" dirty="0">
                  <a:latin typeface="Arial" pitchFamily="34" charset="0"/>
                  <a:cs typeface="+mn-cs"/>
                </a:rPr>
                <a:t>Devianza Totale</a:t>
              </a:r>
            </a:p>
          </p:txBody>
        </p:sp>
        <p:sp>
          <p:nvSpPr>
            <p:cNvPr id="5" name="CasellaDiTesto 4"/>
            <p:cNvSpPr txBox="1">
              <a:spLocks noChangeArrowheads="1"/>
            </p:cNvSpPr>
            <p:nvPr/>
          </p:nvSpPr>
          <p:spPr bwMode="auto">
            <a:xfrm>
              <a:off x="755651" y="2420938"/>
              <a:ext cx="3313112" cy="4667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it-IT" sz="2400" dirty="0">
                  <a:latin typeface="Arial" pitchFamily="34" charset="0"/>
                  <a:cs typeface="+mn-cs"/>
                </a:rPr>
                <a:t>Devianza TRA soggetti</a:t>
              </a:r>
            </a:p>
          </p:txBody>
        </p:sp>
        <p:sp>
          <p:nvSpPr>
            <p:cNvPr id="21510" name="CasellaDiTesto 5"/>
            <p:cNvSpPr txBox="1">
              <a:spLocks noChangeArrowheads="1"/>
            </p:cNvSpPr>
            <p:nvPr/>
          </p:nvSpPr>
          <p:spPr bwMode="auto">
            <a:xfrm>
              <a:off x="4716463" y="2420938"/>
              <a:ext cx="4032250" cy="8318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t-IT" sz="2400"/>
                <a:t>Devianza ENTRO soggetti =</a:t>
              </a:r>
            </a:p>
            <a:p>
              <a:pPr algn="ctr"/>
              <a:r>
                <a:rPr lang="it-IT" sz="2400"/>
                <a:t>= Devianza dell’Errore</a:t>
              </a:r>
            </a:p>
          </p:txBody>
        </p:sp>
        <p:cxnSp>
          <p:nvCxnSpPr>
            <p:cNvPr id="21511" name="Connettore 2 10"/>
            <p:cNvCxnSpPr>
              <a:cxnSpLocks noChangeShapeType="1"/>
            </p:cNvCxnSpPr>
            <p:nvPr/>
          </p:nvCxnSpPr>
          <p:spPr bwMode="auto">
            <a:xfrm>
              <a:off x="4568825" y="1625600"/>
              <a:ext cx="2000250" cy="71437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1512" name="Connettore 2 12"/>
            <p:cNvCxnSpPr>
              <a:cxnSpLocks noChangeShapeType="1"/>
            </p:cNvCxnSpPr>
            <p:nvPr/>
          </p:nvCxnSpPr>
          <p:spPr bwMode="auto">
            <a:xfrm rot="10800000" flipV="1">
              <a:off x="1925638" y="1625600"/>
              <a:ext cx="1857375" cy="71437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1513" name="CasellaDiTesto 9"/>
            <p:cNvSpPr txBox="1">
              <a:spLocks noChangeArrowheads="1"/>
            </p:cNvSpPr>
            <p:nvPr/>
          </p:nvSpPr>
          <p:spPr bwMode="auto">
            <a:xfrm>
              <a:off x="179388" y="4221163"/>
              <a:ext cx="3043237" cy="466725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t-IT" sz="2400"/>
                <a:t>Devianza TRA Ceppi</a:t>
              </a:r>
            </a:p>
          </p:txBody>
        </p:sp>
        <p:sp>
          <p:nvSpPr>
            <p:cNvPr id="21514" name="CasellaDiTesto 11"/>
            <p:cNvSpPr txBox="1">
              <a:spLocks noChangeArrowheads="1"/>
            </p:cNvSpPr>
            <p:nvPr/>
          </p:nvSpPr>
          <p:spPr bwMode="auto">
            <a:xfrm>
              <a:off x="4284663" y="4221163"/>
              <a:ext cx="3786187" cy="466725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t-IT" sz="2400"/>
                <a:t>Devianza TRA Trattamenti</a:t>
              </a:r>
            </a:p>
          </p:txBody>
        </p:sp>
        <p:sp>
          <p:nvSpPr>
            <p:cNvPr id="21515" name="CasellaDiTesto 13"/>
            <p:cNvSpPr txBox="1">
              <a:spLocks noChangeArrowheads="1"/>
            </p:cNvSpPr>
            <p:nvPr/>
          </p:nvSpPr>
          <p:spPr bwMode="auto">
            <a:xfrm>
              <a:off x="1547813" y="4940300"/>
              <a:ext cx="4752975" cy="466725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t-IT" sz="2400"/>
                <a:t>Devianza dell’INTERAZIONE C*T</a:t>
              </a:r>
            </a:p>
          </p:txBody>
        </p:sp>
        <p:cxnSp>
          <p:nvCxnSpPr>
            <p:cNvPr id="21516" name="Connettore 2 14"/>
            <p:cNvCxnSpPr>
              <a:cxnSpLocks noChangeShapeType="1"/>
              <a:endCxn id="21515" idx="0"/>
            </p:cNvCxnSpPr>
            <p:nvPr/>
          </p:nvCxnSpPr>
          <p:spPr bwMode="auto">
            <a:xfrm>
              <a:off x="2411413" y="2924175"/>
              <a:ext cx="1512887" cy="201612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1517" name="Connettore 2 20"/>
            <p:cNvCxnSpPr>
              <a:cxnSpLocks noChangeShapeType="1"/>
              <a:stCxn id="5" idx="2"/>
            </p:cNvCxnSpPr>
            <p:nvPr/>
          </p:nvCxnSpPr>
          <p:spPr bwMode="auto">
            <a:xfrm flipH="1">
              <a:off x="1692275" y="2887663"/>
              <a:ext cx="720725" cy="13335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1518" name="Connettore 2 21"/>
            <p:cNvCxnSpPr>
              <a:cxnSpLocks noChangeShapeType="1"/>
              <a:endCxn id="21514" idx="0"/>
            </p:cNvCxnSpPr>
            <p:nvPr/>
          </p:nvCxnSpPr>
          <p:spPr bwMode="auto">
            <a:xfrm>
              <a:off x="2411413" y="2924175"/>
              <a:ext cx="3767137" cy="12969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403697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DEF5D6-2357-4EB9-96C8-9FA49C5A5351}" type="slidenum">
              <a:rPr lang="it-IT" smtClean="0">
                <a:cs typeface="Arial" charset="0"/>
              </a:rPr>
              <a:pPr/>
              <a:t>45</a:t>
            </a:fld>
            <a:endParaRPr lang="it-IT" smtClean="0">
              <a:cs typeface="Arial" charset="0"/>
            </a:endParaRPr>
          </a:p>
        </p:txBody>
      </p:sp>
      <p:sp>
        <p:nvSpPr>
          <p:cNvPr id="22530" name="CasellaDiTesto 8"/>
          <p:cNvSpPr txBox="1">
            <a:spLocks noChangeArrowheads="1"/>
          </p:cNvSpPr>
          <p:nvPr/>
        </p:nvSpPr>
        <p:spPr bwMode="auto">
          <a:xfrm>
            <a:off x="357188" y="642938"/>
            <a:ext cx="8380412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4200"/>
              </a:spcAft>
              <a:tabLst>
                <a:tab pos="2330450" algn="l"/>
                <a:tab pos="4213225" algn="l"/>
              </a:tabLst>
            </a:pPr>
            <a:r>
              <a:rPr lang="it-IT" sz="2400" i="1">
                <a:solidFill>
                  <a:srgbClr val="0000FF"/>
                </a:solidFill>
              </a:rPr>
              <a:t>SS</a:t>
            </a:r>
            <a:r>
              <a:rPr lang="it-IT" sz="2400" i="1" baseline="-25000">
                <a:solidFill>
                  <a:srgbClr val="0000FF"/>
                </a:solidFill>
              </a:rPr>
              <a:t>Total</a:t>
            </a:r>
            <a:r>
              <a:rPr lang="it-IT" sz="2400" i="1">
                <a:solidFill>
                  <a:srgbClr val="0000FF"/>
                </a:solidFill>
              </a:rPr>
              <a:t> = SS</a:t>
            </a:r>
            <a:r>
              <a:rPr lang="it-IT" sz="2400" i="1" baseline="-25000">
                <a:solidFill>
                  <a:srgbClr val="0000FF"/>
                </a:solidFill>
              </a:rPr>
              <a:t>C</a:t>
            </a:r>
            <a:r>
              <a:rPr lang="it-IT" sz="2400" i="1">
                <a:solidFill>
                  <a:srgbClr val="0000FF"/>
                </a:solidFill>
              </a:rPr>
              <a:t> + SS</a:t>
            </a:r>
            <a:r>
              <a:rPr lang="it-IT" sz="2400" i="1" baseline="-25000">
                <a:solidFill>
                  <a:srgbClr val="0000FF"/>
                </a:solidFill>
              </a:rPr>
              <a:t>T</a:t>
            </a:r>
            <a:r>
              <a:rPr lang="it-IT" sz="2400" i="1">
                <a:solidFill>
                  <a:srgbClr val="0000FF"/>
                </a:solidFill>
              </a:rPr>
              <a:t> + SS</a:t>
            </a:r>
            <a:r>
              <a:rPr lang="it-IT" sz="2400" i="1" baseline="-25000">
                <a:solidFill>
                  <a:srgbClr val="0000FF"/>
                </a:solidFill>
              </a:rPr>
              <a:t>C*T</a:t>
            </a:r>
            <a:r>
              <a:rPr lang="it-IT" sz="2400" i="1">
                <a:solidFill>
                  <a:srgbClr val="0000FF"/>
                </a:solidFill>
              </a:rPr>
              <a:t> + SS</a:t>
            </a:r>
            <a:r>
              <a:rPr lang="it-IT" sz="2400" i="1" baseline="-25000">
                <a:solidFill>
                  <a:srgbClr val="0000FF"/>
                </a:solidFill>
              </a:rPr>
              <a:t>Error</a:t>
            </a:r>
            <a:r>
              <a:rPr lang="it-IT" sz="2400" i="1">
                <a:solidFill>
                  <a:srgbClr val="0000FF"/>
                </a:solidFill>
              </a:rPr>
              <a:t> </a:t>
            </a:r>
            <a:endParaRPr lang="it-IT" sz="2400" i="1"/>
          </a:p>
          <a:p>
            <a:pPr>
              <a:spcAft>
                <a:spcPts val="4200"/>
              </a:spcAft>
              <a:tabLst>
                <a:tab pos="2330450" algn="l"/>
                <a:tab pos="4213225" algn="l"/>
              </a:tabLst>
            </a:pPr>
            <a:r>
              <a:rPr lang="it-IT" sz="2400" i="1"/>
              <a:t>MS</a:t>
            </a:r>
            <a:r>
              <a:rPr lang="it-IT" sz="2400" i="1" baseline="-25000"/>
              <a:t>Total</a:t>
            </a:r>
            <a:r>
              <a:rPr lang="it-IT" sz="2400" i="1"/>
              <a:t> = SS</a:t>
            </a:r>
            <a:r>
              <a:rPr lang="it-IT" sz="2400" i="1" baseline="-25000"/>
              <a:t>Total</a:t>
            </a:r>
            <a:r>
              <a:rPr lang="it-IT" sz="2400" i="1"/>
              <a:t> / df</a:t>
            </a:r>
            <a:r>
              <a:rPr lang="it-IT" sz="2400" i="1" baseline="-25000"/>
              <a:t>Total</a:t>
            </a:r>
            <a:r>
              <a:rPr lang="it-IT" sz="2400" i="1"/>
              <a:t>	</a:t>
            </a:r>
          </a:p>
          <a:p>
            <a:pPr>
              <a:spcAft>
                <a:spcPts val="4200"/>
              </a:spcAft>
              <a:tabLst>
                <a:tab pos="2330450" algn="l"/>
                <a:tab pos="4213225" algn="l"/>
              </a:tabLst>
            </a:pPr>
            <a:r>
              <a:rPr lang="it-IT" sz="2400" i="1"/>
              <a:t>	MS</a:t>
            </a:r>
            <a:r>
              <a:rPr lang="it-IT" sz="2400" i="1" baseline="-25000"/>
              <a:t>Ceppo</a:t>
            </a:r>
            <a:r>
              <a:rPr lang="it-IT" sz="2400" i="1"/>
              <a:t> = SS</a:t>
            </a:r>
            <a:r>
              <a:rPr lang="it-IT" sz="2400" i="1" baseline="-25000"/>
              <a:t>Ceppo</a:t>
            </a:r>
            <a:r>
              <a:rPr lang="it-IT" sz="2400" i="1"/>
              <a:t> / df</a:t>
            </a:r>
            <a:r>
              <a:rPr lang="it-IT" sz="2400" i="1" baseline="-25000"/>
              <a:t>Ceppo	</a:t>
            </a:r>
          </a:p>
          <a:p>
            <a:pPr>
              <a:spcAft>
                <a:spcPts val="4200"/>
              </a:spcAft>
              <a:tabLst>
                <a:tab pos="2330450" algn="l"/>
                <a:tab pos="4213225" algn="l"/>
              </a:tabLst>
            </a:pPr>
            <a:r>
              <a:rPr lang="it-IT" sz="2400" i="1"/>
              <a:t>	MS</a:t>
            </a:r>
            <a:r>
              <a:rPr lang="it-IT" sz="2400" i="1" baseline="-25000"/>
              <a:t>Tratt</a:t>
            </a:r>
            <a:r>
              <a:rPr lang="it-IT" sz="2400" i="1"/>
              <a:t> = SS</a:t>
            </a:r>
            <a:r>
              <a:rPr lang="it-IT" sz="2400" i="1" baseline="-25000"/>
              <a:t>Tratt</a:t>
            </a:r>
            <a:r>
              <a:rPr lang="it-IT" sz="2400" i="1"/>
              <a:t> / df</a:t>
            </a:r>
            <a:r>
              <a:rPr lang="it-IT" sz="2400" i="1" baseline="-25000"/>
              <a:t>Tratt</a:t>
            </a:r>
          </a:p>
          <a:p>
            <a:pPr>
              <a:spcAft>
                <a:spcPts val="4200"/>
              </a:spcAft>
              <a:tabLst>
                <a:tab pos="2330450" algn="l"/>
                <a:tab pos="4213225" algn="l"/>
              </a:tabLst>
            </a:pPr>
            <a:r>
              <a:rPr lang="it-IT" sz="2400" i="1"/>
              <a:t>	MS</a:t>
            </a:r>
            <a:r>
              <a:rPr lang="it-IT" sz="2400" i="1" baseline="-25000"/>
              <a:t>C*T</a:t>
            </a:r>
            <a:r>
              <a:rPr lang="it-IT" sz="2400" i="1"/>
              <a:t> = SS</a:t>
            </a:r>
            <a:r>
              <a:rPr lang="it-IT" sz="2400" i="1" baseline="-25000"/>
              <a:t>C*T</a:t>
            </a:r>
            <a:r>
              <a:rPr lang="it-IT" sz="2400" i="1"/>
              <a:t> / df</a:t>
            </a:r>
            <a:r>
              <a:rPr lang="it-IT" sz="2400" i="1" baseline="-25000"/>
              <a:t>C*T</a:t>
            </a:r>
            <a:r>
              <a:rPr lang="it-IT" sz="2400" i="1"/>
              <a:t> 	</a:t>
            </a:r>
          </a:p>
          <a:p>
            <a:pPr>
              <a:spcAft>
                <a:spcPts val="4200"/>
              </a:spcAft>
              <a:tabLst>
                <a:tab pos="2330450" algn="l"/>
                <a:tab pos="4213225" algn="l"/>
              </a:tabLst>
            </a:pPr>
            <a:r>
              <a:rPr lang="it-IT" sz="2400" i="1"/>
              <a:t>	MS</a:t>
            </a:r>
            <a:r>
              <a:rPr lang="it-IT" sz="2400" i="1" baseline="-25000"/>
              <a:t>Error</a:t>
            </a:r>
            <a:r>
              <a:rPr lang="it-IT" sz="2400" i="1"/>
              <a:t> = SS</a:t>
            </a:r>
            <a:r>
              <a:rPr lang="it-IT" sz="2400" i="1" baseline="-25000"/>
              <a:t>Error</a:t>
            </a:r>
            <a:r>
              <a:rPr lang="it-IT" sz="2400" i="1"/>
              <a:t> / df</a:t>
            </a:r>
            <a:r>
              <a:rPr lang="it-IT" sz="2400" i="1" baseline="-25000"/>
              <a:t>Error</a:t>
            </a:r>
            <a:endParaRPr lang="it-IT" sz="2400" i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50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5B5813-B1CA-4F60-934A-68C1B3A12621}" type="slidenum">
              <a:rPr lang="it-IT" smtClean="0">
                <a:cs typeface="Arial" charset="0"/>
              </a:rPr>
              <a:pPr/>
              <a:t>46</a:t>
            </a:fld>
            <a:endParaRPr lang="it-IT" smtClean="0">
              <a:cs typeface="Arial" charset="0"/>
            </a:endParaRPr>
          </a:p>
        </p:txBody>
      </p:sp>
      <p:graphicFrame>
        <p:nvGraphicFramePr>
          <p:cNvPr id="155654" name="Object 6"/>
          <p:cNvGraphicFramePr>
            <a:graphicFrameLocks noChangeAspect="1"/>
          </p:cNvGraphicFramePr>
          <p:nvPr/>
        </p:nvGraphicFramePr>
        <p:xfrm>
          <a:off x="717550" y="642938"/>
          <a:ext cx="44259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955" name="Equazione" r:id="rId3" imgW="3098800" imgH="800100" progId="Equation.3">
                  <p:embed/>
                </p:oleObj>
              </mc:Choice>
              <mc:Fallback>
                <p:oleObj name="Equazione" r:id="rId3" imgW="3098800" imgH="800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642938"/>
                        <a:ext cx="442595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ttangolo 6"/>
          <p:cNvSpPr/>
          <p:nvPr/>
        </p:nvSpPr>
        <p:spPr>
          <a:xfrm>
            <a:off x="571500" y="1989138"/>
            <a:ext cx="8286750" cy="374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800"/>
              </a:spcAft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cs typeface="Times New Roman" pitchFamily="18" charset="0"/>
              </a:rPr>
              <a:t>si distribuisce come una F di Fisher con </a:t>
            </a:r>
            <a:r>
              <a:rPr lang="it-IT" sz="2400" dirty="0" err="1"/>
              <a:t>df</a:t>
            </a:r>
            <a:r>
              <a:rPr lang="it-IT" sz="2400" baseline="-25000" dirty="0" err="1"/>
              <a:t>Factor</a:t>
            </a:r>
            <a:r>
              <a:rPr lang="it-IT" sz="2400" dirty="0"/>
              <a:t>,</a:t>
            </a:r>
            <a:r>
              <a:rPr lang="it-IT" sz="2400" dirty="0" err="1"/>
              <a:t>df</a:t>
            </a:r>
            <a:r>
              <a:rPr lang="it-IT" sz="2400" baseline="-25000" dirty="0" err="1"/>
              <a:t>Error</a:t>
            </a:r>
            <a:r>
              <a:rPr lang="it-IT" sz="2400" dirty="0"/>
              <a:t>  gradi di libertà</a:t>
            </a:r>
          </a:p>
          <a:p>
            <a:pPr>
              <a:spcAft>
                <a:spcPts val="1800"/>
              </a:spcAft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b="1" dirty="0">
                <a:solidFill>
                  <a:srgbClr val="0000FF"/>
                </a:solidFill>
              </a:rPr>
              <a:t>Assunzioni</a:t>
            </a:r>
            <a:endParaRPr lang="it-IT" sz="2400" b="1" dirty="0">
              <a:solidFill>
                <a:srgbClr val="0000FF"/>
              </a:solidFill>
              <a:cs typeface="Times New Roman" pitchFamily="18" charset="0"/>
            </a:endParaRP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Indipendenza delle osservazioni entro ogni gruppo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Indipendenza delle osservazioni tra i gruppi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Normalità della distribuzione della variabile esaminata (</a:t>
            </a:r>
            <a:r>
              <a:rPr lang="it-IT" sz="2400" dirty="0" err="1">
                <a:solidFill>
                  <a:srgbClr val="000000"/>
                </a:solidFill>
                <a:cs typeface="Times New Roman" pitchFamily="18" charset="0"/>
              </a:rPr>
              <a:t>Shapiro-Wilk</a:t>
            </a: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 test)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Omogeneità di varianza tra i gruppi (</a:t>
            </a:r>
            <a:r>
              <a:rPr lang="it-IT" sz="2400" dirty="0" err="1">
                <a:solidFill>
                  <a:srgbClr val="000000"/>
                </a:solidFill>
                <a:cs typeface="Times New Roman" pitchFamily="18" charset="0"/>
              </a:rPr>
              <a:t>Levene</a:t>
            </a: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 test)</a:t>
            </a:r>
            <a:endParaRPr lang="it-IT" sz="2400" dirty="0">
              <a:solidFill>
                <a:srgbClr val="0070C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75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2C8397-9DD0-4383-8608-3BB29E2AA8EC}" type="slidenum">
              <a:rPr lang="it-IT" smtClean="0">
                <a:cs typeface="Arial" charset="0"/>
              </a:rPr>
              <a:pPr/>
              <a:t>47</a:t>
            </a:fld>
            <a:endParaRPr lang="it-IT" smtClean="0">
              <a:cs typeface="Arial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71500" y="3197225"/>
            <a:ext cx="8215313" cy="278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it-IT" sz="2400" dirty="0">
                <a:latin typeface="Arial" pitchFamily="34" charset="0"/>
                <a:cs typeface="+mn-cs"/>
              </a:rPr>
              <a:t>Come calcoliamo i gradi di libertà </a:t>
            </a:r>
            <a:r>
              <a:rPr lang="it-IT" sz="2400" dirty="0" err="1">
                <a:latin typeface="Arial" pitchFamily="34" charset="0"/>
                <a:cs typeface="+mn-cs"/>
              </a:rPr>
              <a:t>df</a:t>
            </a:r>
            <a:r>
              <a:rPr lang="it-IT" sz="2400" baseline="-25000" dirty="0" err="1">
                <a:latin typeface="Arial" pitchFamily="34" charset="0"/>
                <a:cs typeface="+mn-cs"/>
              </a:rPr>
              <a:t>Factor</a:t>
            </a:r>
            <a:r>
              <a:rPr lang="it-IT" sz="2400" dirty="0">
                <a:latin typeface="Arial" pitchFamily="34" charset="0"/>
                <a:cs typeface="+mn-cs"/>
              </a:rPr>
              <a:t>,</a:t>
            </a:r>
            <a:r>
              <a:rPr lang="it-IT" sz="2400" dirty="0" err="1">
                <a:latin typeface="Arial" pitchFamily="34" charset="0"/>
                <a:cs typeface="+mn-cs"/>
              </a:rPr>
              <a:t>df</a:t>
            </a:r>
            <a:r>
              <a:rPr lang="it-IT" sz="2400" baseline="-25000" dirty="0" err="1">
                <a:latin typeface="Arial" pitchFamily="34" charset="0"/>
                <a:cs typeface="+mn-cs"/>
              </a:rPr>
              <a:t>Error</a:t>
            </a:r>
            <a:r>
              <a:rPr lang="it-IT" sz="2400" dirty="0">
                <a:latin typeface="Arial" pitchFamily="34" charset="0"/>
                <a:cs typeface="+mn-cs"/>
              </a:rPr>
              <a:t> ? </a:t>
            </a:r>
          </a:p>
          <a:p>
            <a:pPr marL="898525" indent="-898525">
              <a:spcAft>
                <a:spcPts val="1800"/>
              </a:spcAft>
              <a:tabLst>
                <a:tab pos="533400" algn="l"/>
                <a:tab pos="898525" algn="l"/>
              </a:tabLst>
              <a:defRPr/>
            </a:pPr>
            <a:r>
              <a:rPr lang="it-IT" sz="2400" dirty="0" err="1">
                <a:latin typeface="Arial" pitchFamily="34" charset="0"/>
                <a:cs typeface="+mn-cs"/>
              </a:rPr>
              <a:t>df</a:t>
            </a:r>
            <a:r>
              <a:rPr lang="it-IT" sz="2400" baseline="-25000" dirty="0" err="1">
                <a:latin typeface="Arial" pitchFamily="34" charset="0"/>
                <a:cs typeface="+mn-cs"/>
              </a:rPr>
              <a:t>Ceppo</a:t>
            </a:r>
            <a:r>
              <a:rPr lang="it-IT" sz="2400" baseline="-25000" dirty="0">
                <a:latin typeface="Arial" pitchFamily="34" charset="0"/>
                <a:cs typeface="+mn-cs"/>
              </a:rPr>
              <a:t> </a:t>
            </a:r>
            <a:r>
              <a:rPr lang="it-IT" sz="2400" dirty="0">
                <a:latin typeface="Arial" pitchFamily="34" charset="0"/>
                <a:cs typeface="+mn-cs"/>
              </a:rPr>
              <a:t>	= quanti ceppi?</a:t>
            </a:r>
          </a:p>
          <a:p>
            <a:pPr marL="898525" indent="-898525">
              <a:spcAft>
                <a:spcPts val="1800"/>
              </a:spcAft>
              <a:tabLst>
                <a:tab pos="533400" algn="l"/>
                <a:tab pos="898525" algn="l"/>
              </a:tabLst>
              <a:defRPr/>
            </a:pPr>
            <a:r>
              <a:rPr lang="it-IT" sz="2400" dirty="0" err="1">
                <a:latin typeface="Arial" pitchFamily="34" charset="0"/>
                <a:cs typeface="+mn-cs"/>
              </a:rPr>
              <a:t>df</a:t>
            </a:r>
            <a:r>
              <a:rPr lang="it-IT" sz="2400" baseline="-25000" dirty="0" err="1">
                <a:latin typeface="Arial" pitchFamily="34" charset="0"/>
                <a:cs typeface="+mn-cs"/>
              </a:rPr>
              <a:t>Tratt</a:t>
            </a:r>
            <a:r>
              <a:rPr lang="it-IT" sz="2400" dirty="0">
                <a:latin typeface="Arial" pitchFamily="34" charset="0"/>
                <a:cs typeface="+mn-cs"/>
              </a:rPr>
              <a:t> = quanti trattamenti?</a:t>
            </a:r>
          </a:p>
          <a:p>
            <a:pPr marL="898525" indent="-898525">
              <a:spcAft>
                <a:spcPts val="1800"/>
              </a:spcAft>
              <a:tabLst>
                <a:tab pos="533400" algn="l"/>
                <a:tab pos="898525" algn="l"/>
              </a:tabLst>
              <a:defRPr/>
            </a:pPr>
            <a:r>
              <a:rPr lang="it-IT" sz="2400" dirty="0" err="1">
                <a:latin typeface="Arial" pitchFamily="34" charset="0"/>
                <a:cs typeface="+mn-cs"/>
              </a:rPr>
              <a:t>df</a:t>
            </a:r>
            <a:r>
              <a:rPr lang="it-IT" sz="2400" baseline="-25000" dirty="0" err="1">
                <a:latin typeface="Arial" pitchFamily="34" charset="0"/>
                <a:cs typeface="+mn-cs"/>
              </a:rPr>
              <a:t>C*T</a:t>
            </a:r>
            <a:r>
              <a:rPr lang="it-IT" sz="2400" dirty="0">
                <a:latin typeface="Arial" pitchFamily="34" charset="0"/>
                <a:cs typeface="+mn-cs"/>
              </a:rPr>
              <a:t> = ? </a:t>
            </a:r>
          </a:p>
          <a:p>
            <a:pPr marL="898525" indent="-898525">
              <a:spcAft>
                <a:spcPts val="4800"/>
              </a:spcAft>
              <a:tabLst>
                <a:tab pos="533400" algn="l"/>
                <a:tab pos="898525" algn="l"/>
              </a:tabLst>
              <a:defRPr/>
            </a:pPr>
            <a:r>
              <a:rPr lang="it-IT" sz="2400" dirty="0" err="1">
                <a:latin typeface="Arial" pitchFamily="34" charset="0"/>
                <a:cs typeface="+mn-cs"/>
              </a:rPr>
              <a:t>df</a:t>
            </a:r>
            <a:r>
              <a:rPr lang="it-IT" sz="2400" baseline="-25000" dirty="0" err="1">
                <a:latin typeface="Arial" pitchFamily="34" charset="0"/>
                <a:cs typeface="+mn-cs"/>
              </a:rPr>
              <a:t>Error</a:t>
            </a:r>
            <a:r>
              <a:rPr lang="it-IT" sz="2400" dirty="0">
                <a:latin typeface="Arial" pitchFamily="34" charset="0"/>
                <a:cs typeface="+mn-cs"/>
              </a:rPr>
              <a:t> 	= quante osservazioni linearmente indipendenti?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5970588" y="3714750"/>
            <a:ext cx="2959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/>
              <a:t>3 ceppi </a:t>
            </a:r>
            <a:r>
              <a:rPr lang="it-IT" sz="2400">
                <a:sym typeface="Symbol" pitchFamily="18" charset="2"/>
              </a:rPr>
              <a:t> 3-1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it-IT" sz="2400">
                <a:sym typeface="Symbol" pitchFamily="18" charset="2"/>
              </a:rPr>
              <a:t> df</a:t>
            </a:r>
            <a:endParaRPr lang="it-IT" sz="2400"/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2928938" y="5895975"/>
            <a:ext cx="6000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>
                <a:sym typeface="Symbol" pitchFamily="18" charset="2"/>
              </a:rPr>
              <a:t>(4-1)+(4-1)+(5-1)+(5-1)+(5-1)+(5-1)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22</a:t>
            </a:r>
            <a:r>
              <a:rPr lang="it-IT" sz="2400">
                <a:sym typeface="Symbol" pitchFamily="18" charset="2"/>
              </a:rPr>
              <a:t> df</a:t>
            </a:r>
            <a:r>
              <a:rPr lang="it-IT" sz="2400"/>
              <a:t> </a:t>
            </a:r>
          </a:p>
        </p:txBody>
      </p:sp>
      <p:graphicFrame>
        <p:nvGraphicFramePr>
          <p:cNvPr id="156678" name="Object 6"/>
          <p:cNvGraphicFramePr>
            <a:graphicFrameLocks noChangeAspect="1"/>
          </p:cNvGraphicFramePr>
          <p:nvPr/>
        </p:nvGraphicFramePr>
        <p:xfrm>
          <a:off x="684213" y="1916113"/>
          <a:ext cx="3887787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979" name="Equazione" r:id="rId3" imgW="3098800" imgH="800100" progId="Equation.3">
                  <p:embed/>
                </p:oleObj>
              </mc:Choice>
              <mc:Fallback>
                <p:oleObj name="Equazione" r:id="rId3" imgW="3098800" imgH="800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916113"/>
                        <a:ext cx="3887787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357188" y="119063"/>
          <a:ext cx="8358247" cy="1480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719">
                  <a:extLst>
                    <a:ext uri="{9D8B030D-6E8A-4147-A177-3AD203B41FA5}"/>
                  </a:extLst>
                </a:gridCol>
                <a:gridCol w="491649">
                  <a:extLst>
                    <a:ext uri="{9D8B030D-6E8A-4147-A177-3AD203B41FA5}"/>
                  </a:extLst>
                </a:gridCol>
                <a:gridCol w="1823160">
                  <a:extLst>
                    <a:ext uri="{9D8B030D-6E8A-4147-A177-3AD203B41FA5}"/>
                  </a:extLst>
                </a:gridCol>
                <a:gridCol w="428628">
                  <a:extLst>
                    <a:ext uri="{9D8B030D-6E8A-4147-A177-3AD203B41FA5}"/>
                  </a:extLst>
                </a:gridCol>
                <a:gridCol w="1714512">
                  <a:extLst>
                    <a:ext uri="{9D8B030D-6E8A-4147-A177-3AD203B41FA5}"/>
                  </a:extLst>
                </a:gridCol>
                <a:gridCol w="500066">
                  <a:extLst>
                    <a:ext uri="{9D8B030D-6E8A-4147-A177-3AD203B41FA5}"/>
                  </a:extLst>
                </a:gridCol>
                <a:gridCol w="1714513">
                  <a:extLst>
                    <a:ext uri="{9D8B030D-6E8A-4147-A177-3AD203B41FA5}"/>
                  </a:extLst>
                </a:gridCol>
              </a:tblGrid>
              <a:tr h="73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Bodyweight</a:t>
                      </a:r>
                      <a:endParaRPr lang="it-IT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0" dirty="0" smtClean="0">
                          <a:solidFill>
                            <a:schemeClr val="tx1"/>
                          </a:solidFill>
                        </a:rPr>
                        <a:t>(Media </a:t>
                      </a:r>
                      <a:r>
                        <a:rPr lang="it-IT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 SD</a:t>
                      </a:r>
                      <a:r>
                        <a:rPr lang="it-IT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it-IT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C57 B6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CD1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FVB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CTRL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1.25 </a:t>
                      </a:r>
                      <a:r>
                        <a:rPr lang="it-IT" dirty="0" smtClean="0">
                          <a:sym typeface="Symbol"/>
                        </a:rPr>
                        <a:t> 0.10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1.88 </a:t>
                      </a:r>
                      <a:r>
                        <a:rPr lang="it-IT" dirty="0" smtClean="0">
                          <a:sym typeface="Symbol"/>
                        </a:rPr>
                        <a:t> 0.08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1.92 </a:t>
                      </a:r>
                      <a:r>
                        <a:rPr lang="it-IT" dirty="0" smtClean="0">
                          <a:sym typeface="Symbol"/>
                        </a:rPr>
                        <a:t> 0.23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TREA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1.45 </a:t>
                      </a:r>
                      <a:r>
                        <a:rPr lang="it-IT" dirty="0" smtClean="0">
                          <a:sym typeface="Symbol"/>
                        </a:rPr>
                        <a:t> 0.13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2.30 </a:t>
                      </a:r>
                      <a:r>
                        <a:rPr lang="it-IT" dirty="0" smtClean="0">
                          <a:sym typeface="Symbol"/>
                        </a:rPr>
                        <a:t> 0.37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2.08 </a:t>
                      </a:r>
                      <a:r>
                        <a:rPr lang="it-IT" dirty="0" smtClean="0">
                          <a:sym typeface="Symbol"/>
                        </a:rPr>
                        <a:t> 0.41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8" name="CasellaDiTesto 7"/>
          <p:cNvSpPr txBox="1">
            <a:spLocks noChangeArrowheads="1"/>
          </p:cNvSpPr>
          <p:nvPr/>
        </p:nvSpPr>
        <p:spPr bwMode="auto">
          <a:xfrm>
            <a:off x="6178550" y="4252913"/>
            <a:ext cx="2751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/>
              <a:t>2 tratt </a:t>
            </a:r>
            <a:r>
              <a:rPr lang="it-IT" sz="2400">
                <a:sym typeface="Symbol" pitchFamily="18" charset="2"/>
              </a:rPr>
              <a:t> 2-1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it-IT" sz="2400">
                <a:sym typeface="Symbol" pitchFamily="18" charset="2"/>
              </a:rPr>
              <a:t> df</a:t>
            </a:r>
            <a:endParaRPr lang="it-IT" sz="2400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5043488" y="48577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df</a:t>
            </a:r>
            <a:r>
              <a:rPr lang="it-IT" sz="2400" baseline="-25000"/>
              <a:t>C*T</a:t>
            </a:r>
            <a:r>
              <a:rPr lang="it-IT" sz="2400"/>
              <a:t> = df</a:t>
            </a:r>
            <a:r>
              <a:rPr lang="it-IT" sz="2400" baseline="-25000"/>
              <a:t>C</a:t>
            </a:r>
            <a:r>
              <a:rPr lang="it-IT" sz="2400"/>
              <a:t> * df</a:t>
            </a:r>
            <a:r>
              <a:rPr lang="it-IT" sz="2400" baseline="-25000"/>
              <a:t>T</a:t>
            </a:r>
            <a:r>
              <a:rPr lang="it-IT" sz="2400"/>
              <a:t> = 2*1 = </a:t>
            </a:r>
            <a:r>
              <a:rPr lang="it-IT" sz="2400" b="1">
                <a:solidFill>
                  <a:srgbClr val="FF0000"/>
                </a:solidFill>
              </a:rPr>
              <a:t>2</a:t>
            </a:r>
            <a:r>
              <a:rPr lang="it-IT" sz="2400"/>
              <a:t> df</a:t>
            </a:r>
          </a:p>
        </p:txBody>
      </p:sp>
    </p:spTree>
    <p:extLst>
      <p:ext uri="{BB962C8B-B14F-4D97-AF65-F5344CB8AC3E}">
        <p14:creationId xmlns:p14="http://schemas.microsoft.com/office/powerpoint/2010/main" val="362768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/>
      <p:bldP spid="8" grpId="0" build="allAtOnce"/>
      <p:bldP spid="10" grpId="0" build="allAtOnce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BE0E2E-8732-41A9-9397-BDBFE5DC5951}" type="slidenum">
              <a:rPr lang="it-IT" smtClean="0">
                <a:cs typeface="Arial" charset="0"/>
              </a:rPr>
              <a:pPr/>
              <a:t>48</a:t>
            </a:fld>
            <a:endParaRPr lang="it-IT" smtClean="0">
              <a:cs typeface="Arial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285750" y="2357438"/>
          <a:ext cx="86439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Source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MS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Modello = 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4.910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0.182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Ceppo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2.801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1.400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20.215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&lt;0.0001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Trattamento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0.468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0.468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6.756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0.0164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C*T</a:t>
                      </a:r>
                      <a:endParaRPr lang="it-IT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0.096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0.048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0.693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0.5105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Topo (Ceppo)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1.524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0.069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57749" name="CasellaDiTesto 9"/>
          <p:cNvSpPr txBox="1">
            <a:spLocks noChangeArrowheads="1"/>
          </p:cNvSpPr>
          <p:nvPr/>
        </p:nvSpPr>
        <p:spPr bwMode="auto">
          <a:xfrm>
            <a:off x="214313" y="1857375"/>
            <a:ext cx="1238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ANOVA</a:t>
            </a:r>
          </a:p>
        </p:txBody>
      </p:sp>
      <p:graphicFrame>
        <p:nvGraphicFramePr>
          <p:cNvPr id="14" name="Tabella 13"/>
          <p:cNvGraphicFramePr>
            <a:graphicFrameLocks noGrp="1"/>
          </p:cNvGraphicFramePr>
          <p:nvPr/>
        </p:nvGraphicFramePr>
        <p:xfrm>
          <a:off x="357188" y="233363"/>
          <a:ext cx="8358247" cy="1480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719">
                  <a:extLst>
                    <a:ext uri="{9D8B030D-6E8A-4147-A177-3AD203B41FA5}"/>
                  </a:extLst>
                </a:gridCol>
                <a:gridCol w="491649">
                  <a:extLst>
                    <a:ext uri="{9D8B030D-6E8A-4147-A177-3AD203B41FA5}"/>
                  </a:extLst>
                </a:gridCol>
                <a:gridCol w="1823160">
                  <a:extLst>
                    <a:ext uri="{9D8B030D-6E8A-4147-A177-3AD203B41FA5}"/>
                  </a:extLst>
                </a:gridCol>
                <a:gridCol w="428628">
                  <a:extLst>
                    <a:ext uri="{9D8B030D-6E8A-4147-A177-3AD203B41FA5}"/>
                  </a:extLst>
                </a:gridCol>
                <a:gridCol w="1714512">
                  <a:extLst>
                    <a:ext uri="{9D8B030D-6E8A-4147-A177-3AD203B41FA5}"/>
                  </a:extLst>
                </a:gridCol>
                <a:gridCol w="500066">
                  <a:extLst>
                    <a:ext uri="{9D8B030D-6E8A-4147-A177-3AD203B41FA5}"/>
                  </a:extLst>
                </a:gridCol>
                <a:gridCol w="1714513">
                  <a:extLst>
                    <a:ext uri="{9D8B030D-6E8A-4147-A177-3AD203B41FA5}"/>
                  </a:extLst>
                </a:gridCol>
              </a:tblGrid>
              <a:tr h="73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Bodyweight</a:t>
                      </a:r>
                      <a:endParaRPr lang="it-IT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0" dirty="0" smtClean="0">
                          <a:solidFill>
                            <a:schemeClr val="tx1"/>
                          </a:solidFill>
                        </a:rPr>
                        <a:t>(Media </a:t>
                      </a:r>
                      <a:r>
                        <a:rPr lang="it-IT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 SD</a:t>
                      </a:r>
                      <a:r>
                        <a:rPr lang="it-IT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it-IT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C57 B6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CD1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FVB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CTRL (</a:t>
                      </a:r>
                      <a:r>
                        <a:rPr lang="it-IT" dirty="0" err="1" smtClean="0"/>
                        <a:t>cod</a:t>
                      </a:r>
                      <a:r>
                        <a:rPr lang="it-IT" dirty="0" smtClean="0"/>
                        <a:t> 0)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1.25 </a:t>
                      </a:r>
                      <a:r>
                        <a:rPr lang="it-IT" dirty="0" smtClean="0">
                          <a:sym typeface="Symbol"/>
                        </a:rPr>
                        <a:t> 0.10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1.88 </a:t>
                      </a:r>
                      <a:r>
                        <a:rPr lang="it-IT" dirty="0" smtClean="0">
                          <a:sym typeface="Symbol"/>
                        </a:rPr>
                        <a:t> 0.08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1.92 </a:t>
                      </a:r>
                      <a:r>
                        <a:rPr lang="it-IT" dirty="0" smtClean="0">
                          <a:sym typeface="Symbol"/>
                        </a:rPr>
                        <a:t> 0.23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TREA (</a:t>
                      </a:r>
                      <a:r>
                        <a:rPr lang="it-IT" dirty="0" err="1" smtClean="0"/>
                        <a:t>cod</a:t>
                      </a:r>
                      <a:r>
                        <a:rPr lang="it-IT" dirty="0" smtClean="0"/>
                        <a:t> 1)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1.45 </a:t>
                      </a:r>
                      <a:r>
                        <a:rPr lang="it-IT" dirty="0" smtClean="0">
                          <a:sym typeface="Symbol"/>
                        </a:rPr>
                        <a:t> 0.13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2.30 </a:t>
                      </a:r>
                      <a:r>
                        <a:rPr lang="it-IT" dirty="0" smtClean="0">
                          <a:sym typeface="Symbol"/>
                        </a:rPr>
                        <a:t> 0.37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2.08 </a:t>
                      </a:r>
                      <a:r>
                        <a:rPr lang="it-IT" dirty="0" smtClean="0">
                          <a:sym typeface="Symbol"/>
                        </a:rPr>
                        <a:t> 0.41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grpSp>
        <p:nvGrpSpPr>
          <p:cNvPr id="157784" name="Group 1"/>
          <p:cNvGrpSpPr>
            <a:grpSpLocks noChangeAspect="1"/>
          </p:cNvGrpSpPr>
          <p:nvPr/>
        </p:nvGrpSpPr>
        <p:grpSpPr bwMode="auto">
          <a:xfrm>
            <a:off x="671513" y="4627563"/>
            <a:ext cx="2916237" cy="2301875"/>
            <a:chOff x="420" y="5085"/>
            <a:chExt cx="5355" cy="4229"/>
          </a:xfrm>
        </p:grpSpPr>
        <p:sp>
          <p:nvSpPr>
            <p:cNvPr id="157785" name="Line 2"/>
            <p:cNvSpPr>
              <a:spLocks noChangeShapeType="1"/>
            </p:cNvSpPr>
            <p:nvPr/>
          </p:nvSpPr>
          <p:spPr bwMode="auto">
            <a:xfrm flipV="1">
              <a:off x="780" y="5760"/>
              <a:ext cx="1" cy="288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86" name="Line 3"/>
            <p:cNvSpPr>
              <a:spLocks noChangeShapeType="1"/>
            </p:cNvSpPr>
            <p:nvPr/>
          </p:nvSpPr>
          <p:spPr bwMode="auto">
            <a:xfrm flipH="1">
              <a:off x="720" y="86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87" name="Line 4"/>
            <p:cNvSpPr>
              <a:spLocks noChangeShapeType="1"/>
            </p:cNvSpPr>
            <p:nvPr/>
          </p:nvSpPr>
          <p:spPr bwMode="auto">
            <a:xfrm>
              <a:off x="5100" y="86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88" name="Line 5"/>
            <p:cNvSpPr>
              <a:spLocks noChangeShapeType="1"/>
            </p:cNvSpPr>
            <p:nvPr/>
          </p:nvSpPr>
          <p:spPr bwMode="auto">
            <a:xfrm flipH="1">
              <a:off x="750" y="840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89" name="Line 6"/>
            <p:cNvSpPr>
              <a:spLocks noChangeShapeType="1"/>
            </p:cNvSpPr>
            <p:nvPr/>
          </p:nvSpPr>
          <p:spPr bwMode="auto">
            <a:xfrm>
              <a:off x="5100" y="840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90" name="Rectangle 7"/>
            <p:cNvSpPr>
              <a:spLocks noChangeArrowheads="1"/>
            </p:cNvSpPr>
            <p:nvPr/>
          </p:nvSpPr>
          <p:spPr bwMode="auto">
            <a:xfrm>
              <a:off x="555" y="8565"/>
              <a:ext cx="8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0</a:t>
              </a:r>
              <a:endParaRPr lang="it-IT"/>
            </a:p>
          </p:txBody>
        </p:sp>
        <p:sp>
          <p:nvSpPr>
            <p:cNvPr id="157791" name="Line 8"/>
            <p:cNvSpPr>
              <a:spLocks noChangeShapeType="1"/>
            </p:cNvSpPr>
            <p:nvPr/>
          </p:nvSpPr>
          <p:spPr bwMode="auto">
            <a:xfrm flipH="1">
              <a:off x="720" y="816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92" name="Line 9"/>
            <p:cNvSpPr>
              <a:spLocks noChangeShapeType="1"/>
            </p:cNvSpPr>
            <p:nvPr/>
          </p:nvSpPr>
          <p:spPr bwMode="auto">
            <a:xfrm>
              <a:off x="5100" y="816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93" name="Line 10"/>
            <p:cNvSpPr>
              <a:spLocks noChangeShapeType="1"/>
            </p:cNvSpPr>
            <p:nvPr/>
          </p:nvSpPr>
          <p:spPr bwMode="auto">
            <a:xfrm flipH="1">
              <a:off x="750" y="792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94" name="Line 11"/>
            <p:cNvSpPr>
              <a:spLocks noChangeShapeType="1"/>
            </p:cNvSpPr>
            <p:nvPr/>
          </p:nvSpPr>
          <p:spPr bwMode="auto">
            <a:xfrm>
              <a:off x="5100" y="792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95" name="Rectangle 12"/>
            <p:cNvSpPr>
              <a:spLocks noChangeArrowheads="1"/>
            </p:cNvSpPr>
            <p:nvPr/>
          </p:nvSpPr>
          <p:spPr bwMode="auto">
            <a:xfrm>
              <a:off x="510" y="8085"/>
              <a:ext cx="134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.5</a:t>
              </a:r>
              <a:endParaRPr lang="it-IT"/>
            </a:p>
          </p:txBody>
        </p:sp>
        <p:sp>
          <p:nvSpPr>
            <p:cNvPr id="157796" name="Line 13"/>
            <p:cNvSpPr>
              <a:spLocks noChangeShapeType="1"/>
            </p:cNvSpPr>
            <p:nvPr/>
          </p:nvSpPr>
          <p:spPr bwMode="auto">
            <a:xfrm flipH="1">
              <a:off x="720" y="768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97" name="Line 14"/>
            <p:cNvSpPr>
              <a:spLocks noChangeShapeType="1"/>
            </p:cNvSpPr>
            <p:nvPr/>
          </p:nvSpPr>
          <p:spPr bwMode="auto">
            <a:xfrm>
              <a:off x="5100" y="768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98" name="Line 15"/>
            <p:cNvSpPr>
              <a:spLocks noChangeShapeType="1"/>
            </p:cNvSpPr>
            <p:nvPr/>
          </p:nvSpPr>
          <p:spPr bwMode="auto">
            <a:xfrm flipH="1">
              <a:off x="750" y="744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799" name="Line 16"/>
            <p:cNvSpPr>
              <a:spLocks noChangeShapeType="1"/>
            </p:cNvSpPr>
            <p:nvPr/>
          </p:nvSpPr>
          <p:spPr bwMode="auto">
            <a:xfrm>
              <a:off x="5100" y="744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00" name="Rectangle 17"/>
            <p:cNvSpPr>
              <a:spLocks noChangeArrowheads="1"/>
            </p:cNvSpPr>
            <p:nvPr/>
          </p:nvSpPr>
          <p:spPr bwMode="auto">
            <a:xfrm>
              <a:off x="555" y="7605"/>
              <a:ext cx="8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1</a:t>
              </a:r>
              <a:endParaRPr lang="it-IT"/>
            </a:p>
          </p:txBody>
        </p:sp>
        <p:sp>
          <p:nvSpPr>
            <p:cNvPr id="157801" name="Line 18"/>
            <p:cNvSpPr>
              <a:spLocks noChangeShapeType="1"/>
            </p:cNvSpPr>
            <p:nvPr/>
          </p:nvSpPr>
          <p:spPr bwMode="auto">
            <a:xfrm flipH="1">
              <a:off x="720" y="720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02" name="Line 19"/>
            <p:cNvSpPr>
              <a:spLocks noChangeShapeType="1"/>
            </p:cNvSpPr>
            <p:nvPr/>
          </p:nvSpPr>
          <p:spPr bwMode="auto">
            <a:xfrm>
              <a:off x="5100" y="720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03" name="Line 20"/>
            <p:cNvSpPr>
              <a:spLocks noChangeShapeType="1"/>
            </p:cNvSpPr>
            <p:nvPr/>
          </p:nvSpPr>
          <p:spPr bwMode="auto">
            <a:xfrm flipH="1">
              <a:off x="750" y="696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04" name="Line 21"/>
            <p:cNvSpPr>
              <a:spLocks noChangeShapeType="1"/>
            </p:cNvSpPr>
            <p:nvPr/>
          </p:nvSpPr>
          <p:spPr bwMode="auto">
            <a:xfrm>
              <a:off x="5100" y="696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05" name="Rectangle 22"/>
            <p:cNvSpPr>
              <a:spLocks noChangeArrowheads="1"/>
            </p:cNvSpPr>
            <p:nvPr/>
          </p:nvSpPr>
          <p:spPr bwMode="auto">
            <a:xfrm>
              <a:off x="420" y="7125"/>
              <a:ext cx="223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1.5</a:t>
              </a:r>
              <a:endParaRPr lang="it-IT"/>
            </a:p>
          </p:txBody>
        </p:sp>
        <p:sp>
          <p:nvSpPr>
            <p:cNvPr id="157806" name="Line 23"/>
            <p:cNvSpPr>
              <a:spLocks noChangeShapeType="1"/>
            </p:cNvSpPr>
            <p:nvPr/>
          </p:nvSpPr>
          <p:spPr bwMode="auto">
            <a:xfrm flipH="1">
              <a:off x="720" y="672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07" name="Line 24"/>
            <p:cNvSpPr>
              <a:spLocks noChangeShapeType="1"/>
            </p:cNvSpPr>
            <p:nvPr/>
          </p:nvSpPr>
          <p:spPr bwMode="auto">
            <a:xfrm>
              <a:off x="5100" y="672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08" name="Line 25"/>
            <p:cNvSpPr>
              <a:spLocks noChangeShapeType="1"/>
            </p:cNvSpPr>
            <p:nvPr/>
          </p:nvSpPr>
          <p:spPr bwMode="auto">
            <a:xfrm flipH="1">
              <a:off x="750" y="648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09" name="Line 26"/>
            <p:cNvSpPr>
              <a:spLocks noChangeShapeType="1"/>
            </p:cNvSpPr>
            <p:nvPr/>
          </p:nvSpPr>
          <p:spPr bwMode="auto">
            <a:xfrm>
              <a:off x="5100" y="648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10" name="Rectangle 27"/>
            <p:cNvSpPr>
              <a:spLocks noChangeArrowheads="1"/>
            </p:cNvSpPr>
            <p:nvPr/>
          </p:nvSpPr>
          <p:spPr bwMode="auto">
            <a:xfrm>
              <a:off x="555" y="6645"/>
              <a:ext cx="8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2</a:t>
              </a:r>
              <a:endParaRPr lang="it-IT"/>
            </a:p>
          </p:txBody>
        </p:sp>
        <p:sp>
          <p:nvSpPr>
            <p:cNvPr id="157811" name="Line 28"/>
            <p:cNvSpPr>
              <a:spLocks noChangeShapeType="1"/>
            </p:cNvSpPr>
            <p:nvPr/>
          </p:nvSpPr>
          <p:spPr bwMode="auto">
            <a:xfrm flipH="1">
              <a:off x="720" y="62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12" name="Line 29"/>
            <p:cNvSpPr>
              <a:spLocks noChangeShapeType="1"/>
            </p:cNvSpPr>
            <p:nvPr/>
          </p:nvSpPr>
          <p:spPr bwMode="auto">
            <a:xfrm>
              <a:off x="5100" y="624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13" name="Line 30"/>
            <p:cNvSpPr>
              <a:spLocks noChangeShapeType="1"/>
            </p:cNvSpPr>
            <p:nvPr/>
          </p:nvSpPr>
          <p:spPr bwMode="auto">
            <a:xfrm flipH="1">
              <a:off x="750" y="600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14" name="Line 31"/>
            <p:cNvSpPr>
              <a:spLocks noChangeShapeType="1"/>
            </p:cNvSpPr>
            <p:nvPr/>
          </p:nvSpPr>
          <p:spPr bwMode="auto">
            <a:xfrm>
              <a:off x="5100" y="6000"/>
              <a:ext cx="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15" name="Rectangle 32"/>
            <p:cNvSpPr>
              <a:spLocks noChangeArrowheads="1"/>
            </p:cNvSpPr>
            <p:nvPr/>
          </p:nvSpPr>
          <p:spPr bwMode="auto">
            <a:xfrm>
              <a:off x="420" y="6165"/>
              <a:ext cx="223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2.5</a:t>
              </a:r>
              <a:endParaRPr lang="it-IT"/>
            </a:p>
          </p:txBody>
        </p:sp>
        <p:sp>
          <p:nvSpPr>
            <p:cNvPr id="157816" name="Line 33"/>
            <p:cNvSpPr>
              <a:spLocks noChangeShapeType="1"/>
            </p:cNvSpPr>
            <p:nvPr/>
          </p:nvSpPr>
          <p:spPr bwMode="auto">
            <a:xfrm flipH="1">
              <a:off x="720" y="576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17" name="Line 34"/>
            <p:cNvSpPr>
              <a:spLocks noChangeShapeType="1"/>
            </p:cNvSpPr>
            <p:nvPr/>
          </p:nvSpPr>
          <p:spPr bwMode="auto">
            <a:xfrm>
              <a:off x="5100" y="576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18" name="Rectangle 35"/>
            <p:cNvSpPr>
              <a:spLocks noChangeArrowheads="1"/>
            </p:cNvSpPr>
            <p:nvPr/>
          </p:nvSpPr>
          <p:spPr bwMode="auto">
            <a:xfrm>
              <a:off x="555" y="5685"/>
              <a:ext cx="8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3</a:t>
              </a:r>
              <a:endParaRPr lang="it-IT"/>
            </a:p>
          </p:txBody>
        </p:sp>
        <p:sp>
          <p:nvSpPr>
            <p:cNvPr id="157819" name="Line 37"/>
            <p:cNvSpPr>
              <a:spLocks noChangeShapeType="1"/>
            </p:cNvSpPr>
            <p:nvPr/>
          </p:nvSpPr>
          <p:spPr bwMode="auto">
            <a:xfrm>
              <a:off x="780" y="8640"/>
              <a:ext cx="432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20" name="Line 38"/>
            <p:cNvSpPr>
              <a:spLocks noChangeShapeType="1"/>
            </p:cNvSpPr>
            <p:nvPr/>
          </p:nvSpPr>
          <p:spPr bwMode="auto">
            <a:xfrm>
              <a:off x="1500" y="8640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21" name="Line 39"/>
            <p:cNvSpPr>
              <a:spLocks noChangeShapeType="1"/>
            </p:cNvSpPr>
            <p:nvPr/>
          </p:nvSpPr>
          <p:spPr bwMode="auto">
            <a:xfrm flipV="1">
              <a:off x="1500" y="5730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22" name="Rectangle 40"/>
            <p:cNvSpPr>
              <a:spLocks noChangeArrowheads="1"/>
            </p:cNvSpPr>
            <p:nvPr/>
          </p:nvSpPr>
          <p:spPr bwMode="auto">
            <a:xfrm>
              <a:off x="1245" y="8745"/>
              <a:ext cx="534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C57 B6</a:t>
              </a:r>
              <a:endParaRPr lang="it-IT"/>
            </a:p>
          </p:txBody>
        </p:sp>
        <p:sp>
          <p:nvSpPr>
            <p:cNvPr id="157823" name="Line 41"/>
            <p:cNvSpPr>
              <a:spLocks noChangeShapeType="1"/>
            </p:cNvSpPr>
            <p:nvPr/>
          </p:nvSpPr>
          <p:spPr bwMode="auto">
            <a:xfrm>
              <a:off x="2940" y="8640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24" name="Line 42"/>
            <p:cNvSpPr>
              <a:spLocks noChangeShapeType="1"/>
            </p:cNvSpPr>
            <p:nvPr/>
          </p:nvSpPr>
          <p:spPr bwMode="auto">
            <a:xfrm flipV="1">
              <a:off x="2940" y="5730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25" name="Rectangle 43"/>
            <p:cNvSpPr>
              <a:spLocks noChangeArrowheads="1"/>
            </p:cNvSpPr>
            <p:nvPr/>
          </p:nvSpPr>
          <p:spPr bwMode="auto">
            <a:xfrm>
              <a:off x="2790" y="8745"/>
              <a:ext cx="321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CD1</a:t>
              </a:r>
              <a:endParaRPr lang="it-IT"/>
            </a:p>
          </p:txBody>
        </p:sp>
        <p:sp>
          <p:nvSpPr>
            <p:cNvPr id="157826" name="Line 44"/>
            <p:cNvSpPr>
              <a:spLocks noChangeShapeType="1"/>
            </p:cNvSpPr>
            <p:nvPr/>
          </p:nvSpPr>
          <p:spPr bwMode="auto">
            <a:xfrm>
              <a:off x="4380" y="8640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27" name="Line 45"/>
            <p:cNvSpPr>
              <a:spLocks noChangeShapeType="1"/>
            </p:cNvSpPr>
            <p:nvPr/>
          </p:nvSpPr>
          <p:spPr bwMode="auto">
            <a:xfrm flipV="1">
              <a:off x="4380" y="5730"/>
              <a:ext cx="1" cy="3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28" name="Rectangle 46"/>
            <p:cNvSpPr>
              <a:spLocks noChangeArrowheads="1"/>
            </p:cNvSpPr>
            <p:nvPr/>
          </p:nvSpPr>
          <p:spPr bwMode="auto">
            <a:xfrm>
              <a:off x="4230" y="8745"/>
              <a:ext cx="312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FVB</a:t>
              </a:r>
              <a:endParaRPr lang="it-IT"/>
            </a:p>
          </p:txBody>
        </p:sp>
        <p:sp>
          <p:nvSpPr>
            <p:cNvPr id="157829" name="Rectangle 47"/>
            <p:cNvSpPr>
              <a:spLocks noChangeArrowheads="1"/>
            </p:cNvSpPr>
            <p:nvPr/>
          </p:nvSpPr>
          <p:spPr bwMode="auto">
            <a:xfrm>
              <a:off x="2835" y="8955"/>
              <a:ext cx="276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Cell</a:t>
              </a:r>
              <a:endParaRPr lang="it-IT"/>
            </a:p>
          </p:txBody>
        </p:sp>
        <p:sp>
          <p:nvSpPr>
            <p:cNvPr id="157830" name="Rectangle 48"/>
            <p:cNvSpPr>
              <a:spLocks noChangeArrowheads="1"/>
            </p:cNvSpPr>
            <p:nvPr/>
          </p:nvSpPr>
          <p:spPr bwMode="auto">
            <a:xfrm>
              <a:off x="5250" y="6885"/>
              <a:ext cx="525" cy="6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31" name="Rectangle 49"/>
            <p:cNvSpPr>
              <a:spLocks noChangeArrowheads="1"/>
            </p:cNvSpPr>
            <p:nvPr/>
          </p:nvSpPr>
          <p:spPr bwMode="auto">
            <a:xfrm>
              <a:off x="5625" y="7215"/>
              <a:ext cx="8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1</a:t>
              </a:r>
              <a:endParaRPr lang="it-IT"/>
            </a:p>
          </p:txBody>
        </p:sp>
        <p:sp>
          <p:nvSpPr>
            <p:cNvPr id="157832" name="Rectangle 50"/>
            <p:cNvSpPr>
              <a:spLocks noChangeArrowheads="1"/>
            </p:cNvSpPr>
            <p:nvPr/>
          </p:nvSpPr>
          <p:spPr bwMode="auto">
            <a:xfrm>
              <a:off x="5310" y="7215"/>
              <a:ext cx="180" cy="1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33" name="Rectangle 51"/>
            <p:cNvSpPr>
              <a:spLocks noChangeArrowheads="1"/>
            </p:cNvSpPr>
            <p:nvPr/>
          </p:nvSpPr>
          <p:spPr bwMode="auto">
            <a:xfrm>
              <a:off x="5310" y="7215"/>
              <a:ext cx="180" cy="15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34" name="Rectangle 52"/>
            <p:cNvSpPr>
              <a:spLocks noChangeArrowheads="1"/>
            </p:cNvSpPr>
            <p:nvPr/>
          </p:nvSpPr>
          <p:spPr bwMode="auto">
            <a:xfrm>
              <a:off x="5310" y="7230"/>
              <a:ext cx="15" cy="15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35" name="Rectangle 53"/>
            <p:cNvSpPr>
              <a:spLocks noChangeArrowheads="1"/>
            </p:cNvSpPr>
            <p:nvPr/>
          </p:nvSpPr>
          <p:spPr bwMode="auto">
            <a:xfrm>
              <a:off x="5310" y="7380"/>
              <a:ext cx="180" cy="15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36" name="Rectangle 54"/>
            <p:cNvSpPr>
              <a:spLocks noChangeArrowheads="1"/>
            </p:cNvSpPr>
            <p:nvPr/>
          </p:nvSpPr>
          <p:spPr bwMode="auto">
            <a:xfrm>
              <a:off x="5475" y="7230"/>
              <a:ext cx="15" cy="15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37" name="Rectangle 55"/>
            <p:cNvSpPr>
              <a:spLocks noChangeArrowheads="1"/>
            </p:cNvSpPr>
            <p:nvPr/>
          </p:nvSpPr>
          <p:spPr bwMode="auto">
            <a:xfrm>
              <a:off x="5625" y="6960"/>
              <a:ext cx="8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</a:rPr>
                <a:t>0</a:t>
              </a:r>
              <a:endParaRPr lang="it-IT"/>
            </a:p>
          </p:txBody>
        </p:sp>
        <p:sp>
          <p:nvSpPr>
            <p:cNvPr id="157838" name="Rectangle 56"/>
            <p:cNvSpPr>
              <a:spLocks noChangeArrowheads="1"/>
            </p:cNvSpPr>
            <p:nvPr/>
          </p:nvSpPr>
          <p:spPr bwMode="auto">
            <a:xfrm>
              <a:off x="5310" y="6960"/>
              <a:ext cx="180" cy="180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39" name="Rectangle 57"/>
            <p:cNvSpPr>
              <a:spLocks noChangeArrowheads="1"/>
            </p:cNvSpPr>
            <p:nvPr/>
          </p:nvSpPr>
          <p:spPr bwMode="auto">
            <a:xfrm>
              <a:off x="5310" y="6960"/>
              <a:ext cx="180" cy="15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40" name="Rectangle 58"/>
            <p:cNvSpPr>
              <a:spLocks noChangeArrowheads="1"/>
            </p:cNvSpPr>
            <p:nvPr/>
          </p:nvSpPr>
          <p:spPr bwMode="auto">
            <a:xfrm>
              <a:off x="5310" y="6975"/>
              <a:ext cx="15" cy="15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41" name="Rectangle 59"/>
            <p:cNvSpPr>
              <a:spLocks noChangeArrowheads="1"/>
            </p:cNvSpPr>
            <p:nvPr/>
          </p:nvSpPr>
          <p:spPr bwMode="auto">
            <a:xfrm>
              <a:off x="5310" y="7125"/>
              <a:ext cx="180" cy="15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42" name="Rectangle 60"/>
            <p:cNvSpPr>
              <a:spLocks noChangeArrowheads="1"/>
            </p:cNvSpPr>
            <p:nvPr/>
          </p:nvSpPr>
          <p:spPr bwMode="auto">
            <a:xfrm>
              <a:off x="5475" y="6975"/>
              <a:ext cx="15" cy="15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43" name="Rectangle 61"/>
            <p:cNvSpPr>
              <a:spLocks noChangeArrowheads="1"/>
            </p:cNvSpPr>
            <p:nvPr/>
          </p:nvSpPr>
          <p:spPr bwMode="auto">
            <a:xfrm>
              <a:off x="795" y="5085"/>
              <a:ext cx="2365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 b="1">
                  <a:solidFill>
                    <a:srgbClr val="000000"/>
                  </a:solidFill>
                </a:rPr>
                <a:t>Interaction Bar Plot for BW02m</a:t>
              </a:r>
              <a:endParaRPr lang="it-IT"/>
            </a:p>
          </p:txBody>
        </p:sp>
        <p:sp>
          <p:nvSpPr>
            <p:cNvPr id="157844" name="Rectangle 62"/>
            <p:cNvSpPr>
              <a:spLocks noChangeArrowheads="1"/>
            </p:cNvSpPr>
            <p:nvPr/>
          </p:nvSpPr>
          <p:spPr bwMode="auto">
            <a:xfrm>
              <a:off x="795" y="5295"/>
              <a:ext cx="1521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 b="1">
                  <a:solidFill>
                    <a:srgbClr val="000000"/>
                  </a:solidFill>
                </a:rPr>
                <a:t>Effect: Strain * Drug</a:t>
              </a:r>
              <a:endParaRPr lang="it-IT"/>
            </a:p>
          </p:txBody>
        </p:sp>
        <p:sp>
          <p:nvSpPr>
            <p:cNvPr id="157845" name="Rectangle 63"/>
            <p:cNvSpPr>
              <a:spLocks noChangeArrowheads="1"/>
            </p:cNvSpPr>
            <p:nvPr/>
          </p:nvSpPr>
          <p:spPr bwMode="auto">
            <a:xfrm>
              <a:off x="795" y="5505"/>
              <a:ext cx="280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sz="800" b="1">
                  <a:solidFill>
                    <a:srgbClr val="000000"/>
                  </a:solidFill>
                </a:rPr>
                <a:t>Error Bars: ± 1 Standard Deviation(s)</a:t>
              </a:r>
              <a:endParaRPr lang="it-IT"/>
            </a:p>
          </p:txBody>
        </p:sp>
        <p:sp>
          <p:nvSpPr>
            <p:cNvPr id="157846" name="Line 64"/>
            <p:cNvSpPr>
              <a:spLocks noChangeShapeType="1"/>
            </p:cNvSpPr>
            <p:nvPr/>
          </p:nvSpPr>
          <p:spPr bwMode="auto">
            <a:xfrm>
              <a:off x="795" y="5760"/>
              <a:ext cx="4305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47" name="Line 65"/>
            <p:cNvSpPr>
              <a:spLocks noChangeShapeType="1"/>
            </p:cNvSpPr>
            <p:nvPr/>
          </p:nvSpPr>
          <p:spPr bwMode="auto">
            <a:xfrm flipV="1">
              <a:off x="5100" y="5760"/>
              <a:ext cx="1" cy="288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48" name="Line 66"/>
            <p:cNvSpPr>
              <a:spLocks noChangeShapeType="1"/>
            </p:cNvSpPr>
            <p:nvPr/>
          </p:nvSpPr>
          <p:spPr bwMode="auto">
            <a:xfrm>
              <a:off x="1185" y="7350"/>
              <a:ext cx="1" cy="9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49" name="Line 67"/>
            <p:cNvSpPr>
              <a:spLocks noChangeShapeType="1"/>
            </p:cNvSpPr>
            <p:nvPr/>
          </p:nvSpPr>
          <p:spPr bwMode="auto">
            <a:xfrm>
              <a:off x="1155" y="735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50" name="Rectangle 68"/>
            <p:cNvSpPr>
              <a:spLocks noChangeArrowheads="1"/>
            </p:cNvSpPr>
            <p:nvPr/>
          </p:nvSpPr>
          <p:spPr bwMode="auto">
            <a:xfrm>
              <a:off x="870" y="7440"/>
              <a:ext cx="630" cy="1200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51" name="Line 69"/>
            <p:cNvSpPr>
              <a:spLocks noChangeShapeType="1"/>
            </p:cNvSpPr>
            <p:nvPr/>
          </p:nvSpPr>
          <p:spPr bwMode="auto">
            <a:xfrm flipV="1">
              <a:off x="870" y="7440"/>
              <a:ext cx="1" cy="120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52" name="Line 70"/>
            <p:cNvSpPr>
              <a:spLocks noChangeShapeType="1"/>
            </p:cNvSpPr>
            <p:nvPr/>
          </p:nvSpPr>
          <p:spPr bwMode="auto">
            <a:xfrm>
              <a:off x="870" y="7440"/>
              <a:ext cx="6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53" name="Line 71"/>
            <p:cNvSpPr>
              <a:spLocks noChangeShapeType="1"/>
            </p:cNvSpPr>
            <p:nvPr/>
          </p:nvSpPr>
          <p:spPr bwMode="auto">
            <a:xfrm>
              <a:off x="1500" y="7440"/>
              <a:ext cx="1" cy="120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54" name="Line 72"/>
            <p:cNvSpPr>
              <a:spLocks noChangeShapeType="1"/>
            </p:cNvSpPr>
            <p:nvPr/>
          </p:nvSpPr>
          <p:spPr bwMode="auto">
            <a:xfrm>
              <a:off x="2625" y="6750"/>
              <a:ext cx="1" cy="9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55" name="Line 73"/>
            <p:cNvSpPr>
              <a:spLocks noChangeShapeType="1"/>
            </p:cNvSpPr>
            <p:nvPr/>
          </p:nvSpPr>
          <p:spPr bwMode="auto">
            <a:xfrm>
              <a:off x="2595" y="6750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56" name="Rectangle 74"/>
            <p:cNvSpPr>
              <a:spLocks noChangeArrowheads="1"/>
            </p:cNvSpPr>
            <p:nvPr/>
          </p:nvSpPr>
          <p:spPr bwMode="auto">
            <a:xfrm>
              <a:off x="2310" y="6840"/>
              <a:ext cx="630" cy="1800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57" name="Line 75"/>
            <p:cNvSpPr>
              <a:spLocks noChangeShapeType="1"/>
            </p:cNvSpPr>
            <p:nvPr/>
          </p:nvSpPr>
          <p:spPr bwMode="auto">
            <a:xfrm flipV="1">
              <a:off x="2310" y="6840"/>
              <a:ext cx="1" cy="180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58" name="Line 76"/>
            <p:cNvSpPr>
              <a:spLocks noChangeShapeType="1"/>
            </p:cNvSpPr>
            <p:nvPr/>
          </p:nvSpPr>
          <p:spPr bwMode="auto">
            <a:xfrm>
              <a:off x="2310" y="6840"/>
              <a:ext cx="6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59" name="Line 77"/>
            <p:cNvSpPr>
              <a:spLocks noChangeShapeType="1"/>
            </p:cNvSpPr>
            <p:nvPr/>
          </p:nvSpPr>
          <p:spPr bwMode="auto">
            <a:xfrm>
              <a:off x="2940" y="6840"/>
              <a:ext cx="1" cy="180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60" name="Line 78"/>
            <p:cNvSpPr>
              <a:spLocks noChangeShapeType="1"/>
            </p:cNvSpPr>
            <p:nvPr/>
          </p:nvSpPr>
          <p:spPr bwMode="auto">
            <a:xfrm>
              <a:off x="4065" y="6585"/>
              <a:ext cx="1" cy="21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61" name="Line 79"/>
            <p:cNvSpPr>
              <a:spLocks noChangeShapeType="1"/>
            </p:cNvSpPr>
            <p:nvPr/>
          </p:nvSpPr>
          <p:spPr bwMode="auto">
            <a:xfrm>
              <a:off x="4035" y="658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62" name="Rectangle 80"/>
            <p:cNvSpPr>
              <a:spLocks noChangeArrowheads="1"/>
            </p:cNvSpPr>
            <p:nvPr/>
          </p:nvSpPr>
          <p:spPr bwMode="auto">
            <a:xfrm>
              <a:off x="3750" y="6795"/>
              <a:ext cx="630" cy="184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63" name="Line 81"/>
            <p:cNvSpPr>
              <a:spLocks noChangeShapeType="1"/>
            </p:cNvSpPr>
            <p:nvPr/>
          </p:nvSpPr>
          <p:spPr bwMode="auto">
            <a:xfrm flipV="1">
              <a:off x="3750" y="6795"/>
              <a:ext cx="1" cy="184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64" name="Line 82"/>
            <p:cNvSpPr>
              <a:spLocks noChangeShapeType="1"/>
            </p:cNvSpPr>
            <p:nvPr/>
          </p:nvSpPr>
          <p:spPr bwMode="auto">
            <a:xfrm>
              <a:off x="3750" y="6795"/>
              <a:ext cx="6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65" name="Line 83"/>
            <p:cNvSpPr>
              <a:spLocks noChangeShapeType="1"/>
            </p:cNvSpPr>
            <p:nvPr/>
          </p:nvSpPr>
          <p:spPr bwMode="auto">
            <a:xfrm>
              <a:off x="4380" y="6795"/>
              <a:ext cx="1" cy="184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66" name="Line 84"/>
            <p:cNvSpPr>
              <a:spLocks noChangeShapeType="1"/>
            </p:cNvSpPr>
            <p:nvPr/>
          </p:nvSpPr>
          <p:spPr bwMode="auto">
            <a:xfrm>
              <a:off x="1815" y="7125"/>
              <a:ext cx="1" cy="12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67" name="Line 85"/>
            <p:cNvSpPr>
              <a:spLocks noChangeShapeType="1"/>
            </p:cNvSpPr>
            <p:nvPr/>
          </p:nvSpPr>
          <p:spPr bwMode="auto">
            <a:xfrm>
              <a:off x="1785" y="712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68" name="Rectangle 86"/>
            <p:cNvSpPr>
              <a:spLocks noChangeArrowheads="1"/>
            </p:cNvSpPr>
            <p:nvPr/>
          </p:nvSpPr>
          <p:spPr bwMode="auto">
            <a:xfrm>
              <a:off x="1500" y="7245"/>
              <a:ext cx="630" cy="139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69" name="Line 87"/>
            <p:cNvSpPr>
              <a:spLocks noChangeShapeType="1"/>
            </p:cNvSpPr>
            <p:nvPr/>
          </p:nvSpPr>
          <p:spPr bwMode="auto">
            <a:xfrm flipV="1">
              <a:off x="1500" y="7245"/>
              <a:ext cx="1" cy="139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70" name="Line 88"/>
            <p:cNvSpPr>
              <a:spLocks noChangeShapeType="1"/>
            </p:cNvSpPr>
            <p:nvPr/>
          </p:nvSpPr>
          <p:spPr bwMode="auto">
            <a:xfrm>
              <a:off x="1500" y="7245"/>
              <a:ext cx="6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71" name="Line 89"/>
            <p:cNvSpPr>
              <a:spLocks noChangeShapeType="1"/>
            </p:cNvSpPr>
            <p:nvPr/>
          </p:nvSpPr>
          <p:spPr bwMode="auto">
            <a:xfrm>
              <a:off x="2130" y="7245"/>
              <a:ext cx="1" cy="139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72" name="Line 90"/>
            <p:cNvSpPr>
              <a:spLocks noChangeShapeType="1"/>
            </p:cNvSpPr>
            <p:nvPr/>
          </p:nvSpPr>
          <p:spPr bwMode="auto">
            <a:xfrm>
              <a:off x="3255" y="6075"/>
              <a:ext cx="1" cy="36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73" name="Line 91"/>
            <p:cNvSpPr>
              <a:spLocks noChangeShapeType="1"/>
            </p:cNvSpPr>
            <p:nvPr/>
          </p:nvSpPr>
          <p:spPr bwMode="auto">
            <a:xfrm>
              <a:off x="3225" y="607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74" name="Rectangle 92"/>
            <p:cNvSpPr>
              <a:spLocks noChangeArrowheads="1"/>
            </p:cNvSpPr>
            <p:nvPr/>
          </p:nvSpPr>
          <p:spPr bwMode="auto">
            <a:xfrm>
              <a:off x="2940" y="6435"/>
              <a:ext cx="630" cy="22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75" name="Line 93"/>
            <p:cNvSpPr>
              <a:spLocks noChangeShapeType="1"/>
            </p:cNvSpPr>
            <p:nvPr/>
          </p:nvSpPr>
          <p:spPr bwMode="auto">
            <a:xfrm flipV="1">
              <a:off x="2940" y="6435"/>
              <a:ext cx="1" cy="220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76" name="Line 94"/>
            <p:cNvSpPr>
              <a:spLocks noChangeShapeType="1"/>
            </p:cNvSpPr>
            <p:nvPr/>
          </p:nvSpPr>
          <p:spPr bwMode="auto">
            <a:xfrm>
              <a:off x="2940" y="6435"/>
              <a:ext cx="6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77" name="Line 95"/>
            <p:cNvSpPr>
              <a:spLocks noChangeShapeType="1"/>
            </p:cNvSpPr>
            <p:nvPr/>
          </p:nvSpPr>
          <p:spPr bwMode="auto">
            <a:xfrm>
              <a:off x="3570" y="6435"/>
              <a:ext cx="1" cy="220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78" name="Line 96"/>
            <p:cNvSpPr>
              <a:spLocks noChangeShapeType="1"/>
            </p:cNvSpPr>
            <p:nvPr/>
          </p:nvSpPr>
          <p:spPr bwMode="auto">
            <a:xfrm>
              <a:off x="4695" y="6255"/>
              <a:ext cx="1" cy="39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79" name="Line 97"/>
            <p:cNvSpPr>
              <a:spLocks noChangeShapeType="1"/>
            </p:cNvSpPr>
            <p:nvPr/>
          </p:nvSpPr>
          <p:spPr bwMode="auto">
            <a:xfrm>
              <a:off x="4665" y="6255"/>
              <a:ext cx="6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80" name="Rectangle 98"/>
            <p:cNvSpPr>
              <a:spLocks noChangeArrowheads="1"/>
            </p:cNvSpPr>
            <p:nvPr/>
          </p:nvSpPr>
          <p:spPr bwMode="auto">
            <a:xfrm>
              <a:off x="4380" y="6645"/>
              <a:ext cx="630" cy="199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it-IT"/>
            </a:p>
          </p:txBody>
        </p:sp>
        <p:sp>
          <p:nvSpPr>
            <p:cNvPr id="157881" name="Line 99"/>
            <p:cNvSpPr>
              <a:spLocks noChangeShapeType="1"/>
            </p:cNvSpPr>
            <p:nvPr/>
          </p:nvSpPr>
          <p:spPr bwMode="auto">
            <a:xfrm flipV="1">
              <a:off x="4380" y="6645"/>
              <a:ext cx="1" cy="199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82" name="Line 100"/>
            <p:cNvSpPr>
              <a:spLocks noChangeShapeType="1"/>
            </p:cNvSpPr>
            <p:nvPr/>
          </p:nvSpPr>
          <p:spPr bwMode="auto">
            <a:xfrm>
              <a:off x="4380" y="6645"/>
              <a:ext cx="63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83" name="Line 101"/>
            <p:cNvSpPr>
              <a:spLocks noChangeShapeType="1"/>
            </p:cNvSpPr>
            <p:nvPr/>
          </p:nvSpPr>
          <p:spPr bwMode="auto">
            <a:xfrm>
              <a:off x="5010" y="6645"/>
              <a:ext cx="1" cy="1995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84" name="Line 102"/>
            <p:cNvSpPr>
              <a:spLocks noChangeShapeType="1"/>
            </p:cNvSpPr>
            <p:nvPr/>
          </p:nvSpPr>
          <p:spPr bwMode="auto">
            <a:xfrm>
              <a:off x="780" y="8640"/>
              <a:ext cx="4320" cy="1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885" name="Line 103"/>
            <p:cNvSpPr>
              <a:spLocks noChangeShapeType="1"/>
            </p:cNvSpPr>
            <p:nvPr/>
          </p:nvSpPr>
          <p:spPr bwMode="auto">
            <a:xfrm flipV="1">
              <a:off x="780" y="5760"/>
              <a:ext cx="1" cy="2880"/>
            </a:xfrm>
            <a:prstGeom prst="line">
              <a:avLst/>
            </a:prstGeom>
            <a:noFill/>
            <a:ln w="1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48625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AECEB1-7035-4097-8D6F-B49CB17FCAF2}" type="slidenum">
              <a:rPr lang="it-IT" smtClean="0">
                <a:cs typeface="Arial" charset="0"/>
              </a:rPr>
              <a:pPr/>
              <a:t>49</a:t>
            </a:fld>
            <a:endParaRPr lang="it-IT" smtClean="0">
              <a:cs typeface="Arial" charset="0"/>
            </a:endParaRPr>
          </a:p>
        </p:txBody>
      </p:sp>
      <p:sp>
        <p:nvSpPr>
          <p:cNvPr id="158722" name="Rettangolo 3"/>
          <p:cNvSpPr>
            <a:spLocks noChangeArrowheads="1"/>
          </p:cNvSpPr>
          <p:nvPr/>
        </p:nvSpPr>
        <p:spPr bwMode="auto">
          <a:xfrm>
            <a:off x="1214438" y="1428750"/>
            <a:ext cx="6643687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3200" b="1"/>
              <a:t>DISEGNO A BLOCCHI RANDOMIZZATI</a:t>
            </a:r>
          </a:p>
          <a:p>
            <a:pPr algn="ctr">
              <a:spcAft>
                <a:spcPts val="1800"/>
              </a:spcAft>
            </a:pPr>
            <a:endParaRPr lang="it-IT" sz="3200" b="1"/>
          </a:p>
          <a:p>
            <a:pPr algn="ctr">
              <a:spcAft>
                <a:spcPts val="1800"/>
              </a:spcAft>
            </a:pPr>
            <a:r>
              <a:rPr lang="it-IT" sz="3200" b="1"/>
              <a:t>SOGGETTI 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INDIPENDENTI   </a:t>
            </a:r>
            <a:r>
              <a:rPr lang="it-IT" sz="3200" b="1">
                <a:solidFill>
                  <a:srgbClr val="0000FF"/>
                </a:solidFill>
              </a:rPr>
              <a:t>ENTRO</a:t>
            </a:r>
            <a:r>
              <a:rPr lang="it-IT" sz="3200" b="1"/>
              <a:t>  gruppo</a:t>
            </a:r>
          </a:p>
          <a:p>
            <a:pPr algn="ctr">
              <a:spcAft>
                <a:spcPts val="1800"/>
              </a:spcAft>
            </a:pPr>
            <a:r>
              <a:rPr lang="it-IT" sz="3200" b="1">
                <a:solidFill>
                  <a:srgbClr val="FF0000"/>
                </a:solidFill>
              </a:rPr>
              <a:t>APPAIATI  </a:t>
            </a:r>
            <a:r>
              <a:rPr lang="it-IT" sz="3200" b="1">
                <a:solidFill>
                  <a:srgbClr val="0000FF"/>
                </a:solidFill>
              </a:rPr>
              <a:t>TRA</a:t>
            </a:r>
            <a:r>
              <a:rPr lang="it-IT" sz="3200" b="1"/>
              <a:t>  gruppi</a:t>
            </a:r>
          </a:p>
        </p:txBody>
      </p:sp>
    </p:spTree>
    <p:extLst>
      <p:ext uri="{BB962C8B-B14F-4D97-AF65-F5344CB8AC3E}">
        <p14:creationId xmlns:p14="http://schemas.microsoft.com/office/powerpoint/2010/main" val="242536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332D6B-D2FE-4BE1-A32B-1DCC1225AE68}" type="slidenum">
              <a:rPr lang="it-IT" smtClean="0">
                <a:cs typeface="Arial" charset="0"/>
              </a:rPr>
              <a:pPr/>
              <a:t>5</a:t>
            </a:fld>
            <a:endParaRPr lang="it-IT" smtClean="0">
              <a:cs typeface="Arial" charset="0"/>
            </a:endParaRPr>
          </a:p>
        </p:txBody>
      </p:sp>
      <p:sp>
        <p:nvSpPr>
          <p:cNvPr id="20482" name="CasellaDiTesto 2"/>
          <p:cNvSpPr txBox="1">
            <a:spLocks noChangeArrowheads="1"/>
          </p:cNvSpPr>
          <p:nvPr/>
        </p:nvSpPr>
        <p:spPr bwMode="auto">
          <a:xfrm>
            <a:off x="250825" y="571500"/>
            <a:ext cx="8712200" cy="423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Supponiamo di voler caratterizzare dal punto di vista somatico topi di </a:t>
            </a:r>
            <a:r>
              <a:rPr lang="it-IT" sz="2400">
                <a:solidFill>
                  <a:srgbClr val="0000FF"/>
                </a:solidFill>
              </a:rPr>
              <a:t>ceppo</a:t>
            </a:r>
            <a:r>
              <a:rPr lang="it-IT" sz="2400"/>
              <a:t> C57-B6, confrontandoli con topi CD1, rilevando il peso corporeo a 2 giorni di vita.</a:t>
            </a:r>
          </a:p>
          <a:p>
            <a:pPr>
              <a:spcAft>
                <a:spcPts val="1200"/>
              </a:spcAft>
            </a:pPr>
            <a:r>
              <a:rPr lang="it-IT" sz="2400"/>
              <a:t>Prendiamo in considerazione solo i maschi, estraendo un maschio da ogni nidiata.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disegno sperimentale?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numero di gruppi?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Quale test dobbiamo utilizzare?</a:t>
            </a:r>
            <a:endParaRPr lang="it-IT"/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4205288" y="3059113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FF0000"/>
                </a:solidFill>
              </a:rPr>
              <a:t>Disegno per gruppi </a:t>
            </a:r>
            <a:r>
              <a:rPr lang="it-IT" sz="2400">
                <a:solidFill>
                  <a:srgbClr val="0033CC"/>
                </a:solidFill>
              </a:rPr>
              <a:t>indipendenti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7429500" y="3878263"/>
            <a:ext cx="1287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0033CC"/>
                </a:solidFill>
              </a:rPr>
              <a:t>2</a:t>
            </a:r>
            <a:r>
              <a:rPr lang="it-IT" sz="2400">
                <a:solidFill>
                  <a:srgbClr val="FF0000"/>
                </a:solidFill>
              </a:rPr>
              <a:t> gruppi</a:t>
            </a:r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3783013" y="4702175"/>
            <a:ext cx="4916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FF0000"/>
                </a:solidFill>
              </a:rPr>
              <a:t>t di Student per gruppi </a:t>
            </a:r>
            <a:r>
              <a:rPr lang="it-IT" sz="2400">
                <a:solidFill>
                  <a:srgbClr val="0033CC"/>
                </a:solidFill>
              </a:rPr>
              <a:t>indipendenti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36A35-E2C2-4F79-B523-49CFC4B000DF}" type="slidenum">
              <a:rPr lang="it-IT" smtClean="0"/>
              <a:pPr>
                <a:defRPr/>
              </a:pPr>
              <a:t>50</a:t>
            </a:fld>
            <a:endParaRPr lang="it-IT" smtClean="0"/>
          </a:p>
        </p:txBody>
      </p:sp>
      <p:sp>
        <p:nvSpPr>
          <p:cNvPr id="3" name="CasellaDiTesto 2"/>
          <p:cNvSpPr txBox="1"/>
          <p:nvPr/>
        </p:nvSpPr>
        <p:spPr>
          <a:xfrm>
            <a:off x="500063" y="428625"/>
            <a:ext cx="8286750" cy="4648200"/>
          </a:xfrm>
          <a:prstGeom prst="rect">
            <a:avLst/>
          </a:prstGeom>
          <a:noFill/>
        </p:spPr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it-IT" sz="2400" dirty="0"/>
              <a:t>Supponiamo che si voglia valutare il profilo di sviluppo dei topi del ceppo C57-B6, sempre relativamente al peso corporeo, a 2, 4, 6, 8, 12 </a:t>
            </a:r>
            <a:r>
              <a:rPr lang="it-IT" sz="2400" dirty="0">
                <a:solidFill>
                  <a:srgbClr val="0033CC"/>
                </a:solidFill>
              </a:rPr>
              <a:t>giorni</a:t>
            </a:r>
            <a:r>
              <a:rPr lang="it-IT" sz="2400" dirty="0"/>
              <a:t> di vita, sia nei </a:t>
            </a:r>
            <a:r>
              <a:rPr lang="it-IT" sz="2400" dirty="0">
                <a:solidFill>
                  <a:srgbClr val="0000FF"/>
                </a:solidFill>
              </a:rPr>
              <a:t>maschi</a:t>
            </a:r>
            <a:r>
              <a:rPr lang="it-IT" sz="2400" dirty="0"/>
              <a:t> sia nelle </a:t>
            </a:r>
            <a:r>
              <a:rPr lang="it-IT" sz="2400" dirty="0">
                <a:solidFill>
                  <a:srgbClr val="0000FF"/>
                </a:solidFill>
              </a:rPr>
              <a:t>femmine</a:t>
            </a:r>
            <a:r>
              <a:rPr lang="it-IT" sz="2400" dirty="0"/>
              <a:t>.</a:t>
            </a:r>
          </a:p>
          <a:p>
            <a:pPr>
              <a:spcAft>
                <a:spcPts val="1200"/>
              </a:spcAft>
              <a:defRPr/>
            </a:pPr>
            <a:r>
              <a:rPr lang="it-IT" sz="2400" dirty="0"/>
              <a:t>Prendiamo in considerazione topi di entrambi i sessi, </a:t>
            </a:r>
            <a:r>
              <a:rPr lang="it-IT" sz="2400" dirty="0">
                <a:solidFill>
                  <a:schemeClr val="bg1"/>
                </a:solidFill>
              </a:rPr>
              <a:t>a </a:t>
            </a:r>
            <a:r>
              <a:rPr lang="it-IT" sz="2400" dirty="0"/>
              <a:t>estraendo un maschio e una femmina da ogni nidiata.</a:t>
            </a:r>
          </a:p>
          <a:p>
            <a:pPr marL="268288" indent="-268288">
              <a:spcAft>
                <a:spcPts val="3600"/>
              </a:spcAft>
              <a:buFont typeface="Arial" charset="0"/>
              <a:buChar char="•"/>
              <a:defRPr/>
            </a:pPr>
            <a:r>
              <a:rPr lang="it-IT" sz="2400" dirty="0"/>
              <a:t>Qual è il disegno sperimentale?</a:t>
            </a:r>
          </a:p>
          <a:p>
            <a:pPr marL="268288" indent="-268288">
              <a:spcAft>
                <a:spcPts val="3600"/>
              </a:spcAft>
              <a:buFont typeface="Arial" charset="0"/>
              <a:buChar char="•"/>
              <a:defRPr/>
            </a:pPr>
            <a:r>
              <a:rPr lang="it-IT" sz="2400" dirty="0"/>
              <a:t>Qual è il numero di gruppi totale?</a:t>
            </a:r>
          </a:p>
          <a:p>
            <a:pPr marL="268288" indent="-268288">
              <a:spcAft>
                <a:spcPts val="3600"/>
              </a:spcAft>
              <a:buFont typeface="Arial" charset="0"/>
              <a:buChar char="•"/>
              <a:defRPr/>
            </a:pPr>
            <a:r>
              <a:rPr lang="it-IT" sz="2400" dirty="0"/>
              <a:t>Quale test dobbiamo utilizzare?</a:t>
            </a:r>
            <a:endParaRPr lang="it-IT" dirty="0"/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4772025" y="3357563"/>
            <a:ext cx="3954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FF0000"/>
                </a:solidFill>
              </a:rPr>
              <a:t>Disegno per gruppi appaiati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4106863" y="4176713"/>
            <a:ext cx="46196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 b="1">
                <a:solidFill>
                  <a:srgbClr val="FF0000"/>
                </a:solidFill>
              </a:rPr>
              <a:t>2 sessi * 5 ripetute = 10 gruppi</a:t>
            </a:r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3429000" y="5033963"/>
            <a:ext cx="52974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 b="1">
                <a:solidFill>
                  <a:srgbClr val="FF0000"/>
                </a:solidFill>
              </a:rPr>
              <a:t>ANOVA</a:t>
            </a:r>
            <a:r>
              <a:rPr lang="it-IT" sz="2400">
                <a:solidFill>
                  <a:srgbClr val="FF0000"/>
                </a:solidFill>
              </a:rPr>
              <a:t> </a:t>
            </a:r>
            <a:r>
              <a:rPr lang="it-IT" sz="2400" b="1">
                <a:solidFill>
                  <a:srgbClr val="FF0000"/>
                </a:solidFill>
              </a:rPr>
              <a:t>fattoriale</a:t>
            </a:r>
            <a:r>
              <a:rPr lang="it-IT" sz="2400">
                <a:solidFill>
                  <a:srgbClr val="FF0000"/>
                </a:solidFill>
              </a:rPr>
              <a:t> per gruppi appaiati</a:t>
            </a:r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5521325" y="5391150"/>
            <a:ext cx="32051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it-IT" sz="2400"/>
              <a:t>E in alternativa?</a:t>
            </a:r>
          </a:p>
          <a:p>
            <a:pPr algn="r"/>
            <a:r>
              <a:rPr lang="it-IT" sz="2400">
                <a:solidFill>
                  <a:srgbClr val="FF0000"/>
                </a:solidFill>
              </a:rPr>
              <a:t>ANOVA di </a:t>
            </a:r>
            <a:r>
              <a:rPr lang="it-IT" sz="2400" b="1">
                <a:solidFill>
                  <a:srgbClr val="FF0000"/>
                </a:solidFill>
              </a:rPr>
              <a:t>Friedman?</a:t>
            </a:r>
          </a:p>
        </p:txBody>
      </p:sp>
    </p:spTree>
    <p:extLst>
      <p:ext uri="{BB962C8B-B14F-4D97-AF65-F5344CB8AC3E}">
        <p14:creationId xmlns:p14="http://schemas.microsoft.com/office/powerpoint/2010/main" val="306605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  <p:bldP spid="7" grpId="0" build="allAtOnce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B8A520-415B-49ED-948E-5F3877E62028}" type="slidenum">
              <a:rPr lang="it-IT" smtClean="0">
                <a:cs typeface="Arial" charset="0"/>
              </a:rPr>
              <a:pPr/>
              <a:t>51</a:t>
            </a:fld>
            <a:endParaRPr lang="it-IT" smtClean="0">
              <a:cs typeface="Arial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28625" y="357188"/>
            <a:ext cx="8380413" cy="6140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800"/>
              </a:spcAft>
              <a:defRPr/>
            </a:pPr>
            <a:r>
              <a:rPr lang="it-IT" sz="2400" dirty="0">
                <a:latin typeface="Arial" pitchFamily="34" charset="0"/>
                <a:cs typeface="+mn-cs"/>
              </a:rPr>
              <a:t>Quali effetti possiamo valutare?</a:t>
            </a:r>
          </a:p>
          <a:p>
            <a:pPr>
              <a:spcAft>
                <a:spcPts val="1800"/>
              </a:spcAft>
              <a:defRPr/>
            </a:pPr>
            <a:r>
              <a:rPr lang="it-IT" sz="2400" dirty="0">
                <a:solidFill>
                  <a:srgbClr val="FF0000"/>
                </a:solidFill>
                <a:latin typeface="Arial" pitchFamily="34" charset="0"/>
                <a:cs typeface="+mn-cs"/>
              </a:rPr>
              <a:t>Effetto principale del </a:t>
            </a:r>
            <a:r>
              <a:rPr lang="it-IT" sz="2400" dirty="0">
                <a:solidFill>
                  <a:srgbClr val="0033CC"/>
                </a:solidFill>
              </a:rPr>
              <a:t>SESSO</a:t>
            </a:r>
            <a:r>
              <a:rPr lang="it-IT" sz="2400" dirty="0">
                <a:solidFill>
                  <a:srgbClr val="FF0000"/>
                </a:solidFill>
                <a:latin typeface="Arial" pitchFamily="34" charset="0"/>
                <a:cs typeface="+mn-cs"/>
              </a:rPr>
              <a:t> </a:t>
            </a:r>
            <a:r>
              <a:rPr lang="it-IT" sz="2400" dirty="0">
                <a:latin typeface="Arial" pitchFamily="34" charset="0"/>
                <a:cs typeface="+mn-cs"/>
              </a:rPr>
              <a:t>(mediato sui 5 giorni)</a:t>
            </a:r>
          </a:p>
          <a:p>
            <a:pPr marL="722313">
              <a:spcAft>
                <a:spcPts val="1800"/>
              </a:spcAft>
              <a:defRPr/>
            </a:pPr>
            <a:r>
              <a:rPr lang="it-IT" sz="2400" dirty="0">
                <a:latin typeface="Arial" pitchFamily="34" charset="0"/>
                <a:cs typeface="+mn-cs"/>
              </a:rPr>
              <a:t>A prescindere dal giorno postnatale, vi è una differenza in generale tra i 2 SESSI?</a:t>
            </a:r>
          </a:p>
          <a:p>
            <a:pPr>
              <a:spcAft>
                <a:spcPts val="1800"/>
              </a:spcAft>
              <a:defRPr/>
            </a:pPr>
            <a:r>
              <a:rPr lang="it-IT" sz="2400" dirty="0">
                <a:solidFill>
                  <a:srgbClr val="FF0000"/>
                </a:solidFill>
                <a:latin typeface="Arial" pitchFamily="34" charset="0"/>
                <a:cs typeface="+mn-cs"/>
              </a:rPr>
              <a:t>Effetto principale del </a:t>
            </a:r>
            <a:r>
              <a:rPr lang="it-IT" sz="2400" dirty="0">
                <a:solidFill>
                  <a:srgbClr val="0033CC"/>
                </a:solidFill>
              </a:rPr>
              <a:t>GIORNO</a:t>
            </a:r>
            <a:r>
              <a:rPr lang="it-IT" sz="2400" dirty="0">
                <a:solidFill>
                  <a:srgbClr val="FF0000"/>
                </a:solidFill>
                <a:latin typeface="Arial" pitchFamily="34" charset="0"/>
                <a:cs typeface="+mn-cs"/>
              </a:rPr>
              <a:t> </a:t>
            </a:r>
            <a:r>
              <a:rPr lang="it-IT" sz="2400" dirty="0">
                <a:latin typeface="Arial" pitchFamily="34" charset="0"/>
                <a:cs typeface="+mn-cs"/>
              </a:rPr>
              <a:t>(mediato sui 2 sessi)</a:t>
            </a:r>
          </a:p>
          <a:p>
            <a:pPr marL="722313">
              <a:spcAft>
                <a:spcPts val="1800"/>
              </a:spcAft>
              <a:defRPr/>
            </a:pPr>
            <a:r>
              <a:rPr lang="it-IT" sz="2400" dirty="0">
                <a:latin typeface="Arial" pitchFamily="34" charset="0"/>
                <a:cs typeface="+mn-cs"/>
              </a:rPr>
              <a:t>A prescindere dal sesso, vi è una differenza in generale tra i 5 GIORNI?</a:t>
            </a:r>
          </a:p>
          <a:p>
            <a:pPr>
              <a:spcAft>
                <a:spcPts val="1800"/>
              </a:spcAft>
              <a:defRPr/>
            </a:pPr>
            <a:r>
              <a:rPr lang="it-IT" sz="2400" dirty="0">
                <a:solidFill>
                  <a:srgbClr val="FF0000"/>
                </a:solidFill>
                <a:latin typeface="Arial" pitchFamily="34" charset="0"/>
                <a:cs typeface="+mn-cs"/>
              </a:rPr>
              <a:t>Interazione </a:t>
            </a:r>
            <a:r>
              <a:rPr lang="it-IT" sz="2400" dirty="0" err="1">
                <a:solidFill>
                  <a:srgbClr val="0033CC"/>
                </a:solidFill>
              </a:rPr>
              <a:t>SESSO*GIORNO</a:t>
            </a:r>
            <a:endParaRPr lang="it-IT" sz="2400" dirty="0">
              <a:solidFill>
                <a:srgbClr val="0033CC"/>
              </a:solidFill>
            </a:endParaRPr>
          </a:p>
          <a:p>
            <a:pPr marL="722313">
              <a:spcAft>
                <a:spcPts val="1800"/>
              </a:spcAft>
              <a:defRPr/>
            </a:pPr>
            <a:r>
              <a:rPr lang="it-IT" sz="2400" dirty="0">
                <a:latin typeface="Arial" pitchFamily="34" charset="0"/>
                <a:cs typeface="+mn-cs"/>
              </a:rPr>
              <a:t>L’effetto del GIORNO (il profilo nel tempo) è diverso tra i 2 SESSI?</a:t>
            </a:r>
          </a:p>
          <a:p>
            <a:pPr marL="722313">
              <a:spcAft>
                <a:spcPts val="1800"/>
              </a:spcAft>
              <a:defRPr/>
            </a:pPr>
            <a:r>
              <a:rPr lang="it-IT" sz="2400" dirty="0">
                <a:latin typeface="Arial" pitchFamily="34" charset="0"/>
                <a:cs typeface="+mn-cs"/>
              </a:rPr>
              <a:t>NB: se l’interazione viene significativa, gli effetti principali possono perdere di significato </a:t>
            </a:r>
          </a:p>
        </p:txBody>
      </p:sp>
    </p:spTree>
    <p:extLst>
      <p:ext uri="{BB962C8B-B14F-4D97-AF65-F5344CB8AC3E}">
        <p14:creationId xmlns:p14="http://schemas.microsoft.com/office/powerpoint/2010/main" val="383957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810C71-F180-43CF-864D-23D2433516F1}" type="slidenum">
              <a:rPr lang="it-IT" smtClean="0">
                <a:cs typeface="Arial" charset="0"/>
              </a:rPr>
              <a:pPr/>
              <a:t>52</a:t>
            </a:fld>
            <a:endParaRPr lang="it-IT" smtClean="0">
              <a:cs typeface="Arial" charset="0"/>
            </a:endParaRPr>
          </a:p>
        </p:txBody>
      </p:sp>
      <p:pic>
        <p:nvPicPr>
          <p:cNvPr id="161794" name="Picture 2" descr="http://yatani.jp/teaching/lib/exe/fetch.php?tok=222332&amp;media=http%3A%2F%2Fyatani.jp%2Fteaching%2Fstats_img%2Finteractions.png">
            <a:hlinkClick r:id="rId2" tooltip="http://yatani.jp/teaching/stats_img/interactions.png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000" y="42863"/>
            <a:ext cx="6732588" cy="675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1795" name="CasellaDiTesto 3"/>
          <p:cNvSpPr txBox="1">
            <a:spLocks noChangeArrowheads="1"/>
          </p:cNvSpPr>
          <p:nvPr/>
        </p:nvSpPr>
        <p:spPr bwMode="auto">
          <a:xfrm>
            <a:off x="6429375" y="2857500"/>
            <a:ext cx="2508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/>
              <a:t>A: mis 1 vs mis 2</a:t>
            </a:r>
          </a:p>
          <a:p>
            <a:r>
              <a:rPr lang="it-IT" sz="2400"/>
              <a:t>B: </a:t>
            </a:r>
            <a:r>
              <a:rPr lang="it-IT" sz="2400">
                <a:solidFill>
                  <a:srgbClr val="FF0000"/>
                </a:solidFill>
              </a:rPr>
              <a:t>rosso</a:t>
            </a:r>
            <a:r>
              <a:rPr lang="it-IT" sz="2400"/>
              <a:t> vs </a:t>
            </a:r>
            <a:r>
              <a:rPr lang="it-IT" sz="2400">
                <a:solidFill>
                  <a:srgbClr val="0000FF"/>
                </a:solidFill>
              </a:rPr>
              <a:t>blu</a:t>
            </a:r>
          </a:p>
        </p:txBody>
      </p:sp>
    </p:spTree>
    <p:extLst>
      <p:ext uri="{BB962C8B-B14F-4D97-AF65-F5344CB8AC3E}">
        <p14:creationId xmlns:p14="http://schemas.microsoft.com/office/powerpoint/2010/main" val="27026506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22879C-8A72-472C-8F15-C6D3B4093C9B}" type="slidenum">
              <a:rPr lang="it-IT" smtClean="0">
                <a:cs typeface="Arial" charset="0"/>
              </a:rPr>
              <a:pPr/>
              <a:t>53</a:t>
            </a:fld>
            <a:endParaRPr lang="it-IT" smtClean="0">
              <a:cs typeface="Arial" charset="0"/>
            </a:endParaRPr>
          </a:p>
        </p:txBody>
      </p:sp>
      <p:sp>
        <p:nvSpPr>
          <p:cNvPr id="162818" name="Rettangolo 31"/>
          <p:cNvSpPr>
            <a:spLocks noChangeArrowheads="1"/>
          </p:cNvSpPr>
          <p:nvPr/>
        </p:nvSpPr>
        <p:spPr bwMode="auto">
          <a:xfrm>
            <a:off x="323850" y="71438"/>
            <a:ext cx="862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4200"/>
              </a:spcAft>
            </a:pPr>
            <a:r>
              <a:rPr lang="it-IT" sz="2400" i="1">
                <a:solidFill>
                  <a:srgbClr val="0000FF"/>
                </a:solidFill>
              </a:rPr>
              <a:t>SS</a:t>
            </a:r>
            <a:r>
              <a:rPr lang="it-IT" sz="2400" i="1" baseline="-25000">
                <a:solidFill>
                  <a:srgbClr val="0000FF"/>
                </a:solidFill>
              </a:rPr>
              <a:t>Tot</a:t>
            </a:r>
            <a:r>
              <a:rPr lang="it-IT" sz="2400" i="1">
                <a:solidFill>
                  <a:srgbClr val="0000FF"/>
                </a:solidFill>
              </a:rPr>
              <a:t>=SS</a:t>
            </a:r>
            <a:r>
              <a:rPr lang="it-IT" sz="2400" i="1" baseline="-25000">
                <a:solidFill>
                  <a:srgbClr val="0000FF"/>
                </a:solidFill>
              </a:rPr>
              <a:t>sogg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S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S*sogg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G*sogg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S*G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S*G*sogg</a:t>
            </a:r>
            <a:endParaRPr lang="it-IT" sz="2400" i="1">
              <a:solidFill>
                <a:srgbClr val="0000FF"/>
              </a:solidFill>
            </a:endParaRPr>
          </a:p>
        </p:txBody>
      </p:sp>
      <p:grpSp>
        <p:nvGrpSpPr>
          <p:cNvPr id="162819" name="Gruppo 38"/>
          <p:cNvGrpSpPr>
            <a:grpSpLocks/>
          </p:cNvGrpSpPr>
          <p:nvPr/>
        </p:nvGrpSpPr>
        <p:grpSpPr bwMode="auto">
          <a:xfrm>
            <a:off x="58738" y="981075"/>
            <a:ext cx="8905875" cy="5497513"/>
            <a:chOff x="71406" y="1000108"/>
            <a:chExt cx="8905963" cy="5497551"/>
          </a:xfrm>
        </p:grpSpPr>
        <p:sp>
          <p:nvSpPr>
            <p:cNvPr id="4" name="CasellaDiTesto 3"/>
            <p:cNvSpPr txBox="1"/>
            <p:nvPr/>
          </p:nvSpPr>
          <p:spPr>
            <a:xfrm>
              <a:off x="1857361" y="1000108"/>
              <a:ext cx="2398737" cy="466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t-IT" sz="2400" dirty="0">
                  <a:latin typeface="Arial" pitchFamily="34" charset="0"/>
                  <a:cs typeface="+mn-cs"/>
                </a:rPr>
                <a:t>Devianza Totale</a:t>
              </a:r>
            </a:p>
          </p:txBody>
        </p:sp>
        <p:sp>
          <p:nvSpPr>
            <p:cNvPr id="162821" name="CasellaDiTesto 4"/>
            <p:cNvSpPr txBox="1">
              <a:spLocks noChangeArrowheads="1"/>
            </p:cNvSpPr>
            <p:nvPr/>
          </p:nvSpPr>
          <p:spPr bwMode="auto">
            <a:xfrm>
              <a:off x="612749" y="2285992"/>
              <a:ext cx="3313145" cy="4667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t-IT" sz="2400"/>
                <a:t>Devianza TRA soggetti</a:t>
              </a:r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4857765" y="2285992"/>
              <a:ext cx="3770350" cy="466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t-IT" sz="2400" dirty="0">
                  <a:latin typeface="Arial" pitchFamily="34" charset="0"/>
                  <a:cs typeface="+mn-cs"/>
                </a:rPr>
                <a:t>Devianza ENTRO soggetti</a:t>
              </a:r>
            </a:p>
          </p:txBody>
        </p:sp>
        <p:sp>
          <p:nvSpPr>
            <p:cNvPr id="162823" name="CasellaDiTesto 6"/>
            <p:cNvSpPr txBox="1">
              <a:spLocks noChangeArrowheads="1"/>
            </p:cNvSpPr>
            <p:nvPr/>
          </p:nvSpPr>
          <p:spPr bwMode="auto">
            <a:xfrm>
              <a:off x="71406" y="3786190"/>
              <a:ext cx="1633554" cy="8318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/>
                <a:t>Devianza </a:t>
              </a:r>
            </a:p>
            <a:p>
              <a:r>
                <a:rPr lang="it-IT" sz="2400"/>
                <a:t>TRA Sessi</a:t>
              </a:r>
            </a:p>
          </p:txBody>
        </p:sp>
        <p:cxnSp>
          <p:nvCxnSpPr>
            <p:cNvPr id="162824" name="Connettore 2 10"/>
            <p:cNvCxnSpPr>
              <a:cxnSpLocks noChangeShapeType="1"/>
            </p:cNvCxnSpPr>
            <p:nvPr/>
          </p:nvCxnSpPr>
          <p:spPr bwMode="auto">
            <a:xfrm>
              <a:off x="2928926" y="1500174"/>
              <a:ext cx="2571768" cy="68718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2825" name="Connettore 2 12"/>
            <p:cNvCxnSpPr>
              <a:cxnSpLocks noChangeShapeType="1"/>
            </p:cNvCxnSpPr>
            <p:nvPr/>
          </p:nvCxnSpPr>
          <p:spPr bwMode="auto">
            <a:xfrm rot="5400000">
              <a:off x="1535885" y="1678770"/>
              <a:ext cx="714378" cy="35719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2826" name="Connettore 2 17"/>
            <p:cNvCxnSpPr>
              <a:cxnSpLocks noChangeShapeType="1"/>
            </p:cNvCxnSpPr>
            <p:nvPr/>
          </p:nvCxnSpPr>
          <p:spPr bwMode="auto">
            <a:xfrm rot="10800000" flipV="1">
              <a:off x="1428728" y="2643182"/>
              <a:ext cx="3429024" cy="107157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2827" name="Connettore 2 18"/>
            <p:cNvCxnSpPr>
              <a:cxnSpLocks noChangeShapeType="1"/>
            </p:cNvCxnSpPr>
            <p:nvPr/>
          </p:nvCxnSpPr>
          <p:spPr bwMode="auto">
            <a:xfrm rot="16200000" flipH="1">
              <a:off x="7393800" y="3178966"/>
              <a:ext cx="857256" cy="7144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62828" name="CasellaDiTesto 15"/>
            <p:cNvSpPr txBox="1">
              <a:spLocks noChangeArrowheads="1"/>
            </p:cNvSpPr>
            <p:nvPr/>
          </p:nvSpPr>
          <p:spPr bwMode="auto">
            <a:xfrm>
              <a:off x="1749410" y="3786190"/>
              <a:ext cx="2232047" cy="119698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/>
                <a:t>Devianza</a:t>
              </a:r>
            </a:p>
            <a:p>
              <a:r>
                <a:rPr lang="it-IT" sz="2400"/>
                <a:t>dell’interazione</a:t>
              </a:r>
            </a:p>
            <a:p>
              <a:r>
                <a:rPr lang="it-IT" sz="2400"/>
                <a:t>S*sogg</a:t>
              </a:r>
            </a:p>
          </p:txBody>
        </p:sp>
        <p:sp>
          <p:nvSpPr>
            <p:cNvPr id="162829" name="CasellaDiTesto 16"/>
            <p:cNvSpPr txBox="1">
              <a:spLocks noChangeArrowheads="1"/>
            </p:cNvSpPr>
            <p:nvPr/>
          </p:nvSpPr>
          <p:spPr bwMode="auto">
            <a:xfrm>
              <a:off x="4984767" y="3786190"/>
              <a:ext cx="1701817" cy="8318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/>
                <a:t>Devianza </a:t>
              </a:r>
            </a:p>
            <a:p>
              <a:r>
                <a:rPr lang="it-IT" sz="2400"/>
                <a:t>TRA Giorni</a:t>
              </a:r>
            </a:p>
          </p:txBody>
        </p:sp>
        <p:sp>
          <p:nvSpPr>
            <p:cNvPr id="162830" name="CasellaDiTesto 19"/>
            <p:cNvSpPr txBox="1">
              <a:spLocks noChangeArrowheads="1"/>
            </p:cNvSpPr>
            <p:nvPr/>
          </p:nvSpPr>
          <p:spPr bwMode="auto">
            <a:xfrm>
              <a:off x="6745322" y="3786190"/>
              <a:ext cx="2232047" cy="119698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/>
                <a:t>Devianza</a:t>
              </a:r>
            </a:p>
            <a:p>
              <a:r>
                <a:rPr lang="it-IT" sz="2400"/>
                <a:t>dell’interazione</a:t>
              </a:r>
            </a:p>
            <a:p>
              <a:r>
                <a:rPr lang="it-IT" sz="2400"/>
                <a:t>G*sogg</a:t>
              </a:r>
            </a:p>
          </p:txBody>
        </p:sp>
        <p:sp>
          <p:nvSpPr>
            <p:cNvPr id="162831" name="CasellaDiTesto 20"/>
            <p:cNvSpPr txBox="1">
              <a:spLocks noChangeArrowheads="1"/>
            </p:cNvSpPr>
            <p:nvPr/>
          </p:nvSpPr>
          <p:spPr bwMode="auto">
            <a:xfrm>
              <a:off x="2071676" y="5300676"/>
              <a:ext cx="2316185" cy="119698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/>
                <a:t>Devianza</a:t>
              </a:r>
            </a:p>
            <a:p>
              <a:r>
                <a:rPr lang="it-IT" sz="2400"/>
                <a:t>dell’interazione </a:t>
              </a:r>
            </a:p>
            <a:p>
              <a:r>
                <a:rPr lang="it-IT" sz="2400"/>
                <a:t>S*G</a:t>
              </a:r>
            </a:p>
          </p:txBody>
        </p:sp>
        <p:sp>
          <p:nvSpPr>
            <p:cNvPr id="162832" name="CasellaDiTesto 21"/>
            <p:cNvSpPr txBox="1">
              <a:spLocks noChangeArrowheads="1"/>
            </p:cNvSpPr>
            <p:nvPr/>
          </p:nvSpPr>
          <p:spPr bwMode="auto">
            <a:xfrm>
              <a:off x="4464062" y="5300676"/>
              <a:ext cx="2232047" cy="119698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/>
                <a:t>Devianza</a:t>
              </a:r>
            </a:p>
            <a:p>
              <a:r>
                <a:rPr lang="it-IT" sz="2400"/>
                <a:t>dell’interazione</a:t>
              </a:r>
            </a:p>
            <a:p>
              <a:r>
                <a:rPr lang="it-IT" sz="2400"/>
                <a:t>S*G*sogg</a:t>
              </a:r>
            </a:p>
          </p:txBody>
        </p:sp>
        <p:cxnSp>
          <p:nvCxnSpPr>
            <p:cNvPr id="162833" name="Connettore 2 24"/>
            <p:cNvCxnSpPr>
              <a:cxnSpLocks noChangeShapeType="1"/>
            </p:cNvCxnSpPr>
            <p:nvPr/>
          </p:nvCxnSpPr>
          <p:spPr bwMode="auto">
            <a:xfrm rot="5400000">
              <a:off x="3607587" y="3893347"/>
              <a:ext cx="2500330" cy="28575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2834" name="Connettore 2 25"/>
            <p:cNvCxnSpPr>
              <a:cxnSpLocks noChangeShapeType="1"/>
            </p:cNvCxnSpPr>
            <p:nvPr/>
          </p:nvCxnSpPr>
          <p:spPr bwMode="auto">
            <a:xfrm rot="5400000">
              <a:off x="3250397" y="3607595"/>
              <a:ext cx="2500330" cy="85725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2835" name="Connettore 2 26"/>
            <p:cNvCxnSpPr>
              <a:cxnSpLocks noChangeShapeType="1"/>
            </p:cNvCxnSpPr>
            <p:nvPr/>
          </p:nvCxnSpPr>
          <p:spPr bwMode="auto">
            <a:xfrm rot="10800000" flipV="1">
              <a:off x="6500828" y="2786058"/>
              <a:ext cx="1000130" cy="92869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2836" name="Connettore 2 33"/>
            <p:cNvCxnSpPr>
              <a:cxnSpLocks noChangeShapeType="1"/>
            </p:cNvCxnSpPr>
            <p:nvPr/>
          </p:nvCxnSpPr>
          <p:spPr bwMode="auto">
            <a:xfrm rot="10800000" flipV="1">
              <a:off x="3071802" y="2786058"/>
              <a:ext cx="1785950" cy="92869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6920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3E6268-E17F-4BA3-91A4-D84470D63383}" type="slidenum">
              <a:rPr lang="it-IT" smtClean="0">
                <a:cs typeface="Arial" charset="0"/>
              </a:rPr>
              <a:pPr/>
              <a:t>54</a:t>
            </a:fld>
            <a:endParaRPr lang="it-IT" smtClean="0">
              <a:cs typeface="Arial" charset="0"/>
            </a:endParaRPr>
          </a:p>
        </p:txBody>
      </p:sp>
      <p:sp>
        <p:nvSpPr>
          <p:cNvPr id="164866" name="CasellaDiTesto 2"/>
          <p:cNvSpPr txBox="1">
            <a:spLocks noChangeArrowheads="1"/>
          </p:cNvSpPr>
          <p:nvPr/>
        </p:nvSpPr>
        <p:spPr bwMode="auto">
          <a:xfrm>
            <a:off x="357188" y="214313"/>
            <a:ext cx="8429625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3000"/>
              </a:spcAft>
              <a:tabLst>
                <a:tab pos="538163" algn="l"/>
                <a:tab pos="4660900" algn="l"/>
              </a:tabLst>
            </a:pPr>
            <a:r>
              <a:rPr lang="it-IT" sz="2400" i="1">
                <a:solidFill>
                  <a:srgbClr val="0000FF"/>
                </a:solidFill>
              </a:rPr>
              <a:t>SS</a:t>
            </a:r>
            <a:r>
              <a:rPr lang="it-IT" sz="2400" i="1" baseline="-25000">
                <a:solidFill>
                  <a:srgbClr val="0000FF"/>
                </a:solidFill>
              </a:rPr>
              <a:t>Tot</a:t>
            </a:r>
            <a:r>
              <a:rPr lang="it-IT" sz="2400" i="1">
                <a:solidFill>
                  <a:srgbClr val="0000FF"/>
                </a:solidFill>
              </a:rPr>
              <a:t>=SS</a:t>
            </a:r>
            <a:r>
              <a:rPr lang="it-IT" sz="2400" i="1" baseline="-25000">
                <a:solidFill>
                  <a:srgbClr val="0000FF"/>
                </a:solidFill>
              </a:rPr>
              <a:t>sogg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S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S*sogg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G*sogg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S*G</a:t>
            </a:r>
            <a:r>
              <a:rPr lang="it-IT" sz="2400" i="1">
                <a:solidFill>
                  <a:srgbClr val="0000FF"/>
                </a:solidFill>
              </a:rPr>
              <a:t>+SS</a:t>
            </a:r>
            <a:r>
              <a:rPr lang="it-IT" sz="2400" i="1" baseline="-25000">
                <a:solidFill>
                  <a:srgbClr val="0000FF"/>
                </a:solidFill>
              </a:rPr>
              <a:t>S*G*sogg</a:t>
            </a:r>
            <a:endParaRPr lang="it-IT" sz="2400" i="1">
              <a:solidFill>
                <a:srgbClr val="0000FF"/>
              </a:solidFill>
            </a:endParaRPr>
          </a:p>
          <a:p>
            <a:pPr>
              <a:spcAft>
                <a:spcPts val="3000"/>
              </a:spcAft>
              <a:tabLst>
                <a:tab pos="538163" algn="l"/>
                <a:tab pos="4660900" algn="l"/>
              </a:tabLst>
            </a:pPr>
            <a:r>
              <a:rPr lang="it-IT" sz="2200" i="1"/>
              <a:t>MS</a:t>
            </a:r>
            <a:r>
              <a:rPr lang="it-IT" sz="2200" i="1" baseline="-25000"/>
              <a:t>Total</a:t>
            </a:r>
            <a:r>
              <a:rPr lang="it-IT" sz="2200" i="1"/>
              <a:t> = SS</a:t>
            </a:r>
            <a:r>
              <a:rPr lang="it-IT" sz="2200" i="1" baseline="-25000"/>
              <a:t>Total</a:t>
            </a:r>
            <a:r>
              <a:rPr lang="it-IT" sz="2200" i="1"/>
              <a:t> / df</a:t>
            </a:r>
            <a:r>
              <a:rPr lang="it-IT" sz="2200" i="1" baseline="-25000"/>
              <a:t>Total</a:t>
            </a:r>
            <a:r>
              <a:rPr lang="it-IT" sz="2200" i="1"/>
              <a:t>	</a:t>
            </a:r>
          </a:p>
          <a:p>
            <a:pPr>
              <a:spcAft>
                <a:spcPts val="3000"/>
              </a:spcAft>
              <a:tabLst>
                <a:tab pos="538163" algn="l"/>
                <a:tab pos="4660900" algn="l"/>
              </a:tabLst>
            </a:pPr>
            <a:r>
              <a:rPr lang="it-IT" sz="2200" i="1"/>
              <a:t>MS</a:t>
            </a:r>
            <a:r>
              <a:rPr lang="it-IT" sz="2200" i="1" baseline="-25000"/>
              <a:t>sogg</a:t>
            </a:r>
            <a:r>
              <a:rPr lang="it-IT" sz="2200" i="1"/>
              <a:t> = SS</a:t>
            </a:r>
            <a:r>
              <a:rPr lang="it-IT" sz="2200" i="1" baseline="-25000"/>
              <a:t>sogg</a:t>
            </a:r>
            <a:r>
              <a:rPr lang="it-IT" sz="2200" i="1"/>
              <a:t> / df</a:t>
            </a:r>
            <a:r>
              <a:rPr lang="it-IT" sz="2200" i="1" baseline="-25000"/>
              <a:t>sogg</a:t>
            </a:r>
          </a:p>
          <a:p>
            <a:pPr>
              <a:spcAft>
                <a:spcPts val="3000"/>
              </a:spcAft>
              <a:tabLst>
                <a:tab pos="538163" algn="l"/>
                <a:tab pos="4660900" algn="l"/>
              </a:tabLst>
            </a:pPr>
            <a:r>
              <a:rPr lang="it-IT" sz="2200" i="1"/>
              <a:t>MS</a:t>
            </a:r>
            <a:r>
              <a:rPr lang="it-IT" sz="2200" i="1" baseline="-25000"/>
              <a:t>S</a:t>
            </a:r>
            <a:r>
              <a:rPr lang="it-IT" sz="2200" i="1"/>
              <a:t> = SS</a:t>
            </a:r>
            <a:r>
              <a:rPr lang="it-IT" sz="2200" i="1" baseline="-25000"/>
              <a:t>S</a:t>
            </a:r>
            <a:r>
              <a:rPr lang="it-IT" sz="2200" i="1"/>
              <a:t> / df</a:t>
            </a:r>
            <a:r>
              <a:rPr lang="it-IT" sz="2200" i="1" baseline="-25000"/>
              <a:t>S	</a:t>
            </a:r>
          </a:p>
          <a:p>
            <a:pPr>
              <a:spcAft>
                <a:spcPts val="3000"/>
              </a:spcAft>
              <a:tabLst>
                <a:tab pos="538163" algn="l"/>
                <a:tab pos="4660900" algn="l"/>
              </a:tabLst>
            </a:pPr>
            <a:r>
              <a:rPr lang="it-IT" sz="2200" i="1"/>
              <a:t>MS</a:t>
            </a:r>
            <a:r>
              <a:rPr lang="it-IT" sz="2200" i="1" baseline="-25000"/>
              <a:t>sogg*S</a:t>
            </a:r>
            <a:r>
              <a:rPr lang="it-IT" sz="2200" i="1"/>
              <a:t> = SS</a:t>
            </a:r>
            <a:r>
              <a:rPr lang="it-IT" sz="2200" i="1" baseline="-25000"/>
              <a:t>sogg*S</a:t>
            </a:r>
            <a:r>
              <a:rPr lang="it-IT" sz="2200" i="1"/>
              <a:t> / df</a:t>
            </a:r>
            <a:r>
              <a:rPr lang="it-IT" sz="2200" i="1" baseline="-25000"/>
              <a:t>sogg*S</a:t>
            </a:r>
          </a:p>
          <a:p>
            <a:pPr>
              <a:spcAft>
                <a:spcPts val="3000"/>
              </a:spcAft>
              <a:tabLst>
                <a:tab pos="538163" algn="l"/>
                <a:tab pos="4660900" algn="l"/>
              </a:tabLst>
            </a:pPr>
            <a:r>
              <a:rPr lang="it-IT" sz="2200" i="1"/>
              <a:t>MS</a:t>
            </a:r>
            <a:r>
              <a:rPr lang="it-IT" sz="2200" i="1" baseline="-25000"/>
              <a:t>Giorno</a:t>
            </a:r>
            <a:r>
              <a:rPr lang="it-IT" sz="2200" i="1"/>
              <a:t> = SS</a:t>
            </a:r>
            <a:r>
              <a:rPr lang="it-IT" sz="2200" i="1" baseline="-25000"/>
              <a:t>Giorno</a:t>
            </a:r>
            <a:r>
              <a:rPr lang="it-IT" sz="2200" i="1"/>
              <a:t> / df</a:t>
            </a:r>
            <a:r>
              <a:rPr lang="it-IT" sz="2200" i="1" baseline="-25000"/>
              <a:t>Giorno 	</a:t>
            </a:r>
          </a:p>
          <a:p>
            <a:pPr>
              <a:spcAft>
                <a:spcPts val="3000"/>
              </a:spcAft>
              <a:tabLst>
                <a:tab pos="538163" algn="l"/>
                <a:tab pos="4660900" algn="l"/>
              </a:tabLst>
            </a:pPr>
            <a:r>
              <a:rPr lang="it-IT" sz="2200" i="1"/>
              <a:t>MS</a:t>
            </a:r>
            <a:r>
              <a:rPr lang="it-IT" sz="2200" i="1" baseline="-25000"/>
              <a:t>sogg*G</a:t>
            </a:r>
            <a:r>
              <a:rPr lang="it-IT" sz="2200" i="1"/>
              <a:t> = SS</a:t>
            </a:r>
            <a:r>
              <a:rPr lang="it-IT" sz="2200" i="1" baseline="-25000"/>
              <a:t>sogg*G</a:t>
            </a:r>
            <a:r>
              <a:rPr lang="it-IT" sz="2200" i="1"/>
              <a:t> / df</a:t>
            </a:r>
            <a:r>
              <a:rPr lang="it-IT" sz="2200" i="1" baseline="-25000"/>
              <a:t>sogg*G	</a:t>
            </a:r>
            <a:endParaRPr lang="it-IT" sz="2200" i="1">
              <a:solidFill>
                <a:srgbClr val="0000FF"/>
              </a:solidFill>
            </a:endParaRPr>
          </a:p>
          <a:p>
            <a:pPr>
              <a:spcAft>
                <a:spcPts val="3000"/>
              </a:spcAft>
              <a:tabLst>
                <a:tab pos="538163" algn="l"/>
                <a:tab pos="4660900" algn="l"/>
              </a:tabLst>
            </a:pPr>
            <a:r>
              <a:rPr lang="it-IT" sz="2200" i="1"/>
              <a:t>MS</a:t>
            </a:r>
            <a:r>
              <a:rPr lang="it-IT" sz="2200" i="1" baseline="-25000"/>
              <a:t>S*G</a:t>
            </a:r>
            <a:r>
              <a:rPr lang="it-IT" sz="2200" i="1"/>
              <a:t> = SS</a:t>
            </a:r>
            <a:r>
              <a:rPr lang="it-IT" sz="2200" i="1" baseline="-25000"/>
              <a:t>S*G</a:t>
            </a:r>
            <a:r>
              <a:rPr lang="it-IT" sz="2200" i="1"/>
              <a:t> / df</a:t>
            </a:r>
            <a:r>
              <a:rPr lang="it-IT" sz="2200" i="1" baseline="-25000"/>
              <a:t>S*G</a:t>
            </a:r>
            <a:r>
              <a:rPr lang="it-IT" sz="2200" i="1"/>
              <a:t> 	</a:t>
            </a:r>
          </a:p>
          <a:p>
            <a:pPr>
              <a:spcAft>
                <a:spcPts val="3000"/>
              </a:spcAft>
              <a:tabLst>
                <a:tab pos="538163" algn="l"/>
                <a:tab pos="4660900" algn="l"/>
              </a:tabLst>
            </a:pPr>
            <a:r>
              <a:rPr lang="it-IT" sz="2200" i="1"/>
              <a:t>MS</a:t>
            </a:r>
            <a:r>
              <a:rPr lang="it-IT" sz="2200" i="1" baseline="-25000"/>
              <a:t>sogg*S*G</a:t>
            </a:r>
            <a:r>
              <a:rPr lang="it-IT" sz="2200" i="1"/>
              <a:t> = SS</a:t>
            </a:r>
            <a:r>
              <a:rPr lang="it-IT" sz="2200" i="1" baseline="-25000"/>
              <a:t>sogg*S*G</a:t>
            </a:r>
            <a:r>
              <a:rPr lang="it-IT" sz="2200" i="1"/>
              <a:t> / df</a:t>
            </a:r>
            <a:r>
              <a:rPr lang="it-IT" sz="2200" i="1" baseline="-25000"/>
              <a:t>sogg*S*G</a:t>
            </a:r>
          </a:p>
        </p:txBody>
      </p:sp>
    </p:spTree>
    <p:extLst>
      <p:ext uri="{BB962C8B-B14F-4D97-AF65-F5344CB8AC3E}">
        <p14:creationId xmlns:p14="http://schemas.microsoft.com/office/powerpoint/2010/main" val="179140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3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EEA49E-40E3-46CA-B030-1EF6169476CC}" type="slidenum">
              <a:rPr lang="it-IT" smtClean="0">
                <a:cs typeface="Arial" charset="0"/>
              </a:rPr>
              <a:pPr/>
              <a:t>55</a:t>
            </a:fld>
            <a:endParaRPr lang="it-IT" smtClean="0">
              <a:cs typeface="Arial" charset="0"/>
            </a:endParaRPr>
          </a:p>
        </p:txBody>
      </p:sp>
      <p:graphicFrame>
        <p:nvGraphicFramePr>
          <p:cNvPr id="208902" name="Object 6"/>
          <p:cNvGraphicFramePr>
            <a:graphicFrameLocks noChangeAspect="1"/>
          </p:cNvGraphicFramePr>
          <p:nvPr/>
        </p:nvGraphicFramePr>
        <p:xfrm>
          <a:off x="2714625" y="214313"/>
          <a:ext cx="374332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03" name="Equazione" r:id="rId3" imgW="3098800" imgH="800100" progId="Equation.3">
                  <p:embed/>
                </p:oleObj>
              </mc:Choice>
              <mc:Fallback>
                <p:oleObj name="Equazione" r:id="rId3" imgW="3098800" imgH="800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214313"/>
                        <a:ext cx="3743325" cy="966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ttangolo 6"/>
          <p:cNvSpPr/>
          <p:nvPr/>
        </p:nvSpPr>
        <p:spPr>
          <a:xfrm>
            <a:off x="428625" y="1357313"/>
            <a:ext cx="8286750" cy="50784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800"/>
              </a:spcAft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cs typeface="Times New Roman" pitchFamily="18" charset="0"/>
              </a:rPr>
              <a:t>si distribuisce come una F di Fisher con </a:t>
            </a:r>
            <a:r>
              <a:rPr lang="it-IT" sz="2400" dirty="0" err="1"/>
              <a:t>df</a:t>
            </a:r>
            <a:r>
              <a:rPr lang="it-IT" sz="2400" baseline="-25000" dirty="0" err="1"/>
              <a:t>Factor</a:t>
            </a:r>
            <a:r>
              <a:rPr lang="it-IT" sz="2400" dirty="0"/>
              <a:t>,</a:t>
            </a:r>
            <a:r>
              <a:rPr lang="it-IT" sz="2400" dirty="0" err="1"/>
              <a:t>df</a:t>
            </a:r>
            <a:r>
              <a:rPr lang="it-IT" sz="2400" baseline="-25000" dirty="0" err="1"/>
              <a:t>Error</a:t>
            </a:r>
            <a:r>
              <a:rPr lang="it-IT" sz="2400" dirty="0"/>
              <a:t>  gradi di libertà</a:t>
            </a:r>
          </a:p>
          <a:p>
            <a:pPr>
              <a:spcAft>
                <a:spcPts val="1800"/>
              </a:spcAft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b="1" dirty="0">
                <a:solidFill>
                  <a:srgbClr val="0000FF"/>
                </a:solidFill>
              </a:rPr>
              <a:t>Assunzioni</a:t>
            </a:r>
            <a:endParaRPr lang="it-IT" sz="2400" b="1" dirty="0">
              <a:solidFill>
                <a:srgbClr val="0000FF"/>
              </a:solidFill>
              <a:cs typeface="Times New Roman" pitchFamily="18" charset="0"/>
            </a:endParaRP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Indipendenza delle osservazioni entro ogni livello del fattore a misure ripetute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Appaiamento delle osservazioni tra i livelli del fattore a misure ripetute</a:t>
            </a:r>
          </a:p>
          <a:p>
            <a:pPr marL="268288" indent="-268288">
              <a:spcAft>
                <a:spcPts val="6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Normalità della distribuzione della variabile esaminata </a:t>
            </a:r>
            <a:br>
              <a:rPr lang="it-IT" sz="2400" dirty="0">
                <a:solidFill>
                  <a:srgbClr val="000000"/>
                </a:solidFill>
                <a:cs typeface="Times New Roman" pitchFamily="18" charset="0"/>
              </a:rPr>
            </a:b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it-IT" sz="2400" dirty="0" err="1">
                <a:solidFill>
                  <a:srgbClr val="000000"/>
                </a:solidFill>
                <a:cs typeface="Times New Roman" pitchFamily="18" charset="0"/>
              </a:rPr>
              <a:t>Shapiro-Wilk</a:t>
            </a: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 test)</a:t>
            </a:r>
          </a:p>
          <a:p>
            <a:pPr marL="268288" indent="-268288">
              <a:spcAft>
                <a:spcPts val="1800"/>
              </a:spcAft>
              <a:buFont typeface="Arial" charset="0"/>
              <a:buChar char="•"/>
              <a:tabLst>
                <a:tab pos="1344613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  <a:defRPr/>
            </a:pP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Sfericità (Correzione di </a:t>
            </a:r>
            <a:r>
              <a:rPr lang="it-IT" sz="2400" dirty="0" err="1">
                <a:solidFill>
                  <a:srgbClr val="000000"/>
                </a:solidFill>
                <a:cs typeface="Times New Roman" pitchFamily="18" charset="0"/>
              </a:rPr>
              <a:t>Greenhouse-Geisser</a:t>
            </a:r>
            <a:r>
              <a:rPr lang="it-IT" sz="2400" dirty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>
              <a:spcAft>
                <a:spcPts val="1200"/>
              </a:spcAft>
              <a:defRPr/>
            </a:pPr>
            <a:r>
              <a:rPr lang="it-IT" sz="2400" dirty="0">
                <a:latin typeface="Arial" pitchFamily="34" charset="0"/>
              </a:rPr>
              <a:t>Come calcoliamo i gradi di libertà </a:t>
            </a:r>
            <a:r>
              <a:rPr lang="it-IT" sz="2400" dirty="0" err="1">
                <a:latin typeface="Arial" pitchFamily="34" charset="0"/>
              </a:rPr>
              <a:t>df</a:t>
            </a:r>
            <a:r>
              <a:rPr lang="it-IT" sz="2400" baseline="-25000" dirty="0" err="1">
                <a:latin typeface="Arial" pitchFamily="34" charset="0"/>
              </a:rPr>
              <a:t>Factor</a:t>
            </a:r>
            <a:r>
              <a:rPr lang="it-IT" sz="2400" dirty="0">
                <a:latin typeface="Arial" pitchFamily="34" charset="0"/>
              </a:rPr>
              <a:t>,</a:t>
            </a:r>
            <a:r>
              <a:rPr lang="it-IT" sz="2400" dirty="0" err="1">
                <a:latin typeface="Arial" pitchFamily="34" charset="0"/>
              </a:rPr>
              <a:t>df</a:t>
            </a:r>
            <a:r>
              <a:rPr lang="it-IT" sz="2400" baseline="-25000" dirty="0" err="1">
                <a:latin typeface="Arial" pitchFamily="34" charset="0"/>
              </a:rPr>
              <a:t>Error</a:t>
            </a:r>
            <a:r>
              <a:rPr lang="it-IT" sz="2400" dirty="0">
                <a:latin typeface="Arial" pitchFamily="34" charset="0"/>
              </a:rPr>
              <a:t> ? </a:t>
            </a:r>
          </a:p>
        </p:txBody>
      </p:sp>
    </p:spTree>
    <p:extLst>
      <p:ext uri="{BB962C8B-B14F-4D97-AF65-F5344CB8AC3E}">
        <p14:creationId xmlns:p14="http://schemas.microsoft.com/office/powerpoint/2010/main" val="163560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3CD5C9-EBC0-4274-B33A-CCCD8C33EA5A}" type="slidenum">
              <a:rPr lang="it-IT" smtClean="0">
                <a:cs typeface="Arial" charset="0"/>
              </a:rPr>
              <a:pPr/>
              <a:t>56</a:t>
            </a:fld>
            <a:endParaRPr lang="it-IT" smtClean="0">
              <a:cs typeface="Arial" charset="0"/>
            </a:endParaRPr>
          </a:p>
        </p:txBody>
      </p:sp>
      <p:sp>
        <p:nvSpPr>
          <p:cNvPr id="209922" name="CasellaDiTesto 2"/>
          <p:cNvSpPr txBox="1">
            <a:spLocks noChangeArrowheads="1"/>
          </p:cNvSpPr>
          <p:nvPr/>
        </p:nvSpPr>
        <p:spPr bwMode="auto">
          <a:xfrm>
            <a:off x="142875" y="465138"/>
            <a:ext cx="8786813" cy="567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98525" indent="-898525">
              <a:spcAft>
                <a:spcPts val="5400"/>
              </a:spcAft>
              <a:tabLst>
                <a:tab pos="533400" algn="l"/>
                <a:tab pos="898525" algn="l"/>
              </a:tabLst>
            </a:pPr>
            <a:r>
              <a:rPr lang="it-IT" sz="2400"/>
              <a:t>df</a:t>
            </a:r>
            <a:r>
              <a:rPr lang="it-IT" sz="2400" baseline="-25000"/>
              <a:t>Subjects</a:t>
            </a:r>
            <a:r>
              <a:rPr lang="it-IT" sz="2400"/>
              <a:t> = quanti blocchi di misure appaiate (nidiate) abbiamo?</a:t>
            </a:r>
          </a:p>
          <a:p>
            <a:pPr marL="898525" indent="-898525">
              <a:spcAft>
                <a:spcPts val="5400"/>
              </a:spcAft>
              <a:tabLst>
                <a:tab pos="533400" algn="l"/>
                <a:tab pos="898525" algn="l"/>
              </a:tabLst>
            </a:pPr>
            <a:r>
              <a:rPr lang="it-IT" sz="2400"/>
              <a:t>df</a:t>
            </a:r>
            <a:r>
              <a:rPr lang="it-IT" sz="2400" baseline="-25000"/>
              <a:t>Sex </a:t>
            </a:r>
            <a:r>
              <a:rPr lang="it-IT" sz="2400"/>
              <a:t>	= quanti sessi (misure ripetute) stiamo confrontando?</a:t>
            </a:r>
          </a:p>
          <a:p>
            <a:pPr marL="898525" indent="-898525">
              <a:spcAft>
                <a:spcPts val="5400"/>
              </a:spcAft>
              <a:tabLst>
                <a:tab pos="533400" algn="l"/>
                <a:tab pos="898525" algn="l"/>
              </a:tabLst>
            </a:pPr>
            <a:r>
              <a:rPr lang="it-IT" sz="2400"/>
              <a:t>df</a:t>
            </a:r>
            <a:r>
              <a:rPr lang="it-IT" sz="2400" baseline="-25000"/>
              <a:t>Giorni </a:t>
            </a:r>
            <a:r>
              <a:rPr lang="it-IT" sz="2400"/>
              <a:t>	= quanti giorni (misure ripetute) stiamo confrontando?</a:t>
            </a:r>
          </a:p>
          <a:p>
            <a:pPr marL="898525" indent="-898525">
              <a:spcAft>
                <a:spcPts val="2400"/>
              </a:spcAft>
              <a:tabLst>
                <a:tab pos="533400" algn="l"/>
                <a:tab pos="898525" algn="l"/>
              </a:tabLst>
            </a:pPr>
            <a:r>
              <a:rPr lang="it-IT" sz="2400"/>
              <a:t>df</a:t>
            </a:r>
            <a:r>
              <a:rPr lang="it-IT" sz="2400" baseline="-25000"/>
              <a:t>S*G</a:t>
            </a:r>
            <a:r>
              <a:rPr lang="it-IT" sz="2400"/>
              <a:t> 	=</a:t>
            </a:r>
          </a:p>
          <a:p>
            <a:pPr marL="898525" indent="-898525">
              <a:spcAft>
                <a:spcPts val="2400"/>
              </a:spcAft>
              <a:tabLst>
                <a:tab pos="533400" algn="l"/>
                <a:tab pos="898525" algn="l"/>
              </a:tabLst>
            </a:pPr>
            <a:r>
              <a:rPr lang="it-IT" sz="2400"/>
              <a:t>df</a:t>
            </a:r>
            <a:r>
              <a:rPr lang="it-IT" sz="2400" baseline="-25000"/>
              <a:t>s*S</a:t>
            </a:r>
            <a:r>
              <a:rPr lang="it-IT" sz="2400"/>
              <a:t> =</a:t>
            </a:r>
          </a:p>
          <a:p>
            <a:pPr marL="898525" indent="-898525">
              <a:spcAft>
                <a:spcPts val="2400"/>
              </a:spcAft>
              <a:tabLst>
                <a:tab pos="533400" algn="l"/>
                <a:tab pos="898525" algn="l"/>
              </a:tabLst>
            </a:pPr>
            <a:r>
              <a:rPr lang="it-IT" sz="2400"/>
              <a:t>df</a:t>
            </a:r>
            <a:r>
              <a:rPr lang="it-IT" sz="2400" baseline="-25000"/>
              <a:t>s*G</a:t>
            </a:r>
            <a:r>
              <a:rPr lang="it-IT" sz="2400"/>
              <a:t> =</a:t>
            </a:r>
          </a:p>
          <a:p>
            <a:pPr marL="898525" indent="-898525">
              <a:spcAft>
                <a:spcPts val="2400"/>
              </a:spcAft>
              <a:tabLst>
                <a:tab pos="533400" algn="l"/>
                <a:tab pos="898525" algn="l"/>
              </a:tabLst>
            </a:pPr>
            <a:r>
              <a:rPr lang="it-IT" sz="2400"/>
              <a:t>df</a:t>
            </a:r>
            <a:r>
              <a:rPr lang="it-IT" sz="2400" baseline="-25000"/>
              <a:t>s*S*G</a:t>
            </a:r>
            <a:r>
              <a:rPr lang="it-IT" sz="2400"/>
              <a:t> =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5929313" y="928688"/>
            <a:ext cx="3214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8 blocchi </a:t>
            </a:r>
            <a:r>
              <a:rPr lang="it-IT" sz="2400">
                <a:sym typeface="Symbol" pitchFamily="18" charset="2"/>
              </a:rPr>
              <a:t> 8-1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7</a:t>
            </a:r>
            <a:r>
              <a:rPr lang="it-IT" sz="2400">
                <a:sym typeface="Symbol" pitchFamily="18" charset="2"/>
              </a:rPr>
              <a:t> df</a:t>
            </a:r>
            <a:endParaRPr lang="it-IT" sz="2400"/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3500438" y="4929188"/>
            <a:ext cx="5643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8 blocchi * 5 giorni </a:t>
            </a:r>
            <a:r>
              <a:rPr lang="it-IT" sz="2400">
                <a:sym typeface="Symbol" pitchFamily="18" charset="2"/>
              </a:rPr>
              <a:t> (8-1)*(5-1)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28</a:t>
            </a:r>
            <a:r>
              <a:rPr lang="it-IT" sz="2400">
                <a:sym typeface="Symbol" pitchFamily="18" charset="2"/>
              </a:rPr>
              <a:t> df</a:t>
            </a:r>
            <a:r>
              <a:rPr lang="it-IT" sz="2400"/>
              <a:t> </a:t>
            </a:r>
          </a:p>
        </p:txBody>
      </p:sp>
      <p:sp>
        <p:nvSpPr>
          <p:cNvPr id="8" name="CasellaDiTesto 7"/>
          <p:cNvSpPr txBox="1">
            <a:spLocks noChangeArrowheads="1"/>
          </p:cNvSpPr>
          <p:nvPr/>
        </p:nvSpPr>
        <p:spPr bwMode="auto">
          <a:xfrm>
            <a:off x="6175375" y="2000250"/>
            <a:ext cx="2968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2 sessi </a:t>
            </a:r>
            <a:r>
              <a:rPr lang="it-IT" sz="2400">
                <a:sym typeface="Symbol" pitchFamily="18" charset="2"/>
              </a:rPr>
              <a:t> 2-1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it-IT" sz="2400">
                <a:sym typeface="Symbol" pitchFamily="18" charset="2"/>
              </a:rPr>
              <a:t> df</a:t>
            </a:r>
            <a:endParaRPr lang="it-IT" sz="2400"/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6103938" y="3000375"/>
            <a:ext cx="3040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5 giorni </a:t>
            </a:r>
            <a:r>
              <a:rPr lang="it-IT" sz="2400">
                <a:sym typeface="Symbol" pitchFamily="18" charset="2"/>
              </a:rPr>
              <a:t> 5-1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4</a:t>
            </a:r>
            <a:r>
              <a:rPr lang="it-IT" sz="2400">
                <a:sym typeface="Symbol" pitchFamily="18" charset="2"/>
              </a:rPr>
              <a:t> df</a:t>
            </a:r>
            <a:endParaRPr lang="it-IT" sz="2400"/>
          </a:p>
        </p:txBody>
      </p:sp>
      <p:sp>
        <p:nvSpPr>
          <p:cNvPr id="9" name="CasellaDiTesto 8"/>
          <p:cNvSpPr txBox="1">
            <a:spLocks noChangeArrowheads="1"/>
          </p:cNvSpPr>
          <p:nvPr/>
        </p:nvSpPr>
        <p:spPr bwMode="auto">
          <a:xfrm>
            <a:off x="3714750" y="4286250"/>
            <a:ext cx="5429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8 blocchi * 2 sessi </a:t>
            </a:r>
            <a:r>
              <a:rPr lang="it-IT" sz="2400">
                <a:sym typeface="Symbol" pitchFamily="18" charset="2"/>
              </a:rPr>
              <a:t> (8-1)*(2-1)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7</a:t>
            </a:r>
            <a:r>
              <a:rPr lang="it-IT" sz="2400">
                <a:sym typeface="Symbol" pitchFamily="18" charset="2"/>
              </a:rPr>
              <a:t> df</a:t>
            </a:r>
            <a:r>
              <a:rPr lang="it-IT" sz="2400"/>
              <a:t> </a:t>
            </a:r>
          </a:p>
        </p:txBody>
      </p:sp>
      <p:sp>
        <p:nvSpPr>
          <p:cNvPr id="10" name="CasellaDiTesto 9"/>
          <p:cNvSpPr txBox="1">
            <a:spLocks noChangeArrowheads="1"/>
          </p:cNvSpPr>
          <p:nvPr/>
        </p:nvSpPr>
        <p:spPr bwMode="auto">
          <a:xfrm>
            <a:off x="1500188" y="5643563"/>
            <a:ext cx="7643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8 blocchi * 2 sessi * 5 giorni </a:t>
            </a:r>
            <a:r>
              <a:rPr lang="it-IT" sz="2400">
                <a:sym typeface="Symbol" pitchFamily="18" charset="2"/>
              </a:rPr>
              <a:t> (8-1)*(2-1)*(5-1)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28</a:t>
            </a:r>
            <a:r>
              <a:rPr lang="it-IT" sz="2400">
                <a:sym typeface="Symbol" pitchFamily="18" charset="2"/>
              </a:rPr>
              <a:t> df</a:t>
            </a:r>
            <a:r>
              <a:rPr lang="it-IT" sz="2400"/>
              <a:t> </a:t>
            </a:r>
          </a:p>
        </p:txBody>
      </p:sp>
      <p:sp>
        <p:nvSpPr>
          <p:cNvPr id="12" name="CasellaDiTesto 11"/>
          <p:cNvSpPr txBox="1">
            <a:spLocks noChangeArrowheads="1"/>
          </p:cNvSpPr>
          <p:nvPr/>
        </p:nvSpPr>
        <p:spPr bwMode="auto">
          <a:xfrm>
            <a:off x="3929063" y="3643313"/>
            <a:ext cx="5214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2 sessi * 5 giorni </a:t>
            </a:r>
            <a:r>
              <a:rPr lang="it-IT" sz="2400">
                <a:sym typeface="Symbol" pitchFamily="18" charset="2"/>
              </a:rPr>
              <a:t> (2-1)*(5-1) = </a:t>
            </a:r>
            <a:r>
              <a:rPr lang="it-IT" sz="2400" b="1">
                <a:solidFill>
                  <a:srgbClr val="FF0000"/>
                </a:solidFill>
                <a:sym typeface="Symbol" pitchFamily="18" charset="2"/>
              </a:rPr>
              <a:t>4</a:t>
            </a:r>
            <a:r>
              <a:rPr lang="it-IT" sz="2400">
                <a:sym typeface="Symbol" pitchFamily="18" charset="2"/>
              </a:rPr>
              <a:t> df</a:t>
            </a:r>
            <a:r>
              <a:rPr lang="it-IT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769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/>
      <p:bldP spid="8" grpId="0" build="allAtOnce"/>
      <p:bldP spid="7" grpId="0" build="allAtOnce"/>
      <p:bldP spid="9" grpId="0" build="allAtOnce"/>
      <p:bldP spid="10" grpId="0" build="allAtOnce"/>
      <p:bldP spid="12" grpId="0" build="allAtOnce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7EDCF-1BD9-4A73-801B-91FBED308205}" type="slidenum">
              <a:rPr lang="it-IT" smtClean="0"/>
              <a:pPr>
                <a:defRPr/>
              </a:pPr>
              <a:t>57</a:t>
            </a:fld>
            <a:endParaRPr lang="it-IT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85750" y="261938"/>
          <a:ext cx="86558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000">
                  <a:extLst>
                    <a:ext uri="{9D8B030D-6E8A-4147-A177-3AD203B41FA5}"/>
                  </a:extLst>
                </a:gridCol>
                <a:gridCol w="1428760">
                  <a:extLst>
                    <a:ext uri="{9D8B030D-6E8A-4147-A177-3AD203B41FA5}"/>
                  </a:extLst>
                </a:gridCol>
                <a:gridCol w="1428760">
                  <a:extLst>
                    <a:ext uri="{9D8B030D-6E8A-4147-A177-3AD203B41FA5}"/>
                  </a:extLst>
                </a:gridCol>
                <a:gridCol w="1428760">
                  <a:extLst>
                    <a:ext uri="{9D8B030D-6E8A-4147-A177-3AD203B41FA5}"/>
                  </a:extLst>
                </a:gridCol>
                <a:gridCol w="1428760">
                  <a:extLst>
                    <a:ext uri="{9D8B030D-6E8A-4147-A177-3AD203B41FA5}"/>
                  </a:extLst>
                </a:gridCol>
                <a:gridCol w="1428760">
                  <a:extLst>
                    <a:ext uri="{9D8B030D-6E8A-4147-A177-3AD203B41FA5}"/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>
                          <a:solidFill>
                            <a:srgbClr val="FF0000"/>
                          </a:solidFill>
                        </a:rPr>
                        <a:t>Bodyweight</a:t>
                      </a:r>
                      <a:endParaRPr lang="it-IT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0" dirty="0" smtClean="0">
                          <a:solidFill>
                            <a:schemeClr val="tx1"/>
                          </a:solidFill>
                        </a:rPr>
                        <a:t>Media </a:t>
                      </a:r>
                      <a:r>
                        <a:rPr lang="it-IT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 SD</a:t>
                      </a:r>
                      <a:endParaRPr lang="it-IT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d02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d04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d12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Maschi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1.35 </a:t>
                      </a:r>
                      <a:r>
                        <a:rPr lang="it-IT" dirty="0" smtClean="0">
                          <a:sym typeface="Symbol"/>
                        </a:rPr>
                        <a:t> 0.15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1.94 </a:t>
                      </a:r>
                      <a:r>
                        <a:rPr lang="it-IT" dirty="0" smtClean="0">
                          <a:sym typeface="Symbol"/>
                        </a:rPr>
                        <a:t> 0.27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2.76 </a:t>
                      </a:r>
                      <a:r>
                        <a:rPr lang="it-IT" dirty="0" smtClean="0">
                          <a:sym typeface="Symbol"/>
                        </a:rPr>
                        <a:t> 0.44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3.73 </a:t>
                      </a:r>
                      <a:r>
                        <a:rPr lang="it-IT" dirty="0" smtClean="0">
                          <a:sym typeface="Symbol"/>
                        </a:rPr>
                        <a:t> 0.56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5.38 </a:t>
                      </a:r>
                      <a:r>
                        <a:rPr lang="it-IT" dirty="0" smtClean="0">
                          <a:sym typeface="Symbol"/>
                        </a:rPr>
                        <a:t> 1.09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Femmine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1.44 </a:t>
                      </a:r>
                      <a:r>
                        <a:rPr lang="it-IT" dirty="0" smtClean="0">
                          <a:sym typeface="Symbol"/>
                        </a:rPr>
                        <a:t> 0.48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1.89 </a:t>
                      </a:r>
                      <a:r>
                        <a:rPr lang="it-IT" dirty="0" smtClean="0">
                          <a:sym typeface="Symbol"/>
                        </a:rPr>
                        <a:t> 0.26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2.71 </a:t>
                      </a:r>
                      <a:r>
                        <a:rPr lang="it-IT" dirty="0" smtClean="0">
                          <a:sym typeface="Symbol"/>
                        </a:rPr>
                        <a:t> 0.39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3.61 </a:t>
                      </a:r>
                      <a:r>
                        <a:rPr lang="it-IT" dirty="0" smtClean="0">
                          <a:sym typeface="Symbol"/>
                        </a:rPr>
                        <a:t> 0.56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ym typeface="Symbol"/>
                        </a:rPr>
                        <a:t>5.50  0.78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pic>
        <p:nvPicPr>
          <p:cNvPr id="212007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2293938"/>
            <a:ext cx="4832350" cy="451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02139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3FC024-C8BC-4B7F-BF3B-896D4AFD5E14}" type="slidenum">
              <a:rPr lang="it-IT" smtClean="0">
                <a:cs typeface="Arial" charset="0"/>
              </a:rPr>
              <a:pPr/>
              <a:t>58</a:t>
            </a:fld>
            <a:endParaRPr lang="it-IT" smtClean="0">
              <a:cs typeface="Arial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285750" y="673100"/>
          <a:ext cx="8643996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Source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MS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Modello = 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185.848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2.353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soggetto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11.742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1.677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0.000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0.000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0.000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1.0000</a:t>
                      </a: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soggetto*Sex</a:t>
                      </a:r>
                      <a:endParaRPr lang="it-IT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0.994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0.142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Giorno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163.452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40.863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157.941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&lt;0.0001</a:t>
                      </a: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soggetto*Giorno</a:t>
                      </a:r>
                      <a:endParaRPr lang="it-IT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7.244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0.259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Sex*Giorno</a:t>
                      </a:r>
                      <a:endParaRPr lang="it-IT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0.164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0.041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0.509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0.7296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s*Sex*Giorno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2.252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0.080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213066" name="CasellaDiTesto 9"/>
          <p:cNvSpPr txBox="1">
            <a:spLocks noChangeArrowheads="1"/>
          </p:cNvSpPr>
          <p:nvPr/>
        </p:nvSpPr>
        <p:spPr bwMode="auto">
          <a:xfrm>
            <a:off x="214313" y="101600"/>
            <a:ext cx="1238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/>
              <a:t>ANOVA</a:t>
            </a:r>
          </a:p>
        </p:txBody>
      </p:sp>
      <p:grpSp>
        <p:nvGrpSpPr>
          <p:cNvPr id="213067" name="Gruppo 3"/>
          <p:cNvGrpSpPr>
            <a:grpSpLocks noChangeAspect="1"/>
          </p:cNvGrpSpPr>
          <p:nvPr/>
        </p:nvGrpSpPr>
        <p:grpSpPr bwMode="auto">
          <a:xfrm>
            <a:off x="323850" y="4005263"/>
            <a:ext cx="4054475" cy="2936875"/>
            <a:chOff x="2898231" y="4221088"/>
            <a:chExt cx="3825900" cy="2770622"/>
          </a:xfrm>
        </p:grpSpPr>
        <p:pic>
          <p:nvPicPr>
            <p:cNvPr id="213068" name="Immagine 1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6870" y="4221088"/>
              <a:ext cx="2796300" cy="2157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3069" name="Immagine 2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98231" y="6353710"/>
              <a:ext cx="3825900" cy="63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68282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516839-3193-401F-B8D0-2CA690D1844C}" type="slidenum">
              <a:rPr lang="it-IT" smtClean="0"/>
              <a:pPr>
                <a:defRPr/>
              </a:pPr>
              <a:t>59</a:t>
            </a:fld>
            <a:endParaRPr lang="it-IT"/>
          </a:p>
        </p:txBody>
      </p:sp>
      <p:sp>
        <p:nvSpPr>
          <p:cNvPr id="214018" name="Rettangolo 2"/>
          <p:cNvSpPr>
            <a:spLocks noChangeArrowheads="1"/>
          </p:cNvSpPr>
          <p:nvPr/>
        </p:nvSpPr>
        <p:spPr bwMode="auto">
          <a:xfrm>
            <a:off x="142875" y="214313"/>
            <a:ext cx="8858250" cy="627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it-IT" sz="3200" b="1"/>
              <a:t>DISEGNO MISTO</a:t>
            </a:r>
          </a:p>
          <a:p>
            <a:pPr>
              <a:spcAft>
                <a:spcPts val="600"/>
              </a:spcAft>
            </a:pPr>
            <a:endParaRPr lang="it-IT" sz="3200" b="1"/>
          </a:p>
          <a:p>
            <a:pPr>
              <a:spcAft>
                <a:spcPts val="600"/>
              </a:spcAft>
            </a:pPr>
            <a:r>
              <a:rPr lang="it-IT" sz="3200" b="1"/>
              <a:t>FATTORI </a:t>
            </a:r>
            <a:r>
              <a:rPr lang="it-IT" sz="3200" b="1">
                <a:solidFill>
                  <a:srgbClr val="FF0000"/>
                </a:solidFill>
              </a:rPr>
              <a:t>TRA</a:t>
            </a:r>
            <a:r>
              <a:rPr lang="it-IT" sz="3200" b="1"/>
              <a:t> SOGGETTI</a:t>
            </a:r>
          </a:p>
          <a:p>
            <a:pPr>
              <a:spcAft>
                <a:spcPts val="600"/>
              </a:spcAft>
            </a:pPr>
            <a:r>
              <a:rPr lang="it-IT" sz="3200" b="1"/>
              <a:t>(between-subject factors )</a:t>
            </a:r>
          </a:p>
          <a:p>
            <a:pPr>
              <a:spcAft>
                <a:spcPts val="600"/>
              </a:spcAft>
            </a:pPr>
            <a:endParaRPr lang="it-IT" sz="3200" b="1"/>
          </a:p>
          <a:p>
            <a:pPr>
              <a:spcAft>
                <a:spcPts val="600"/>
              </a:spcAft>
            </a:pPr>
            <a:r>
              <a:rPr lang="it-IT" sz="3200" b="1"/>
              <a:t>SOGGETTI </a:t>
            </a:r>
          </a:p>
          <a:p>
            <a:pPr>
              <a:spcAft>
                <a:spcPts val="600"/>
              </a:spcAft>
            </a:pPr>
            <a:r>
              <a:rPr lang="it-IT" sz="3200" b="1">
                <a:solidFill>
                  <a:srgbClr val="FF0000"/>
                </a:solidFill>
              </a:rPr>
              <a:t>annidati  </a:t>
            </a:r>
            <a:r>
              <a:rPr lang="it-IT" sz="3200" b="1"/>
              <a:t>entro</a:t>
            </a:r>
            <a:r>
              <a:rPr lang="it-IT" sz="3200" b="1">
                <a:solidFill>
                  <a:srgbClr val="FF0000"/>
                </a:solidFill>
              </a:rPr>
              <a:t> </a:t>
            </a:r>
            <a:r>
              <a:rPr lang="it-IT" sz="3200" b="1"/>
              <a:t>i  between-subject factors</a:t>
            </a:r>
          </a:p>
          <a:p>
            <a:pPr>
              <a:spcAft>
                <a:spcPts val="600"/>
              </a:spcAft>
            </a:pPr>
            <a:r>
              <a:rPr lang="it-IT" sz="3200" b="1">
                <a:solidFill>
                  <a:srgbClr val="FF0000"/>
                </a:solidFill>
              </a:rPr>
              <a:t>di blocco </a:t>
            </a:r>
            <a:r>
              <a:rPr lang="it-IT" sz="3200" b="1"/>
              <a:t>per</a:t>
            </a:r>
            <a:r>
              <a:rPr lang="it-IT" sz="3200" b="1">
                <a:solidFill>
                  <a:srgbClr val="FF0000"/>
                </a:solidFill>
              </a:rPr>
              <a:t> </a:t>
            </a:r>
            <a:r>
              <a:rPr lang="it-IT" sz="3200" b="1"/>
              <a:t>i within-subject factors</a:t>
            </a:r>
          </a:p>
          <a:p>
            <a:pPr>
              <a:spcAft>
                <a:spcPts val="600"/>
              </a:spcAft>
            </a:pPr>
            <a:endParaRPr lang="it-IT" sz="3200" b="1"/>
          </a:p>
          <a:p>
            <a:pPr>
              <a:spcAft>
                <a:spcPts val="600"/>
              </a:spcAft>
            </a:pPr>
            <a:r>
              <a:rPr lang="it-IT" sz="3200" b="1"/>
              <a:t>FATTORI </a:t>
            </a:r>
            <a:r>
              <a:rPr lang="it-IT" sz="3200" b="1">
                <a:solidFill>
                  <a:srgbClr val="FF0000"/>
                </a:solidFill>
              </a:rPr>
              <a:t>ENTRO</a:t>
            </a:r>
            <a:r>
              <a:rPr lang="it-IT" sz="3200" b="1"/>
              <a:t> SOGGETTI</a:t>
            </a:r>
          </a:p>
          <a:p>
            <a:pPr>
              <a:spcAft>
                <a:spcPts val="600"/>
              </a:spcAft>
            </a:pPr>
            <a:r>
              <a:rPr lang="it-IT" sz="3200" b="1"/>
              <a:t>(within-subject factors = repeated measures)</a:t>
            </a:r>
          </a:p>
        </p:txBody>
      </p:sp>
    </p:spTree>
    <p:extLst>
      <p:ext uri="{BB962C8B-B14F-4D97-AF65-F5344CB8AC3E}">
        <p14:creationId xmlns:p14="http://schemas.microsoft.com/office/powerpoint/2010/main" val="58028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62905F-C0BB-431B-8A6F-77D668376588}" type="slidenum">
              <a:rPr lang="it-IT" smtClean="0">
                <a:cs typeface="Arial" charset="0"/>
              </a:rPr>
              <a:pPr/>
              <a:t>6</a:t>
            </a:fld>
            <a:endParaRPr lang="it-IT" smtClean="0">
              <a:cs typeface="Arial" charset="0"/>
            </a:endParaRPr>
          </a:p>
        </p:txBody>
      </p:sp>
      <p:graphicFrame>
        <p:nvGraphicFramePr>
          <p:cNvPr id="19486" name="Group 30"/>
          <p:cNvGraphicFramePr>
            <a:graphicFrameLocks noGrp="1"/>
          </p:cNvGraphicFramePr>
          <p:nvPr/>
        </p:nvGraphicFramePr>
        <p:xfrm>
          <a:off x="357188" y="857250"/>
          <a:ext cx="8429625" cy="1383030"/>
        </p:xfrm>
        <a:graphic>
          <a:graphicData uri="http://schemas.openxmlformats.org/drawingml/2006/table">
            <a:tbl>
              <a:tblPr/>
              <a:tblGrid>
                <a:gridCol w="1685925"/>
                <a:gridCol w="1685925"/>
                <a:gridCol w="1685925"/>
                <a:gridCol w="1685925"/>
                <a:gridCol w="16859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Bodyweight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C57 B6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CD1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Test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statistica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Media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SD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1.35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0.15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2.09 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 0.34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 = -5.77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&lt;0.0001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sp>
        <p:nvSpPr>
          <p:cNvPr id="21532" name="CasellaDiTesto 3"/>
          <p:cNvSpPr txBox="1">
            <a:spLocks noChangeArrowheads="1"/>
          </p:cNvSpPr>
          <p:nvPr/>
        </p:nvSpPr>
        <p:spPr bwMode="auto">
          <a:xfrm>
            <a:off x="328613" y="3000375"/>
            <a:ext cx="3946525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Cosa possiamo notare?</a:t>
            </a:r>
          </a:p>
          <a:p>
            <a:pPr>
              <a:spcAft>
                <a:spcPts val="1200"/>
              </a:spcAft>
            </a:pPr>
            <a:r>
              <a:rPr lang="it-IT" sz="2400"/>
              <a:t>	(NB: guardare le SD)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544B5-3CED-4619-85D9-C61766AD4F05}" type="slidenum">
              <a:rPr lang="it-IT" smtClean="0"/>
              <a:pPr>
                <a:defRPr/>
              </a:pPr>
              <a:t>60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357188" y="142875"/>
            <a:ext cx="8572500" cy="59404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2400"/>
              </a:spcAft>
              <a:defRPr/>
            </a:pPr>
            <a:r>
              <a:rPr lang="it-IT" sz="2400" dirty="0">
                <a:solidFill>
                  <a:srgbClr val="000000"/>
                </a:solidFill>
              </a:rPr>
              <a:t>Supponiamo che si voglia valutare in un modello animale (topo) l’influenza del ceppo (C57-B6 vs CD1 vs FVB) e di un trattamento somministrato </a:t>
            </a:r>
            <a:r>
              <a:rPr lang="it-IT" sz="2400" dirty="0" err="1">
                <a:solidFill>
                  <a:srgbClr val="000000"/>
                </a:solidFill>
              </a:rPr>
              <a:t>prenatalmente</a:t>
            </a:r>
            <a:r>
              <a:rPr lang="it-IT" sz="2400" dirty="0">
                <a:solidFill>
                  <a:srgbClr val="000000"/>
                </a:solidFill>
              </a:rPr>
              <a:t> (</a:t>
            </a:r>
            <a:r>
              <a:rPr lang="it-IT" sz="2400" dirty="0" err="1">
                <a:solidFill>
                  <a:srgbClr val="000000"/>
                </a:solidFill>
              </a:rPr>
              <a:t>C=</a:t>
            </a:r>
            <a:r>
              <a:rPr lang="it-IT" sz="2400" dirty="0">
                <a:solidFill>
                  <a:srgbClr val="000000"/>
                </a:solidFill>
              </a:rPr>
              <a:t> controllo = soluzione fisiologica, </a:t>
            </a:r>
            <a:r>
              <a:rPr lang="it-IT" sz="2400" dirty="0" err="1">
                <a:solidFill>
                  <a:srgbClr val="000000"/>
                </a:solidFill>
              </a:rPr>
              <a:t>T=</a:t>
            </a:r>
            <a:r>
              <a:rPr lang="it-IT" sz="2400" dirty="0">
                <a:solidFill>
                  <a:srgbClr val="000000"/>
                </a:solidFill>
              </a:rPr>
              <a:t> trattamento attivo) sul profilo di crescita del peso corporeo in maschi e femmine nei giorni postnatali da d02 a d12.</a:t>
            </a:r>
          </a:p>
          <a:p>
            <a:pPr marL="285750" indent="-285750">
              <a:spcAft>
                <a:spcPts val="480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Qual è il disegno sperimentale?</a:t>
            </a:r>
          </a:p>
          <a:p>
            <a:pPr marL="285750" indent="-285750">
              <a:spcAft>
                <a:spcPts val="480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Qual è il numero di gruppi totale?</a:t>
            </a:r>
          </a:p>
          <a:p>
            <a:pPr marL="285750" indent="-285750">
              <a:spcAft>
                <a:spcPts val="480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Quale test dobbiamo impiegare?</a:t>
            </a:r>
          </a:p>
          <a:p>
            <a:pPr marL="285750" indent="-285750">
              <a:spcAft>
                <a:spcPts val="480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Numero totale di osservazioni?</a:t>
            </a:r>
            <a:endParaRPr lang="it-IT" sz="2400" dirty="0">
              <a:solidFill>
                <a:srgbClr val="000000"/>
              </a:solidFill>
            </a:endParaRPr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1143000" y="3071813"/>
            <a:ext cx="7929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 b="1">
                <a:solidFill>
                  <a:srgbClr val="FF0000"/>
                </a:solidFill>
              </a:rPr>
              <a:t>CRD</a:t>
            </a:r>
            <a:r>
              <a:rPr lang="it-IT" sz="2400">
                <a:solidFill>
                  <a:srgbClr val="FF0000"/>
                </a:solidFill>
              </a:rPr>
              <a:t> per Ceppo e Trattamento, </a:t>
            </a:r>
            <a:r>
              <a:rPr lang="it-IT" sz="2400" b="1">
                <a:solidFill>
                  <a:srgbClr val="FF0000"/>
                </a:solidFill>
              </a:rPr>
              <a:t>RBD</a:t>
            </a:r>
            <a:r>
              <a:rPr lang="it-IT" sz="2400">
                <a:solidFill>
                  <a:srgbClr val="FF0000"/>
                </a:solidFill>
              </a:rPr>
              <a:t> per Sesso e Giorno  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4513263" y="4056063"/>
            <a:ext cx="4559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>
                <a:solidFill>
                  <a:srgbClr val="FF0000"/>
                </a:solidFill>
              </a:rPr>
              <a:t>3 C * 2 T * 2 S * 5 G = </a:t>
            </a:r>
            <a:r>
              <a:rPr lang="it-IT" sz="2400" b="1">
                <a:solidFill>
                  <a:srgbClr val="FF0000"/>
                </a:solidFill>
              </a:rPr>
              <a:t>60</a:t>
            </a:r>
            <a:r>
              <a:rPr lang="it-IT" sz="2400">
                <a:solidFill>
                  <a:srgbClr val="FF0000"/>
                </a:solidFill>
              </a:rPr>
              <a:t> gruppi</a:t>
            </a:r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3908425" y="5037138"/>
            <a:ext cx="5164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b="1">
                <a:solidFill>
                  <a:srgbClr val="FF0000"/>
                </a:solidFill>
              </a:rPr>
              <a:t>ANOVA fattoriale </a:t>
            </a:r>
            <a:r>
              <a:rPr lang="it-IT" sz="2400">
                <a:solidFill>
                  <a:srgbClr val="FF0000"/>
                </a:solidFill>
              </a:rPr>
              <a:t>per disegno misto</a:t>
            </a:r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4048125" y="5929313"/>
            <a:ext cx="50244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>
                <a:solidFill>
                  <a:srgbClr val="FF0000"/>
                </a:solidFill>
              </a:rPr>
              <a:t>[(4+4) + (5+5) + (5+5)] * 2 * 5 = </a:t>
            </a:r>
            <a:r>
              <a:rPr lang="it-IT" sz="2400" b="1">
                <a:solidFill>
                  <a:srgbClr val="FF0000"/>
                </a:solidFill>
              </a:rPr>
              <a:t>280</a:t>
            </a:r>
          </a:p>
        </p:txBody>
      </p:sp>
    </p:spTree>
    <p:extLst>
      <p:ext uri="{BB962C8B-B14F-4D97-AF65-F5344CB8AC3E}">
        <p14:creationId xmlns:p14="http://schemas.microsoft.com/office/powerpoint/2010/main" val="10774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  <p:bldP spid="7" grpId="0" build="allAtOnce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3EAF0-2E29-42C2-AF2A-4FE0B5867CED}" type="slidenum">
              <a:rPr lang="it-IT" smtClean="0"/>
              <a:pPr>
                <a:defRPr/>
              </a:pPr>
              <a:t>61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285750" y="285750"/>
          <a:ext cx="8643996" cy="64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  <a:gridCol w="1343034">
                  <a:extLst>
                    <a:ext uri="{9D8B030D-6E8A-4147-A177-3AD203B41FA5}"/>
                  </a:extLst>
                </a:gridCol>
              </a:tblGrid>
              <a:tr h="364755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Source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SS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MS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F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Modello = 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279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Ceppo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31.916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2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15.958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6.768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0.0051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Trattamento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21.840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1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21.840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9.262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0.0060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C*T</a:t>
                      </a:r>
                      <a:endParaRPr lang="it-IT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1.548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2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0.774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0.328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0.7236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smtClean="0"/>
                        <a:t>soggetto (</a:t>
                      </a:r>
                      <a:r>
                        <a:rPr lang="it-IT" sz="1400" b="1" dirty="0" err="1" smtClean="0"/>
                        <a:t>C*T</a:t>
                      </a:r>
                      <a:r>
                        <a:rPr lang="it-IT" sz="1400" b="1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b="1" dirty="0" smtClean="0"/>
                        <a:t>51.875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/>
                        <a:t>22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b="1" dirty="0" smtClean="0"/>
                        <a:t>2.358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Sex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0.674</a:t>
                      </a:r>
                      <a:endParaRPr lang="it-IT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1</a:t>
                      </a:r>
                      <a:endParaRPr lang="it-IT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0.674</a:t>
                      </a:r>
                      <a:endParaRPr lang="it-IT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3.931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0.0600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S*C</a:t>
                      </a:r>
                      <a:endParaRPr lang="it-IT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0.393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2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0.196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1.146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0.3362</a:t>
                      </a: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S*T</a:t>
                      </a:r>
                      <a:endParaRPr lang="it-IT" sz="1400" dirty="0" smtClean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0.744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1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0.744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4.340</a:t>
                      </a: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0.0491</a:t>
                      </a: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S*C*T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0.331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2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0.165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0.964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0.3968</a:t>
                      </a: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err="1" smtClean="0"/>
                        <a:t>S*s</a:t>
                      </a:r>
                      <a:r>
                        <a:rPr lang="it-IT" sz="1400" b="1" dirty="0" smtClean="0"/>
                        <a:t>(</a:t>
                      </a:r>
                      <a:r>
                        <a:rPr lang="it-IT" sz="1400" b="1" dirty="0" err="1" smtClean="0"/>
                        <a:t>C*T</a:t>
                      </a:r>
                      <a:r>
                        <a:rPr lang="it-IT" sz="1400" b="1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b="1" dirty="0" smtClean="0"/>
                        <a:t>3.772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/>
                        <a:t>22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b="1" dirty="0" smtClean="0"/>
                        <a:t>0.171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b="1" dirty="0" smtClean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Giorno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529.081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4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132.270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612.012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&lt;0.0001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G*C</a:t>
                      </a:r>
                      <a:endParaRPr lang="it-IT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2.378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0.297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1.376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0.2183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G*T</a:t>
                      </a:r>
                      <a:endParaRPr lang="it-IT" sz="1400" dirty="0" smtClean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2.499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4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0.625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2.891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0.0267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G*C*T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0.948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0.118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0.548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0.8171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err="1" smtClean="0"/>
                        <a:t>G*s</a:t>
                      </a:r>
                      <a:r>
                        <a:rPr lang="it-IT" sz="1400" b="1" dirty="0" smtClean="0"/>
                        <a:t>(</a:t>
                      </a:r>
                      <a:r>
                        <a:rPr lang="it-IT" sz="1400" b="1" dirty="0" err="1" smtClean="0"/>
                        <a:t>C*T</a:t>
                      </a:r>
                      <a:r>
                        <a:rPr lang="it-IT" sz="1400" b="1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b="1" dirty="0" smtClean="0"/>
                        <a:t>19.019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/>
                        <a:t>88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b="1" dirty="0" smtClean="0"/>
                        <a:t>0.216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Sex*Giorno</a:t>
                      </a:r>
                      <a:endParaRPr lang="it-IT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0.199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4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0.050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0.935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0.4474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S*G*C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0.083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0.010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0.194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0.9911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S*G*T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0.341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4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0.085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1.599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0.1817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S*G*C*T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0.513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8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dirty="0" smtClean="0"/>
                        <a:t>0.064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1.202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0.3074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03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smtClean="0"/>
                        <a:t>S*G*s(</a:t>
                      </a:r>
                      <a:r>
                        <a:rPr lang="it-IT" sz="1400" b="1" dirty="0" err="1" smtClean="0"/>
                        <a:t>C*T</a:t>
                      </a:r>
                      <a:r>
                        <a:rPr lang="it-IT" sz="1400" b="1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b="1" dirty="0" smtClean="0"/>
                        <a:t>4.692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/>
                        <a:t>88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400" b="1" dirty="0" smtClean="0"/>
                        <a:t>0.053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75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D5AA4C-0F60-4832-87D6-C81C43FE4D1E}" type="slidenum">
              <a:rPr lang="it-IT" smtClean="0"/>
              <a:pPr>
                <a:defRPr/>
              </a:pPr>
              <a:t>62</a:t>
            </a:fld>
            <a:endParaRPr lang="it-IT"/>
          </a:p>
        </p:txBody>
      </p:sp>
      <p:pic>
        <p:nvPicPr>
          <p:cNvPr id="217090" name="Immagin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75750" cy="678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102061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8" name="Group 216"/>
          <p:cNvGraphicFramePr>
            <a:graphicFrameLocks noGrp="1"/>
          </p:cNvGraphicFramePr>
          <p:nvPr/>
        </p:nvGraphicFramePr>
        <p:xfrm>
          <a:off x="611188" y="1196975"/>
          <a:ext cx="2592387" cy="5260976"/>
        </p:xfrm>
        <a:graphic>
          <a:graphicData uri="http://schemas.openxmlformats.org/drawingml/2006/table">
            <a:tbl>
              <a:tblPr/>
              <a:tblGrid>
                <a:gridCol w="392112">
                  <a:extLst>
                    <a:ext uri="{9D8B030D-6E8A-4147-A177-3AD203B41FA5}">
                      <a16:colId xmlns:a16="http://schemas.microsoft.com/office/drawing/2014/main" xmlns="" val="2619851220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xmlns="" val="987419720"/>
                    </a:ext>
                  </a:extLst>
                </a:gridCol>
                <a:gridCol w="896938">
                  <a:extLst>
                    <a:ext uri="{9D8B030D-6E8A-4147-A177-3AD203B41FA5}">
                      <a16:colId xmlns:a16="http://schemas.microsoft.com/office/drawing/2014/main" xmlns="" val="4075770043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xmlns="" val="421666307"/>
                    </a:ext>
                  </a:extLst>
                </a:gridCol>
              </a:tblGrid>
              <a:tr h="2743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65441091"/>
                  </a:ext>
                </a:extLst>
              </a:tr>
              <a:tr h="2438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T1b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47487742"/>
                  </a:ext>
                </a:extLst>
              </a:tr>
              <a:tr h="2438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T2a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T2b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53738341"/>
                  </a:ext>
                </a:extLst>
              </a:tr>
              <a:tr h="2438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8828198"/>
                  </a:ext>
                </a:extLst>
              </a:tr>
              <a:tr h="2438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17504683"/>
                  </a:ext>
                </a:extLst>
              </a:tr>
              <a:tr h="2508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12927004"/>
                  </a:ext>
                </a:extLst>
              </a:tr>
              <a:tr h="2508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6103470"/>
                  </a:ext>
                </a:extLst>
              </a:tr>
              <a:tr h="2508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19386467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35513977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91469949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888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47436708"/>
                  </a:ext>
                </a:extLst>
              </a:tr>
              <a:tr h="2743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c1a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c1b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46863406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9186462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35694843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73070038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18408330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16616369"/>
                  </a:ext>
                </a:extLst>
              </a:tr>
              <a:tr h="2476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78834289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35939245"/>
                  </a:ext>
                </a:extLst>
              </a:tr>
              <a:tr h="2492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43919128"/>
                  </a:ext>
                </a:extLst>
              </a:tr>
              <a:tr h="2438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48775981"/>
                  </a:ext>
                </a:extLst>
              </a:tr>
            </a:tbl>
          </a:graphicData>
        </a:graphic>
      </p:graphicFrame>
      <p:sp>
        <p:nvSpPr>
          <p:cNvPr id="2162" name="Rectangle 211"/>
          <p:cNvSpPr>
            <a:spLocks noGrp="1" noChangeArrowheads="1"/>
          </p:cNvSpPr>
          <p:nvPr>
            <p:ph type="title"/>
          </p:nvPr>
        </p:nvSpPr>
        <p:spPr>
          <a:xfrm>
            <a:off x="468313" y="44450"/>
            <a:ext cx="8229600" cy="1143000"/>
          </a:xfrm>
        </p:spPr>
        <p:txBody>
          <a:bodyPr/>
          <a:lstStyle/>
          <a:p>
            <a:pPr eaLnBrk="1" hangingPunct="1"/>
            <a:r>
              <a:rPr lang="it-IT" altLang="it-IT" smtClean="0"/>
              <a:t>Disegno misto</a:t>
            </a:r>
          </a:p>
        </p:txBody>
      </p:sp>
      <p:sp>
        <p:nvSpPr>
          <p:cNvPr id="2163" name="Text Box 217"/>
          <p:cNvSpPr txBox="1">
            <a:spLocks noChangeArrowheads="1"/>
          </p:cNvSpPr>
          <p:nvPr/>
        </p:nvSpPr>
        <p:spPr bwMode="auto">
          <a:xfrm>
            <a:off x="3689350" y="1268413"/>
            <a:ext cx="54546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it-IT" altLang="it-IT"/>
              <a:t>Soggetti diversi rispetto al fattore Trattamento (T,C) </a:t>
            </a:r>
          </a:p>
          <a:p>
            <a:pPr eaLnBrk="1" hangingPunct="1">
              <a:buFont typeface="Symbol" pitchFamily="18" charset="2"/>
              <a:buChar char="®"/>
            </a:pPr>
            <a:r>
              <a:rPr lang="it-IT" altLang="it-IT" b="1">
                <a:sym typeface="Symbol" pitchFamily="18" charset="2"/>
              </a:rPr>
              <a:t>Indipendenti</a:t>
            </a:r>
          </a:p>
          <a:p>
            <a:pPr eaLnBrk="1" hangingPunct="1">
              <a:buFont typeface="Symbol" pitchFamily="18" charset="2"/>
              <a:buChar char="®"/>
            </a:pPr>
            <a:r>
              <a:rPr lang="it-IT" altLang="it-IT">
                <a:sym typeface="Symbol" pitchFamily="18" charset="2"/>
              </a:rPr>
              <a:t>Disegno completamente randomizzato</a:t>
            </a:r>
          </a:p>
        </p:txBody>
      </p:sp>
      <p:sp>
        <p:nvSpPr>
          <p:cNvPr id="2164" name="Text Box 218"/>
          <p:cNvSpPr txBox="1">
            <a:spLocks noChangeArrowheads="1"/>
          </p:cNvSpPr>
          <p:nvPr/>
        </p:nvSpPr>
        <p:spPr bwMode="auto">
          <a:xfrm>
            <a:off x="3689350" y="2492375"/>
            <a:ext cx="51117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it-IT" altLang="it-IT"/>
              <a:t>Stessi soggetti rispetto al fattore Time (pre, post)</a:t>
            </a:r>
          </a:p>
          <a:p>
            <a:pPr eaLnBrk="1" hangingPunct="1">
              <a:buFont typeface="Symbol" pitchFamily="18" charset="2"/>
              <a:buChar char="®"/>
            </a:pPr>
            <a:r>
              <a:rPr lang="it-IT" altLang="it-IT" b="1">
                <a:sym typeface="Symbol" pitchFamily="18" charset="2"/>
              </a:rPr>
              <a:t>Appaiati</a:t>
            </a:r>
          </a:p>
          <a:p>
            <a:pPr eaLnBrk="1" hangingPunct="1">
              <a:buFont typeface="Symbol" pitchFamily="18" charset="2"/>
              <a:buChar char="®"/>
            </a:pPr>
            <a:r>
              <a:rPr lang="it-IT" altLang="it-IT">
                <a:sym typeface="Symbol" pitchFamily="18" charset="2"/>
              </a:rPr>
              <a:t>Disegno a blocchi randomizzati</a:t>
            </a:r>
          </a:p>
        </p:txBody>
      </p:sp>
      <p:sp>
        <p:nvSpPr>
          <p:cNvPr id="2165" name="Text Box 220"/>
          <p:cNvSpPr txBox="1">
            <a:spLocks noChangeArrowheads="1"/>
          </p:cNvSpPr>
          <p:nvPr/>
        </p:nvSpPr>
        <p:spPr bwMode="auto">
          <a:xfrm>
            <a:off x="3708400" y="3678238"/>
            <a:ext cx="4989513" cy="284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it-IT" altLang="it-IT">
                <a:solidFill>
                  <a:srgbClr val="0000FF"/>
                </a:solidFill>
              </a:rPr>
              <a:t>Come calcoliamo i gradi di libertà?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/>
              <a:t>Numero totale di osservazioni = (10 +10)*2= 40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/>
              <a:t>df</a:t>
            </a:r>
            <a:r>
              <a:rPr lang="it-IT" altLang="it-IT" baseline="-25000"/>
              <a:t>tot</a:t>
            </a:r>
            <a:r>
              <a:rPr lang="it-IT" altLang="it-IT"/>
              <a:t>=40-1= 39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/>
              <a:t>df</a:t>
            </a:r>
            <a:r>
              <a:rPr lang="it-IT" altLang="it-IT" baseline="-25000"/>
              <a:t>Tratt</a:t>
            </a:r>
            <a:r>
              <a:rPr lang="it-IT" altLang="it-IT"/>
              <a:t>=2-1=1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/>
              <a:t>df</a:t>
            </a:r>
            <a:r>
              <a:rPr lang="it-IT" altLang="it-IT" baseline="-25000"/>
              <a:t>Soggetti</a:t>
            </a:r>
            <a:r>
              <a:rPr lang="it-IT" altLang="it-IT"/>
              <a:t>=(10-1)+(10-1)=18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/>
              <a:t>df</a:t>
            </a:r>
            <a:r>
              <a:rPr lang="it-IT" altLang="it-IT" baseline="-25000"/>
              <a:t>Time</a:t>
            </a:r>
            <a:r>
              <a:rPr lang="it-IT" altLang="it-IT"/>
              <a:t>=2-1=1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/>
              <a:t>df</a:t>
            </a:r>
            <a:r>
              <a:rPr lang="it-IT" altLang="it-IT" baseline="-25000"/>
              <a:t>Ti*Tr</a:t>
            </a:r>
            <a:r>
              <a:rPr lang="it-IT" altLang="it-IT"/>
              <a:t>=1*1=1</a:t>
            </a:r>
          </a:p>
          <a:p>
            <a:pPr eaLnBrk="1" hangingPunct="1">
              <a:spcAft>
                <a:spcPts val="600"/>
              </a:spcAft>
            </a:pPr>
            <a:r>
              <a:rPr lang="it-IT" altLang="it-IT"/>
              <a:t>df</a:t>
            </a:r>
            <a:r>
              <a:rPr lang="it-IT" altLang="it-IT" baseline="-25000"/>
              <a:t>S*Ti</a:t>
            </a:r>
            <a:r>
              <a:rPr lang="it-IT" altLang="it-IT"/>
              <a:t>=18*1=18	1+18+1+1+18 = 39</a:t>
            </a:r>
          </a:p>
        </p:txBody>
      </p:sp>
    </p:spTree>
    <p:extLst>
      <p:ext uri="{BB962C8B-B14F-4D97-AF65-F5344CB8AC3E}">
        <p14:creationId xmlns:p14="http://schemas.microsoft.com/office/powerpoint/2010/main" val="30330835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Line 2"/>
          <p:cNvSpPr>
            <a:spLocks noChangeShapeType="1"/>
          </p:cNvSpPr>
          <p:nvPr/>
        </p:nvSpPr>
        <p:spPr bwMode="auto">
          <a:xfrm>
            <a:off x="0" y="836613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18114" name="Rectangle 3"/>
          <p:cNvSpPr>
            <a:spLocks noChangeArrowheads="1"/>
          </p:cNvSpPr>
          <p:nvPr/>
        </p:nvSpPr>
        <p:spPr bwMode="auto">
          <a:xfrm>
            <a:off x="228600" y="198438"/>
            <a:ext cx="36623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/>
              <a:t>ANOVA: post-hoc test</a:t>
            </a:r>
          </a:p>
        </p:txBody>
      </p:sp>
      <p:sp>
        <p:nvSpPr>
          <p:cNvPr id="218115" name="Rectangle 12"/>
          <p:cNvSpPr>
            <a:spLocks noChangeArrowheads="1"/>
          </p:cNvSpPr>
          <p:nvPr/>
        </p:nvSpPr>
        <p:spPr bwMode="auto">
          <a:xfrm>
            <a:off x="357188" y="857250"/>
            <a:ext cx="8429625" cy="4278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2400"/>
              </a:spcAft>
              <a:tabLst>
                <a:tab pos="2506663" algn="l"/>
              </a:tabLst>
            </a:pPr>
            <a:r>
              <a:rPr lang="it-IT" sz="2400"/>
              <a:t>Nell’ANOVA	H</a:t>
            </a:r>
            <a:r>
              <a:rPr lang="it-IT" sz="2400" baseline="-25000"/>
              <a:t>0</a:t>
            </a:r>
            <a:r>
              <a:rPr lang="it-IT" sz="2400"/>
              <a:t> :  </a:t>
            </a:r>
            <a:r>
              <a:rPr lang="it-IT" sz="2400">
                <a:sym typeface="Symbol" pitchFamily="18" charset="2"/>
              </a:rPr>
              <a:t></a:t>
            </a:r>
            <a:r>
              <a:rPr lang="it-IT" sz="2400" baseline="-25000">
                <a:sym typeface="Symbol" pitchFamily="18" charset="2"/>
              </a:rPr>
              <a:t>i</a:t>
            </a:r>
            <a:r>
              <a:rPr lang="it-IT" sz="2400">
                <a:sym typeface="Symbol" pitchFamily="18" charset="2"/>
              </a:rPr>
              <a:t>= </a:t>
            </a:r>
            <a:r>
              <a:rPr lang="it-IT" sz="2400" baseline="-25000">
                <a:sym typeface="Symbol" pitchFamily="18" charset="2"/>
              </a:rPr>
              <a:t>j</a:t>
            </a:r>
            <a:r>
              <a:rPr lang="it-IT" sz="2400">
                <a:sym typeface="Symbol" pitchFamily="18" charset="2"/>
              </a:rPr>
              <a:t> </a:t>
            </a:r>
          </a:p>
          <a:p>
            <a:pPr>
              <a:spcAft>
                <a:spcPts val="2400"/>
              </a:spcAft>
              <a:tabLst>
                <a:tab pos="2506663" algn="l"/>
              </a:tabLst>
            </a:pPr>
            <a:r>
              <a:rPr lang="it-IT" sz="2400"/>
              <a:t>	H</a:t>
            </a:r>
            <a:r>
              <a:rPr lang="it-IT" sz="2400" baseline="-25000"/>
              <a:t>1</a:t>
            </a:r>
            <a:r>
              <a:rPr lang="it-IT" sz="2400"/>
              <a:t> :  </a:t>
            </a:r>
            <a:r>
              <a:rPr lang="it-IT" sz="2400">
                <a:sym typeface="Symbol" pitchFamily="18" charset="2"/>
              </a:rPr>
              <a:t></a:t>
            </a:r>
            <a:r>
              <a:rPr lang="it-IT" sz="2400" baseline="-25000">
                <a:sym typeface="Symbol" pitchFamily="18" charset="2"/>
              </a:rPr>
              <a:t>i</a:t>
            </a:r>
            <a:r>
              <a:rPr lang="it-IT" sz="2400">
                <a:sym typeface="Symbol" pitchFamily="18" charset="2"/>
              </a:rPr>
              <a:t> </a:t>
            </a:r>
            <a:r>
              <a:rPr lang="it-IT" sz="2400" baseline="-25000">
                <a:sym typeface="Symbol" pitchFamily="18" charset="2"/>
              </a:rPr>
              <a:t>j</a:t>
            </a:r>
            <a:r>
              <a:rPr lang="it-IT" sz="2400">
                <a:sym typeface="Symbol" pitchFamily="18" charset="2"/>
              </a:rPr>
              <a:t>  per almeno una coppia i,j</a:t>
            </a:r>
          </a:p>
          <a:p>
            <a:pPr>
              <a:spcAft>
                <a:spcPts val="2400"/>
              </a:spcAft>
              <a:tabLst>
                <a:tab pos="2506663" algn="l"/>
              </a:tabLst>
            </a:pPr>
            <a:r>
              <a:rPr lang="it-IT" sz="2400"/>
              <a:t>ad un livello di significatività prefissato</a:t>
            </a:r>
            <a:r>
              <a:rPr lang="it-IT" sz="2400">
                <a:solidFill>
                  <a:srgbClr val="FF0000"/>
                </a:solidFill>
              </a:rPr>
              <a:t> </a:t>
            </a:r>
            <a:r>
              <a:rPr lang="it-IT" sz="2400" b="1">
                <a:solidFill>
                  <a:srgbClr val="FF0000"/>
                </a:solidFill>
              </a:rPr>
              <a:t>α</a:t>
            </a:r>
          </a:p>
          <a:p>
            <a:pPr>
              <a:spcAft>
                <a:spcPts val="2400"/>
              </a:spcAft>
              <a:tabLst>
                <a:tab pos="2506663" algn="l"/>
              </a:tabLst>
            </a:pPr>
            <a:r>
              <a:rPr lang="it-IT" sz="2400"/>
              <a:t>Se troviamo una differenza significativa tra 3 o + gruppi, come procediamo per valutare tra quali coppie di medie sia la differenza?</a:t>
            </a:r>
          </a:p>
          <a:p>
            <a:pPr>
              <a:spcAft>
                <a:spcPts val="2400"/>
              </a:spcAft>
              <a:tabLst>
                <a:tab pos="2506663" algn="l"/>
              </a:tabLst>
            </a:pPr>
            <a:r>
              <a:rPr lang="it-IT" sz="2400"/>
              <a:t>Potremmo fare tutti i confronti fra coppie di medie con un test per il confronto fra due gruppi, MA …</a:t>
            </a:r>
          </a:p>
        </p:txBody>
      </p:sp>
    </p:spTree>
    <p:extLst>
      <p:ext uri="{BB962C8B-B14F-4D97-AF65-F5344CB8AC3E}">
        <p14:creationId xmlns:p14="http://schemas.microsoft.com/office/powerpoint/2010/main" val="6270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1" name="Line 2"/>
          <p:cNvSpPr>
            <a:spLocks noChangeShapeType="1"/>
          </p:cNvSpPr>
          <p:nvPr/>
        </p:nvSpPr>
        <p:spPr bwMode="auto">
          <a:xfrm>
            <a:off x="0" y="836613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5282" name="Rectangle 3"/>
          <p:cNvSpPr>
            <a:spLocks noChangeArrowheads="1"/>
          </p:cNvSpPr>
          <p:nvPr/>
        </p:nvSpPr>
        <p:spPr bwMode="auto">
          <a:xfrm>
            <a:off x="228600" y="198438"/>
            <a:ext cx="36623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/>
              <a:t>ANOVA: post-hoc test</a:t>
            </a:r>
          </a:p>
        </p:txBody>
      </p:sp>
      <p:sp>
        <p:nvSpPr>
          <p:cNvPr id="225283" name="Rectangle 9"/>
          <p:cNvSpPr>
            <a:spLocks noChangeArrowheads="1"/>
          </p:cNvSpPr>
          <p:nvPr/>
        </p:nvSpPr>
        <p:spPr bwMode="auto">
          <a:xfrm>
            <a:off x="230188" y="928688"/>
            <a:ext cx="8643937" cy="530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it-IT" sz="2400">
                <a:solidFill>
                  <a:srgbClr val="0000FF"/>
                </a:solidFill>
              </a:rPr>
              <a:t>… all’aumentare del numero di confronti, cosa succede all’errore di Tipo 1 ? </a:t>
            </a:r>
            <a:endParaRPr lang="it-IT" sz="2400"/>
          </a:p>
          <a:p>
            <a:pPr marL="0" lvl="1">
              <a:spcAft>
                <a:spcPts val="1200"/>
              </a:spcAft>
            </a:pPr>
            <a:r>
              <a:rPr lang="it-IT" sz="2400">
                <a:solidFill>
                  <a:srgbClr val="FF0000"/>
                </a:solidFill>
              </a:rPr>
              <a:t>Al crescere dei confronti aumenta la probabilità che almeno uno di essi risulti significativo per il solo effetto del caso</a:t>
            </a:r>
          </a:p>
          <a:p>
            <a:pPr marL="0" lvl="1">
              <a:spcAft>
                <a:spcPts val="1200"/>
              </a:spcAft>
            </a:pPr>
            <a:r>
              <a:rPr lang="it-IT" sz="2400">
                <a:sym typeface="Symbol" pitchFamily="18" charset="2"/>
              </a:rPr>
              <a:t>Per c confronti, la probabilità di commettere un errore di I tipo in almeno 1 confronto sarà infatti</a:t>
            </a:r>
          </a:p>
          <a:p>
            <a:pPr marL="0" lvl="1">
              <a:spcAft>
                <a:spcPts val="1800"/>
              </a:spcAft>
            </a:pPr>
            <a:r>
              <a:rPr lang="it-IT" sz="2400">
                <a:sym typeface="Symbol" pitchFamily="18" charset="2"/>
              </a:rPr>
              <a:t></a:t>
            </a:r>
            <a:r>
              <a:rPr lang="it-IT" sz="2400" baseline="-25000"/>
              <a:t>FWE</a:t>
            </a:r>
            <a:r>
              <a:rPr lang="it-IT" sz="2400"/>
              <a:t> = 1-(1-</a:t>
            </a:r>
            <a:r>
              <a:rPr lang="it-IT" sz="2400">
                <a:sym typeface="Symbol" pitchFamily="18" charset="2"/>
              </a:rPr>
              <a:t>)</a:t>
            </a:r>
            <a:r>
              <a:rPr lang="it-IT" sz="2400" baseline="30000">
                <a:sym typeface="Symbol" pitchFamily="18" charset="2"/>
              </a:rPr>
              <a:t>c</a:t>
            </a:r>
            <a:r>
              <a:rPr lang="it-IT" sz="2400">
                <a:sym typeface="Symbol" pitchFamily="18" charset="2"/>
              </a:rPr>
              <a:t>	</a:t>
            </a:r>
          </a:p>
          <a:p>
            <a:pPr marL="0" lvl="1">
              <a:spcAft>
                <a:spcPts val="1200"/>
              </a:spcAft>
            </a:pPr>
            <a:r>
              <a:rPr lang="it-IT" sz="2400">
                <a:sym typeface="Symbol" pitchFamily="18" charset="2"/>
              </a:rPr>
              <a:t>con 	</a:t>
            </a:r>
            <a:r>
              <a:rPr lang="it-IT" sz="2400" baseline="-25000"/>
              <a:t>FWE</a:t>
            </a:r>
            <a:r>
              <a:rPr lang="it-IT" sz="2400"/>
              <a:t>	= Family-wise Type I Error</a:t>
            </a:r>
          </a:p>
          <a:p>
            <a:pPr marL="0" lvl="1">
              <a:spcAft>
                <a:spcPts val="1200"/>
              </a:spcAft>
            </a:pPr>
            <a:r>
              <a:rPr lang="it-IT" sz="2400"/>
              <a:t>	c	= k*(k-1)/2</a:t>
            </a:r>
          </a:p>
          <a:p>
            <a:pPr marL="0" lvl="1">
              <a:spcAft>
                <a:spcPts val="1200"/>
              </a:spcAft>
            </a:pPr>
            <a:r>
              <a:rPr lang="it-IT" sz="2400"/>
              <a:t>	k	= numero di gruppi da confrontare a coppie</a:t>
            </a:r>
          </a:p>
          <a:p>
            <a:pPr marL="0" lvl="1">
              <a:spcAft>
                <a:spcPts val="1200"/>
              </a:spcAft>
            </a:pPr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301981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Line 2"/>
          <p:cNvSpPr>
            <a:spLocks noChangeShapeType="1"/>
          </p:cNvSpPr>
          <p:nvPr/>
        </p:nvSpPr>
        <p:spPr bwMode="auto">
          <a:xfrm>
            <a:off x="0" y="836613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7330" name="Rectangle 3"/>
          <p:cNvSpPr>
            <a:spLocks noChangeArrowheads="1"/>
          </p:cNvSpPr>
          <p:nvPr/>
        </p:nvSpPr>
        <p:spPr bwMode="auto">
          <a:xfrm>
            <a:off x="228600" y="198438"/>
            <a:ext cx="36623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/>
              <a:t>ANOVA: post-hoc test</a:t>
            </a:r>
          </a:p>
        </p:txBody>
      </p:sp>
      <p:sp>
        <p:nvSpPr>
          <p:cNvPr id="227331" name="Rectangle 9"/>
          <p:cNvSpPr>
            <a:spLocks noChangeArrowheads="1"/>
          </p:cNvSpPr>
          <p:nvPr/>
        </p:nvSpPr>
        <p:spPr bwMode="auto">
          <a:xfrm>
            <a:off x="230188" y="928688"/>
            <a:ext cx="8643937" cy="509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>
              <a:spcAft>
                <a:spcPts val="1200"/>
              </a:spcAft>
              <a:tabLst>
                <a:tab pos="3594100" algn="l"/>
              </a:tabLst>
            </a:pPr>
            <a:r>
              <a:rPr lang="it-IT" sz="2400">
                <a:sym typeface="Symbol" pitchFamily="18" charset="2"/>
              </a:rPr>
              <a:t>Per esempio:</a:t>
            </a:r>
          </a:p>
          <a:p>
            <a:pPr marL="0" lvl="1">
              <a:spcAft>
                <a:spcPts val="1200"/>
              </a:spcAft>
              <a:tabLst>
                <a:tab pos="3594100" algn="l"/>
              </a:tabLst>
            </a:pPr>
            <a:endParaRPr lang="it-IT" sz="2400">
              <a:sym typeface="Symbol" pitchFamily="18" charset="2"/>
            </a:endParaRPr>
          </a:p>
          <a:p>
            <a:pPr marL="0" lvl="1">
              <a:spcAft>
                <a:spcPts val="1200"/>
              </a:spcAft>
              <a:tabLst>
                <a:tab pos="3594100" algn="l"/>
              </a:tabLst>
            </a:pPr>
            <a:endParaRPr lang="it-IT" sz="2400">
              <a:sym typeface="Symbol" pitchFamily="18" charset="2"/>
            </a:endParaRPr>
          </a:p>
          <a:p>
            <a:pPr marL="0" lvl="1">
              <a:spcAft>
                <a:spcPts val="1200"/>
              </a:spcAft>
              <a:tabLst>
                <a:tab pos="3594100" algn="l"/>
              </a:tabLst>
            </a:pPr>
            <a:endParaRPr lang="it-IT" sz="2400">
              <a:sym typeface="Symbol" pitchFamily="18" charset="2"/>
            </a:endParaRPr>
          </a:p>
          <a:p>
            <a:pPr marL="0" lvl="1">
              <a:spcAft>
                <a:spcPts val="1200"/>
              </a:spcAft>
              <a:tabLst>
                <a:tab pos="3594100" algn="l"/>
              </a:tabLst>
            </a:pPr>
            <a:endParaRPr lang="it-IT" sz="2400">
              <a:sym typeface="Symbol" pitchFamily="18" charset="2"/>
            </a:endParaRPr>
          </a:p>
          <a:p>
            <a:pPr marL="0" lvl="1">
              <a:spcAft>
                <a:spcPts val="1200"/>
              </a:spcAft>
              <a:tabLst>
                <a:tab pos="3594100" algn="l"/>
              </a:tabLst>
            </a:pPr>
            <a:endParaRPr lang="it-IT" sz="2400">
              <a:sym typeface="Symbol" pitchFamily="18" charset="2"/>
            </a:endParaRPr>
          </a:p>
          <a:p>
            <a:pPr marL="0" lvl="1">
              <a:spcAft>
                <a:spcPts val="1200"/>
              </a:spcAft>
              <a:tabLst>
                <a:tab pos="3594100" algn="l"/>
              </a:tabLst>
            </a:pPr>
            <a:endParaRPr lang="it-IT" sz="2400">
              <a:sym typeface="Symbol" pitchFamily="18" charset="2"/>
            </a:endParaRPr>
          </a:p>
          <a:p>
            <a:pPr marL="0" lvl="1">
              <a:spcAft>
                <a:spcPts val="1800"/>
              </a:spcAft>
              <a:tabLst>
                <a:tab pos="3594100" algn="l"/>
              </a:tabLst>
            </a:pPr>
            <a:r>
              <a:rPr lang="it-IT" sz="2400">
                <a:solidFill>
                  <a:srgbClr val="0000FF"/>
                </a:solidFill>
              </a:rPr>
              <a:t>Come si può allora procedere?</a:t>
            </a:r>
          </a:p>
          <a:p>
            <a:pPr>
              <a:spcAft>
                <a:spcPts val="1800"/>
              </a:spcAft>
              <a:tabLst>
                <a:tab pos="3594100" algn="l"/>
              </a:tabLst>
            </a:pPr>
            <a:r>
              <a:rPr lang="it-IT" sz="2400"/>
              <a:t>Si corregge il livello di significatività tenendo in considerazione tutti i confronti a coppie da effettuare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14313" y="1500188"/>
          <a:ext cx="8565548" cy="27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1387">
                  <a:extLst>
                    <a:ext uri="{9D8B030D-6E8A-4147-A177-3AD203B41FA5}"/>
                  </a:extLst>
                </a:gridCol>
                <a:gridCol w="2141387">
                  <a:extLst>
                    <a:ext uri="{9D8B030D-6E8A-4147-A177-3AD203B41FA5}"/>
                  </a:extLst>
                </a:gridCol>
                <a:gridCol w="2141387">
                  <a:extLst>
                    <a:ext uri="{9D8B030D-6E8A-4147-A177-3AD203B41FA5}"/>
                  </a:extLst>
                </a:gridCol>
                <a:gridCol w="2141387">
                  <a:extLst>
                    <a:ext uri="{9D8B030D-6E8A-4147-A177-3AD203B41FA5}"/>
                  </a:extLst>
                </a:gridCol>
              </a:tblGrid>
              <a:tr h="4599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</a:t>
                      </a:r>
                      <a:endParaRPr lang="it-IT" sz="24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rgbClr val="002060"/>
                          </a:solidFill>
                        </a:rPr>
                        <a:t>N gruppi</a:t>
                      </a:r>
                      <a:endParaRPr lang="it-IT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rgbClr val="002060"/>
                          </a:solidFill>
                        </a:rPr>
                        <a:t>N confronti</a:t>
                      </a:r>
                      <a:endParaRPr lang="it-IT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rgbClr val="002060"/>
                          </a:solidFill>
                          <a:sym typeface="Symbol" pitchFamily="18" charset="2"/>
                        </a:rPr>
                        <a:t></a:t>
                      </a:r>
                      <a:r>
                        <a:rPr lang="it-IT" sz="2400" baseline="-25000" dirty="0" smtClean="0">
                          <a:solidFill>
                            <a:srgbClr val="002060"/>
                          </a:solidFill>
                        </a:rPr>
                        <a:t>FWE</a:t>
                      </a:r>
                      <a:r>
                        <a:rPr lang="it-IT" sz="24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it-IT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5990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0.05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0.143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5990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0.05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6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0.265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5990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0.05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/>
                        <a:t>0.401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5990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0.05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6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15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/>
                        <a:t>0.537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5990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…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…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…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/>
                        <a:t>…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20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0063"/>
            <a:ext cx="8229600" cy="5786437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sz="2400" b="1" dirty="0" smtClean="0"/>
              <a:t>Confronti multipli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sz="2400" dirty="0" smtClean="0">
                <a:solidFill>
                  <a:srgbClr val="FF0000"/>
                </a:solidFill>
              </a:rPr>
              <a:t>1.	</a:t>
            </a:r>
            <a:r>
              <a:rPr lang="it-IT" sz="2400" dirty="0" smtClean="0"/>
              <a:t>Si fanno i confronti </a:t>
            </a:r>
            <a:r>
              <a:rPr lang="it-IT" sz="2400" dirty="0" smtClean="0">
                <a:solidFill>
                  <a:srgbClr val="FF0000"/>
                </a:solidFill>
              </a:rPr>
              <a:t>SENZA alcuna correzione</a:t>
            </a:r>
            <a:r>
              <a:rPr lang="it-IT" sz="2400" dirty="0" smtClean="0"/>
              <a:t>, alla sola </a:t>
            </a:r>
            <a:r>
              <a:rPr lang="it-IT" sz="2400" dirty="0" smtClean="0">
                <a:solidFill>
                  <a:srgbClr val="FF0000"/>
                </a:solidFill>
              </a:rPr>
              <a:t>condizione </a:t>
            </a:r>
            <a:r>
              <a:rPr lang="it-IT" sz="2400" dirty="0" smtClean="0"/>
              <a:t>che vi sia un </a:t>
            </a:r>
            <a:r>
              <a:rPr lang="it-IT" sz="2400" dirty="0" smtClean="0">
                <a:solidFill>
                  <a:srgbClr val="FF0000"/>
                </a:solidFill>
              </a:rPr>
              <a:t>effetto significativo </a:t>
            </a:r>
            <a:r>
              <a:rPr lang="it-IT" sz="2400" dirty="0" smtClean="0"/>
              <a:t>all’ANOVA (LSD)	</a:t>
            </a:r>
            <a:r>
              <a:rPr lang="it-IT" sz="2400" u="sng" dirty="0" smtClean="0"/>
              <a:t>NON PROTEGGE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sz="2400" dirty="0" smtClean="0">
                <a:solidFill>
                  <a:srgbClr val="FF0000"/>
                </a:solidFill>
              </a:rPr>
              <a:t>2.	</a:t>
            </a:r>
            <a:r>
              <a:rPr lang="it-IT" sz="2400" dirty="0" smtClean="0"/>
              <a:t>Si fanno i confronti applicando un test per il confronto a coppie e adottando una </a:t>
            </a:r>
            <a:r>
              <a:rPr lang="it-IT" sz="2400" dirty="0" smtClean="0">
                <a:solidFill>
                  <a:srgbClr val="FF0000"/>
                </a:solidFill>
              </a:rPr>
              <a:t>correzione della p</a:t>
            </a:r>
            <a:r>
              <a:rPr lang="it-IT" sz="2400" dirty="0" smtClean="0"/>
              <a:t> </a:t>
            </a:r>
          </a:p>
          <a:p>
            <a:pPr marL="895350">
              <a:spcBef>
                <a:spcPts val="0"/>
              </a:spcBef>
              <a:spcAft>
                <a:spcPts val="1200"/>
              </a:spcAft>
              <a:defRPr/>
            </a:pPr>
            <a:r>
              <a:rPr lang="it-IT" sz="2400" dirty="0" smtClean="0"/>
              <a:t>Si fanno test per differenze tra ogni coppia di gruppi </a:t>
            </a:r>
          </a:p>
          <a:p>
            <a:pPr marL="895350">
              <a:spcBef>
                <a:spcPts val="0"/>
              </a:spcBef>
              <a:spcAft>
                <a:spcPts val="1200"/>
              </a:spcAft>
              <a:defRPr/>
            </a:pPr>
            <a:r>
              <a:rPr lang="it-IT" sz="2400" dirty="0" smtClean="0"/>
              <a:t>Si corregge il livello di significatività </a:t>
            </a: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ym typeface="Symbol" pitchFamily="18" charset="2"/>
              </a:rPr>
              <a:t>correzione di </a:t>
            </a:r>
            <a:r>
              <a:rPr lang="it-IT" sz="2400" dirty="0" err="1" smtClean="0">
                <a:solidFill>
                  <a:srgbClr val="FF0000"/>
                </a:solidFill>
                <a:sym typeface="Symbol" pitchFamily="18" charset="2"/>
              </a:rPr>
              <a:t>Bonferroni</a:t>
            </a:r>
            <a:endParaRPr lang="it-IT" sz="2400" dirty="0" smtClean="0">
              <a:solidFill>
                <a:srgbClr val="FF0000"/>
              </a:solidFill>
              <a:sym typeface="Symbol" pitchFamily="18" charset="2"/>
            </a:endParaRPr>
          </a:p>
          <a:p>
            <a:pPr marL="1173163" lvl="2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dirty="0" smtClean="0">
                <a:sym typeface="Symbol" pitchFamily="18" charset="2"/>
              </a:rPr>
              <a:t>	</a:t>
            </a:r>
            <a:r>
              <a:rPr lang="it-IT" baseline="-25000" dirty="0" err="1" smtClean="0">
                <a:sym typeface="Symbol" pitchFamily="18" charset="2"/>
              </a:rPr>
              <a:t>pw</a:t>
            </a:r>
            <a:r>
              <a:rPr lang="it-IT" dirty="0" err="1" smtClean="0">
                <a:sym typeface="Symbol" pitchFamily="18" charset="2"/>
              </a:rPr>
              <a:t>=</a:t>
            </a:r>
            <a:r>
              <a:rPr lang="it-IT" dirty="0" smtClean="0">
                <a:sym typeface="Symbol" pitchFamily="18" charset="2"/>
              </a:rPr>
              <a:t>/c 	conservativo, si perde in potenza</a:t>
            </a: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ym typeface="Symbol" pitchFamily="18" charset="2"/>
              </a:rPr>
              <a:t>correzione di </a:t>
            </a:r>
            <a:r>
              <a:rPr lang="it-IT" sz="2400" dirty="0" err="1" smtClean="0">
                <a:solidFill>
                  <a:srgbClr val="FF0000"/>
                </a:solidFill>
                <a:sym typeface="Symbol" pitchFamily="18" charset="2"/>
              </a:rPr>
              <a:t>Sidak-Bonferroni</a:t>
            </a:r>
            <a:endParaRPr lang="it-IT" sz="2400" dirty="0" smtClean="0">
              <a:solidFill>
                <a:srgbClr val="FF0000"/>
              </a:solidFill>
              <a:sym typeface="Symbol" pitchFamily="18" charset="2"/>
            </a:endParaRPr>
          </a:p>
          <a:p>
            <a:pPr marL="1173163" lvl="2" indent="-635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dirty="0" smtClean="0">
                <a:sym typeface="Symbol" pitchFamily="18" charset="2"/>
              </a:rPr>
              <a:t></a:t>
            </a:r>
            <a:r>
              <a:rPr lang="it-IT" baseline="-25000" dirty="0" smtClean="0">
                <a:sym typeface="Symbol" pitchFamily="18" charset="2"/>
              </a:rPr>
              <a:t>pw</a:t>
            </a:r>
            <a:r>
              <a:rPr lang="it-IT" dirty="0" smtClean="0">
                <a:sym typeface="Symbol" pitchFamily="18" charset="2"/>
              </a:rPr>
              <a:t>=1-(1-)</a:t>
            </a:r>
            <a:r>
              <a:rPr lang="it-IT" baseline="30000" dirty="0" smtClean="0">
                <a:sym typeface="Symbol" pitchFamily="18" charset="2"/>
              </a:rPr>
              <a:t>1/c</a:t>
            </a:r>
          </a:p>
          <a:p>
            <a:pPr lvl="1">
              <a:defRPr/>
            </a:pPr>
            <a:endParaRPr lang="it-IT" sz="24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312347339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0063"/>
            <a:ext cx="8401050" cy="5483225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sz="2400" b="1" dirty="0" smtClean="0"/>
              <a:t>Confronti multipli</a:t>
            </a:r>
          </a:p>
          <a:p>
            <a:pPr marL="89535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endParaRPr lang="it-IT" sz="2400" dirty="0" smtClean="0"/>
          </a:p>
          <a:p>
            <a:pPr marL="895350" lvl="1" indent="-3429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ea typeface="+mn-ea"/>
                <a:cs typeface="+mn-cs"/>
                <a:sym typeface="Symbol" pitchFamily="18" charset="2"/>
              </a:rPr>
              <a:t>Si ordinano le p dei confronti in ordine crescente</a:t>
            </a:r>
          </a:p>
          <a:p>
            <a:pPr marL="904875" lvl="1" indent="-635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sz="2400" dirty="0" smtClean="0">
                <a:sym typeface="Symbol" pitchFamily="18" charset="2"/>
              </a:rPr>
              <a:t>p(1)  ≤ p(2) ≤ … ≤ p(c)</a:t>
            </a: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ym typeface="Symbol" pitchFamily="18" charset="2"/>
              </a:rPr>
              <a:t>correzione di </a:t>
            </a:r>
            <a:r>
              <a:rPr lang="it-IT" sz="2400" dirty="0" err="1" smtClean="0">
                <a:solidFill>
                  <a:srgbClr val="FF0000"/>
                </a:solidFill>
                <a:sym typeface="Symbol" pitchFamily="18" charset="2"/>
              </a:rPr>
              <a:t>Holm-Bonferroni</a:t>
            </a:r>
            <a:endParaRPr lang="it-IT" sz="2400" dirty="0" smtClean="0">
              <a:solidFill>
                <a:srgbClr val="FF0000"/>
              </a:solidFill>
              <a:sym typeface="Symbol" pitchFamily="18" charset="2"/>
            </a:endParaRPr>
          </a:p>
          <a:p>
            <a:pPr marL="1173163" lvl="2" indent="-635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dirty="0" smtClean="0">
                <a:sym typeface="Symbol" pitchFamily="18" charset="2"/>
              </a:rPr>
              <a:t>si rifiuta H0(i) se p(i) ≤  / (c+1-i)	</a:t>
            </a: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ym typeface="Symbol" pitchFamily="18" charset="2"/>
              </a:rPr>
              <a:t>correzione di </a:t>
            </a:r>
            <a:r>
              <a:rPr lang="it-IT" sz="2400" dirty="0" err="1" smtClean="0">
                <a:solidFill>
                  <a:srgbClr val="FF0000"/>
                </a:solidFill>
                <a:sym typeface="Symbol" pitchFamily="18" charset="2"/>
              </a:rPr>
              <a:t>Holm-Sidak</a:t>
            </a:r>
            <a:endParaRPr lang="it-IT" sz="2400" dirty="0" smtClean="0">
              <a:solidFill>
                <a:srgbClr val="FF0000"/>
              </a:solidFill>
              <a:sym typeface="Symbol" pitchFamily="18" charset="2"/>
            </a:endParaRPr>
          </a:p>
          <a:p>
            <a:pPr marL="1173163" lvl="2" indent="-635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dirty="0" smtClean="0">
                <a:sym typeface="Symbol" pitchFamily="18" charset="2"/>
              </a:rPr>
              <a:t>si rifiuta H0(i) se p(i) ≤ 1-(</a:t>
            </a:r>
            <a:r>
              <a:rPr lang="it-IT" dirty="0" err="1" smtClean="0">
                <a:sym typeface="Symbol" pitchFamily="18" charset="2"/>
              </a:rPr>
              <a:t>1-</a:t>
            </a:r>
            <a:r>
              <a:rPr lang="it-IT" dirty="0" smtClean="0">
                <a:sym typeface="Symbol" pitchFamily="18" charset="2"/>
              </a:rPr>
              <a:t>)</a:t>
            </a:r>
            <a:r>
              <a:rPr lang="it-IT" baseline="30000" dirty="0" smtClean="0">
                <a:sym typeface="Symbol" pitchFamily="18" charset="2"/>
              </a:rPr>
              <a:t>1/(c+1-i)</a:t>
            </a:r>
            <a:r>
              <a:rPr lang="it-IT" dirty="0" smtClean="0">
                <a:sym typeface="Symbol" pitchFamily="18" charset="2"/>
              </a:rPr>
              <a:t> </a:t>
            </a: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ym typeface="Symbol" pitchFamily="18" charset="2"/>
              </a:rPr>
              <a:t>correzione con il </a:t>
            </a:r>
            <a:r>
              <a:rPr lang="it-IT" sz="2400" dirty="0" smtClean="0">
                <a:solidFill>
                  <a:srgbClr val="FF0000"/>
                </a:solidFill>
                <a:sym typeface="Symbol" pitchFamily="18" charset="2"/>
              </a:rPr>
              <a:t>False </a:t>
            </a:r>
            <a:r>
              <a:rPr lang="it-IT" sz="2400" dirty="0" err="1" smtClean="0">
                <a:solidFill>
                  <a:srgbClr val="FF0000"/>
                </a:solidFill>
                <a:sym typeface="Symbol" pitchFamily="18" charset="2"/>
              </a:rPr>
              <a:t>Discovery</a:t>
            </a:r>
            <a:r>
              <a:rPr lang="it-IT" sz="2400" dirty="0" smtClean="0">
                <a:solidFill>
                  <a:srgbClr val="FF0000"/>
                </a:solidFill>
                <a:sym typeface="Symbol" pitchFamily="18" charset="2"/>
              </a:rPr>
              <a:t> Rate FDR</a:t>
            </a:r>
          </a:p>
          <a:p>
            <a:pPr marL="1168400" lvl="1" indent="-17463">
              <a:buFontTx/>
              <a:buNone/>
              <a:defRPr/>
            </a:pPr>
            <a:r>
              <a:rPr lang="it-IT" sz="2400" dirty="0" smtClean="0">
                <a:sym typeface="Symbol" pitchFamily="18" charset="2"/>
              </a:rPr>
              <a:t>si rifiuta H0(i) se p(i) ≤ </a:t>
            </a:r>
            <a:r>
              <a:rPr lang="it-IT" sz="2400" dirty="0" err="1" smtClean="0">
                <a:sym typeface="Symbol" pitchFamily="18" charset="2"/>
              </a:rPr>
              <a:t>*i</a:t>
            </a:r>
            <a:r>
              <a:rPr lang="it-IT" sz="2400" dirty="0" smtClean="0">
                <a:sym typeface="Symbol" pitchFamily="18" charset="2"/>
              </a:rPr>
              <a:t>/c</a:t>
            </a:r>
            <a:endParaRPr lang="it-IT" sz="24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207562948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7D7B6-1B8A-4557-A6E0-1E35778DCAB4}" type="slidenum">
              <a:rPr lang="it-IT" smtClean="0"/>
              <a:pPr>
                <a:defRPr/>
              </a:pPr>
              <a:t>69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214313" y="500063"/>
          <a:ext cx="8643999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857">
                  <a:extLst>
                    <a:ext uri="{9D8B030D-6E8A-4147-A177-3AD203B41FA5}"/>
                  </a:extLst>
                </a:gridCol>
                <a:gridCol w="1234857">
                  <a:extLst>
                    <a:ext uri="{9D8B030D-6E8A-4147-A177-3AD203B41FA5}"/>
                  </a:extLst>
                </a:gridCol>
                <a:gridCol w="1234857">
                  <a:extLst>
                    <a:ext uri="{9D8B030D-6E8A-4147-A177-3AD203B41FA5}"/>
                  </a:extLst>
                </a:gridCol>
                <a:gridCol w="1234857">
                  <a:extLst>
                    <a:ext uri="{9D8B030D-6E8A-4147-A177-3AD203B41FA5}"/>
                  </a:extLst>
                </a:gridCol>
                <a:gridCol w="1234857">
                  <a:extLst>
                    <a:ext uri="{9D8B030D-6E8A-4147-A177-3AD203B41FA5}"/>
                  </a:extLst>
                </a:gridCol>
                <a:gridCol w="1234857">
                  <a:extLst>
                    <a:ext uri="{9D8B030D-6E8A-4147-A177-3AD203B41FA5}"/>
                  </a:extLst>
                </a:gridCol>
                <a:gridCol w="1234857">
                  <a:extLst>
                    <a:ext uri="{9D8B030D-6E8A-4147-A177-3AD203B41FA5}"/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p(i)</a:t>
                      </a:r>
                      <a:endParaRPr lang="it-IT" sz="20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rgbClr val="002060"/>
                          </a:solidFill>
                          <a:latin typeface="+mj-lt"/>
                          <a:sym typeface="Symbol" pitchFamily="18" charset="2"/>
                        </a:rPr>
                        <a:t></a:t>
                      </a:r>
                      <a:endParaRPr lang="it-IT" sz="20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solidFill>
                            <a:srgbClr val="002060"/>
                          </a:solidFill>
                          <a:latin typeface="+mj-lt"/>
                        </a:rPr>
                        <a:t>Bonf</a:t>
                      </a:r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/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/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it-IT" sz="14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/c</a:t>
                      </a:r>
                      <a:endParaRPr lang="it-IT" sz="14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solidFill>
                            <a:srgbClr val="002060"/>
                          </a:solidFill>
                          <a:latin typeface="+mj-lt"/>
                        </a:rPr>
                        <a:t>Sidak-Bonf</a:t>
                      </a:r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/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it-IT" sz="14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1-(</a:t>
                      </a:r>
                      <a:r>
                        <a:rPr lang="it-IT" sz="1400" dirty="0" err="1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1-</a:t>
                      </a:r>
                      <a:r>
                        <a:rPr lang="it-IT" sz="14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)</a:t>
                      </a:r>
                      <a:r>
                        <a:rPr lang="it-IT" sz="1400" baseline="300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1/c</a:t>
                      </a:r>
                      <a:endParaRPr lang="it-IT" sz="14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solidFill>
                            <a:srgbClr val="002060"/>
                          </a:solidFill>
                          <a:latin typeface="+mj-lt"/>
                        </a:rPr>
                        <a:t>Holm-Bonf</a:t>
                      </a:r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/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it-IT" sz="14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 / (c+1-i)</a:t>
                      </a:r>
                      <a:endParaRPr lang="it-IT" sz="14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solidFill>
                            <a:srgbClr val="002060"/>
                          </a:solidFill>
                          <a:latin typeface="+mj-lt"/>
                        </a:rPr>
                        <a:t>Holm-Sidak</a:t>
                      </a:r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/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it-IT" sz="14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1-(</a:t>
                      </a:r>
                      <a:r>
                        <a:rPr lang="it-IT" sz="1400" dirty="0" err="1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1-</a:t>
                      </a:r>
                      <a:r>
                        <a:rPr lang="it-IT" sz="14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)</a:t>
                      </a:r>
                      <a:r>
                        <a:rPr lang="it-IT" sz="1400" baseline="300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1/(c+1-i)</a:t>
                      </a:r>
                      <a:endParaRPr lang="it-IT" sz="14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FDR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</a:t>
                      </a:r>
                      <a:r>
                        <a:rPr lang="it-IT" sz="1400" dirty="0" err="1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*i</a:t>
                      </a:r>
                      <a:r>
                        <a:rPr lang="it-IT" sz="1400" dirty="0" smtClean="0">
                          <a:solidFill>
                            <a:srgbClr val="FF0000"/>
                          </a:solidFill>
                          <a:sym typeface="Symbol" pitchFamily="18" charset="2"/>
                        </a:rPr>
                        <a:t>/c</a:t>
                      </a:r>
                      <a:endParaRPr lang="it-IT" sz="14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+mj-lt"/>
                        </a:rPr>
                        <a:t>p(1)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0.00500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+mj-lt"/>
                        </a:rPr>
                        <a:t>p(2)</a:t>
                      </a:r>
                      <a:endParaRPr lang="it-IT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0.00556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0.010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+mj-lt"/>
                        </a:rPr>
                        <a:t>p(3)</a:t>
                      </a:r>
                      <a:endParaRPr lang="it-IT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0.00625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0.00639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0.015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+mj-lt"/>
                        </a:rPr>
                        <a:t>p(4)</a:t>
                      </a:r>
                      <a:endParaRPr lang="it-IT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0.00714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0.00730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0.020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+mj-lt"/>
                        </a:rPr>
                        <a:t>p(5)</a:t>
                      </a:r>
                      <a:endParaRPr lang="it-IT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0.00833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0.00851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0.025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>
                          <a:latin typeface="+mj-lt"/>
                        </a:rPr>
                        <a:t>p(6)</a:t>
                      </a:r>
                      <a:endParaRPr lang="it-IT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0.01021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0.030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>
                          <a:latin typeface="+mj-lt"/>
                        </a:rPr>
                        <a:t>p(7)</a:t>
                      </a:r>
                      <a:endParaRPr lang="it-IT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0.01250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0.01274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0.035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+mj-lt"/>
                        </a:rPr>
                        <a:t>p(8)</a:t>
                      </a:r>
                      <a:endParaRPr lang="it-IT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0.01667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0.01695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0.040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+mj-lt"/>
                        </a:rPr>
                        <a:t>p(9)</a:t>
                      </a:r>
                      <a:endParaRPr lang="it-IT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0.02500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0.02532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0.045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+mj-lt"/>
                        </a:rPr>
                        <a:t>p(10)</a:t>
                      </a:r>
                      <a:endParaRPr lang="it-IT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0.005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0.05000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+mj-lt"/>
                          <a:cs typeface="Arial" pitchFamily="34" charset="0"/>
                        </a:rPr>
                        <a:t>0.05000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0.050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16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FE6BE5-FDEF-49F6-8A69-F3800EC8B021}" type="slidenum">
              <a:rPr lang="it-IT" smtClean="0">
                <a:cs typeface="Arial" charset="0"/>
              </a:rPr>
              <a:pPr/>
              <a:t>7</a:t>
            </a:fld>
            <a:endParaRPr lang="it-IT" smtClean="0">
              <a:cs typeface="Arial" charset="0"/>
            </a:endParaRPr>
          </a:p>
        </p:txBody>
      </p:sp>
      <p:sp>
        <p:nvSpPr>
          <p:cNvPr id="22530" name="CasellaDiTesto 2"/>
          <p:cNvSpPr txBox="1">
            <a:spLocks noChangeArrowheads="1"/>
          </p:cNvSpPr>
          <p:nvPr/>
        </p:nvSpPr>
        <p:spPr bwMode="auto">
          <a:xfrm>
            <a:off x="571500" y="571500"/>
            <a:ext cx="8215313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Supponiamo ora che si voglia confrontare i topi del ceppo </a:t>
            </a:r>
            <a:r>
              <a:rPr lang="it-IT" sz="2400">
                <a:solidFill>
                  <a:srgbClr val="0033CC"/>
                </a:solidFill>
              </a:rPr>
              <a:t>C57-B6</a:t>
            </a:r>
            <a:r>
              <a:rPr lang="it-IT" sz="2400"/>
              <a:t> con topi del ceppo </a:t>
            </a:r>
            <a:r>
              <a:rPr lang="it-IT" sz="2400">
                <a:solidFill>
                  <a:srgbClr val="0033CC"/>
                </a:solidFill>
              </a:rPr>
              <a:t>FVB</a:t>
            </a:r>
            <a:r>
              <a:rPr lang="it-IT" sz="2400"/>
              <a:t> oltre che con i </a:t>
            </a:r>
            <a:r>
              <a:rPr lang="it-IT" sz="2400">
                <a:solidFill>
                  <a:srgbClr val="0033CC"/>
                </a:solidFill>
              </a:rPr>
              <a:t>CD1 </a:t>
            </a:r>
            <a:r>
              <a:rPr lang="it-IT" sz="2400"/>
              <a:t>sempre relativamente al peso corporeo a 2 giorni di vita.</a:t>
            </a:r>
          </a:p>
          <a:p>
            <a:pPr>
              <a:spcAft>
                <a:spcPts val="1200"/>
              </a:spcAft>
            </a:pPr>
            <a:r>
              <a:rPr lang="it-IT" sz="2400"/>
              <a:t>Prendiamo in considerazione solo i maschi, estraendo un maschio da ogni nidiata.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disegno sperimentale?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 è il numero di gruppi?</a:t>
            </a:r>
          </a:p>
          <a:p>
            <a:pPr>
              <a:spcAft>
                <a:spcPts val="3600"/>
              </a:spcAft>
              <a:buFont typeface="Arial" charset="0"/>
              <a:buChar char="•"/>
            </a:pPr>
            <a:r>
              <a:rPr lang="it-IT" sz="2400"/>
              <a:t>Quale test dobbiamo utilizzare?</a:t>
            </a:r>
            <a:endParaRPr lang="it-IT"/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4373563" y="314325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FF0000"/>
                </a:solidFill>
              </a:rPr>
              <a:t>Disegno per gruppi indipendenti</a:t>
            </a:r>
          </a:p>
        </p:txBody>
      </p:sp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5915025" y="3962400"/>
            <a:ext cx="296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 i="1">
                <a:solidFill>
                  <a:srgbClr val="FFC000"/>
                </a:solidFill>
              </a:rPr>
              <a:t>2 gruppi →</a:t>
            </a:r>
            <a:r>
              <a:rPr lang="it-IT" sz="2400">
                <a:solidFill>
                  <a:srgbClr val="FF0000"/>
                </a:solidFill>
              </a:rPr>
              <a:t> </a:t>
            </a:r>
            <a:r>
              <a:rPr lang="it-IT" sz="2400" b="1"/>
              <a:t>3</a:t>
            </a:r>
            <a:r>
              <a:rPr lang="it-IT" sz="2400" b="1">
                <a:solidFill>
                  <a:srgbClr val="FF0000"/>
                </a:solidFill>
              </a:rPr>
              <a:t> gruppi</a:t>
            </a:r>
          </a:p>
        </p:txBody>
      </p:sp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2379663" y="4819650"/>
            <a:ext cx="6491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 i="1">
                <a:solidFill>
                  <a:srgbClr val="FFC000"/>
                </a:solidFill>
              </a:rPr>
              <a:t>t di Student →</a:t>
            </a:r>
            <a:r>
              <a:rPr lang="it-IT" sz="2400">
                <a:solidFill>
                  <a:srgbClr val="FF0000"/>
                </a:solidFill>
              </a:rPr>
              <a:t> </a:t>
            </a:r>
            <a:r>
              <a:rPr lang="it-IT" sz="2400" b="1">
                <a:solidFill>
                  <a:srgbClr val="FF0000"/>
                </a:solidFill>
              </a:rPr>
              <a:t>ANOVA</a:t>
            </a:r>
            <a:r>
              <a:rPr lang="it-IT" sz="2400">
                <a:solidFill>
                  <a:srgbClr val="FF0000"/>
                </a:solidFill>
              </a:rPr>
              <a:t> per gruppi indipendenti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313"/>
            <a:ext cx="8229600" cy="5786437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sz="2400" b="1" dirty="0" smtClean="0"/>
              <a:t>Confronti multipli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sz="2400" dirty="0" smtClean="0">
                <a:solidFill>
                  <a:srgbClr val="FF0000"/>
                </a:solidFill>
              </a:rPr>
              <a:t>3.	</a:t>
            </a:r>
            <a:r>
              <a:rPr lang="it-IT" sz="2400" dirty="0" smtClean="0"/>
              <a:t>Si fanno i confronti applicando un </a:t>
            </a:r>
            <a:r>
              <a:rPr lang="it-IT" sz="2400" dirty="0" smtClean="0">
                <a:solidFill>
                  <a:srgbClr val="FF0000"/>
                </a:solidFill>
              </a:rPr>
              <a:t>test apposito per confronti multipli</a:t>
            </a:r>
            <a:r>
              <a:rPr lang="it-IT" sz="2400" dirty="0" smtClean="0"/>
              <a:t> </a:t>
            </a:r>
          </a:p>
          <a:p>
            <a:pPr marL="895350">
              <a:spcBef>
                <a:spcPts val="0"/>
              </a:spcBef>
              <a:spcAft>
                <a:spcPts val="1200"/>
              </a:spcAft>
              <a:defRPr/>
            </a:pPr>
            <a:r>
              <a:rPr lang="it-IT" sz="2400" dirty="0" smtClean="0"/>
              <a:t>Test di </a:t>
            </a:r>
            <a:r>
              <a:rPr lang="it-IT" sz="2400" dirty="0" err="1" smtClean="0">
                <a:solidFill>
                  <a:srgbClr val="FF0000"/>
                </a:solidFill>
              </a:rPr>
              <a:t>Dunnett</a:t>
            </a:r>
            <a:r>
              <a:rPr lang="it-IT" sz="2400" dirty="0" smtClean="0"/>
              <a:t> (tutti i k-1 gruppi vs 1 controllo)</a:t>
            </a: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ym typeface="Symbol" pitchFamily="18" charset="2"/>
              </a:rPr>
              <a:t>si calcola la Minima Differenza Significativa (MDS) per ogni confronto</a:t>
            </a: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endParaRPr lang="it-IT" sz="2400" dirty="0" smtClean="0">
              <a:sym typeface="Symbol" pitchFamily="18" charset="2"/>
            </a:endParaRP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endParaRPr lang="it-IT" sz="2400" dirty="0" smtClean="0">
              <a:sym typeface="Symbol" pitchFamily="18" charset="2"/>
            </a:endParaRPr>
          </a:p>
          <a:p>
            <a:pPr marL="441325" lvl="1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it-IT" sz="1800" dirty="0" smtClean="0">
              <a:sym typeface="Symbol" pitchFamily="18" charset="2"/>
            </a:endParaRPr>
          </a:p>
          <a:p>
            <a:pPr marL="441325" lvl="1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it-IT" sz="1800" dirty="0" err="1" smtClean="0">
                <a:sym typeface="Symbol" pitchFamily="18" charset="2"/>
              </a:rPr>
              <a:t>t</a:t>
            </a:r>
            <a:r>
              <a:rPr lang="it-IT" sz="1800" baseline="-25000" dirty="0" err="1" smtClean="0">
                <a:sym typeface="Symbol" pitchFamily="18" charset="2"/>
              </a:rPr>
              <a:t>Dunnett</a:t>
            </a:r>
            <a:r>
              <a:rPr lang="it-IT" sz="1800" dirty="0" smtClean="0">
                <a:sym typeface="Symbol" pitchFamily="18" charset="2"/>
              </a:rPr>
              <a:t> dipende da </a:t>
            </a:r>
            <a:r>
              <a:rPr lang="el-GR" sz="1800" dirty="0" smtClean="0">
                <a:sym typeface="Symbol" pitchFamily="18" charset="2"/>
              </a:rPr>
              <a:t>α</a:t>
            </a:r>
            <a:r>
              <a:rPr lang="it-IT" sz="1800" dirty="0" smtClean="0">
                <a:sym typeface="Symbol" pitchFamily="18" charset="2"/>
              </a:rPr>
              <a:t>, dai df dell’errore </a:t>
            </a:r>
          </a:p>
          <a:p>
            <a:pPr marL="441325" lvl="1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it-IT" sz="1800" dirty="0" smtClean="0">
                <a:sym typeface="Symbol" pitchFamily="18" charset="2"/>
              </a:rPr>
              <a:t>(qui a </a:t>
            </a:r>
            <a:r>
              <a:rPr lang="it-IT" sz="1800" dirty="0" err="1" smtClean="0">
                <a:sym typeface="Symbol" pitchFamily="18" charset="2"/>
              </a:rPr>
              <a:t>dx</a:t>
            </a:r>
            <a:r>
              <a:rPr lang="it-IT" sz="1800" dirty="0" smtClean="0">
                <a:sym typeface="Symbol" pitchFamily="18" charset="2"/>
              </a:rPr>
              <a:t> indicato con n), e dal </a:t>
            </a:r>
          </a:p>
          <a:p>
            <a:pPr marL="441325" lvl="1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it-IT" sz="1800" dirty="0" smtClean="0">
                <a:sym typeface="Symbol" pitchFamily="18" charset="2"/>
              </a:rPr>
              <a:t>numero complessivo di gruppi</a:t>
            </a:r>
          </a:p>
          <a:p>
            <a:pPr marL="1173163" lvl="1" indent="-22860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it-IT" sz="2400" dirty="0" smtClean="0">
              <a:sym typeface="Symbol" pitchFamily="18" charset="2"/>
            </a:endParaRP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ym typeface="Symbol" pitchFamily="18" charset="2"/>
              </a:rPr>
              <a:t>se                              </a:t>
            </a:r>
            <a:r>
              <a:rPr lang="it-IT" sz="2400" dirty="0" smtClean="0">
                <a:sym typeface="Symbol"/>
              </a:rPr>
              <a:t> la differenza tra il gruppo i-mo e il controllo è significativa</a:t>
            </a:r>
            <a:endParaRPr lang="it-IT" sz="2400" dirty="0" smtClean="0">
              <a:sym typeface="Symbol" pitchFamily="18" charset="2"/>
            </a:endParaRPr>
          </a:p>
          <a:p>
            <a:pPr lvl="1">
              <a:defRPr/>
            </a:pPr>
            <a:endParaRPr lang="it-IT" sz="2400" baseline="30000" dirty="0" smtClean="0"/>
          </a:p>
        </p:txBody>
      </p:sp>
      <p:grpSp>
        <p:nvGrpSpPr>
          <p:cNvPr id="219149" name="Gruppo 5"/>
          <p:cNvGrpSpPr>
            <a:grpSpLocks/>
          </p:cNvGrpSpPr>
          <p:nvPr/>
        </p:nvGrpSpPr>
        <p:grpSpPr bwMode="auto">
          <a:xfrm>
            <a:off x="587375" y="3071813"/>
            <a:ext cx="8358188" cy="2889250"/>
            <a:chOff x="571472" y="3086594"/>
            <a:chExt cx="8358246" cy="2889052"/>
          </a:xfrm>
        </p:grpSpPr>
        <p:graphicFrame>
          <p:nvGraphicFramePr>
            <p:cNvPr id="219146" name="Object 10"/>
            <p:cNvGraphicFramePr>
              <a:graphicFrameLocks noChangeAspect="1"/>
            </p:cNvGraphicFramePr>
            <p:nvPr/>
          </p:nvGraphicFramePr>
          <p:xfrm>
            <a:off x="571472" y="3229470"/>
            <a:ext cx="39878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028" name="Equazione" r:id="rId3" imgW="3987800" imgH="838200" progId="Equation.3">
                    <p:embed/>
                  </p:oleObj>
                </mc:Choice>
                <mc:Fallback>
                  <p:oleObj name="Equazione" r:id="rId3" imgW="3987800" imgH="838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1472" y="3229470"/>
                          <a:ext cx="3987800" cy="838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219150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91093" y="3086594"/>
              <a:ext cx="4238625" cy="1895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219147" name="Object 11"/>
            <p:cNvGraphicFramePr>
              <a:graphicFrameLocks noChangeAspect="1"/>
            </p:cNvGraphicFramePr>
            <p:nvPr/>
          </p:nvGraphicFramePr>
          <p:xfrm>
            <a:off x="2285984" y="5569246"/>
            <a:ext cx="21082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029" name="Equazione" r:id="rId6" imgW="2108200" imgH="406400" progId="Equation.3">
                    <p:embed/>
                  </p:oleObj>
                </mc:Choice>
                <mc:Fallback>
                  <p:oleObj name="Equazione" r:id="rId6" imgW="2108200" imgH="4064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5984" y="5569246"/>
                          <a:ext cx="21082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23008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0063"/>
            <a:ext cx="8229600" cy="5786437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it-IT" sz="2400" b="1" dirty="0" smtClean="0"/>
              <a:t>Confronti multipli</a:t>
            </a:r>
          </a:p>
          <a:p>
            <a:pPr marL="895350">
              <a:spcBef>
                <a:spcPts val="0"/>
              </a:spcBef>
              <a:spcAft>
                <a:spcPts val="1200"/>
              </a:spcAft>
              <a:defRPr/>
            </a:pPr>
            <a:r>
              <a:rPr lang="it-IT" sz="2400" dirty="0" smtClean="0"/>
              <a:t>Test di </a:t>
            </a:r>
            <a:r>
              <a:rPr lang="it-IT" sz="2400" dirty="0" err="1" smtClean="0">
                <a:solidFill>
                  <a:srgbClr val="FF0000"/>
                </a:solidFill>
              </a:rPr>
              <a:t>Tukey</a:t>
            </a:r>
            <a:r>
              <a:rPr lang="it-IT" sz="2400" dirty="0" smtClean="0"/>
              <a:t> (tutti i k gruppi fra loro a coppie)</a:t>
            </a: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ym typeface="Symbol" pitchFamily="18" charset="2"/>
              </a:rPr>
              <a:t>si calcola la Minima Differenza Significativa (MDS) per ogni confronto</a:t>
            </a: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endParaRPr lang="it-IT" sz="2400" dirty="0" smtClean="0">
              <a:sym typeface="Symbol" pitchFamily="18" charset="2"/>
            </a:endParaRP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endParaRPr lang="it-IT" sz="2400" dirty="0" smtClean="0">
              <a:sym typeface="Symbol" pitchFamily="18" charset="2"/>
            </a:endParaRP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endParaRPr lang="it-IT" sz="2400" dirty="0" smtClean="0">
              <a:sym typeface="Symbol" pitchFamily="18" charset="2"/>
            </a:endParaRPr>
          </a:p>
          <a:p>
            <a:pPr marL="441325" lvl="1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it-IT" sz="1800" dirty="0" smtClean="0">
                <a:sym typeface="Symbol" pitchFamily="18" charset="2"/>
              </a:rPr>
              <a:t>q</a:t>
            </a:r>
            <a:r>
              <a:rPr lang="el-GR" sz="1800" baseline="-25000" dirty="0" smtClean="0">
                <a:sym typeface="Symbol" pitchFamily="18" charset="2"/>
              </a:rPr>
              <a:t>α</a:t>
            </a:r>
            <a:r>
              <a:rPr lang="it-IT" sz="1800" baseline="-25000" dirty="0" smtClean="0">
                <a:sym typeface="Symbol" pitchFamily="18" charset="2"/>
              </a:rPr>
              <a:t>,df,k</a:t>
            </a:r>
            <a:r>
              <a:rPr lang="it-IT" sz="1800" dirty="0" smtClean="0">
                <a:sym typeface="Symbol" pitchFamily="18" charset="2"/>
              </a:rPr>
              <a:t> dipende da </a:t>
            </a:r>
            <a:r>
              <a:rPr lang="el-GR" sz="1800" dirty="0" smtClean="0">
                <a:sym typeface="Symbol" pitchFamily="18" charset="2"/>
              </a:rPr>
              <a:t>α</a:t>
            </a:r>
            <a:r>
              <a:rPr lang="it-IT" sz="1800" dirty="0" smtClean="0">
                <a:sym typeface="Symbol" pitchFamily="18" charset="2"/>
              </a:rPr>
              <a:t>, dai df dell’errore </a:t>
            </a:r>
          </a:p>
          <a:p>
            <a:pPr marL="441325" lvl="1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it-IT" sz="1800" dirty="0" smtClean="0">
                <a:sym typeface="Symbol" pitchFamily="18" charset="2"/>
              </a:rPr>
              <a:t>(qui a </a:t>
            </a:r>
            <a:r>
              <a:rPr lang="it-IT" sz="1800" dirty="0" err="1" smtClean="0">
                <a:sym typeface="Symbol" pitchFamily="18" charset="2"/>
              </a:rPr>
              <a:t>dx</a:t>
            </a:r>
            <a:r>
              <a:rPr lang="it-IT" sz="1800" dirty="0" smtClean="0">
                <a:sym typeface="Symbol" pitchFamily="18" charset="2"/>
              </a:rPr>
              <a:t> indicato con n), e dal </a:t>
            </a:r>
          </a:p>
          <a:p>
            <a:pPr marL="441325" lvl="1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it-IT" sz="1800" dirty="0" smtClean="0">
                <a:sym typeface="Symbol" pitchFamily="18" charset="2"/>
              </a:rPr>
              <a:t>numero complessivo di gruppi k</a:t>
            </a:r>
          </a:p>
          <a:p>
            <a:pPr marL="1173163" lvl="1" indent="-22860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it-IT" sz="2400" dirty="0" smtClean="0">
              <a:sym typeface="Symbol" pitchFamily="18" charset="2"/>
            </a:endParaRPr>
          </a:p>
          <a:p>
            <a:pPr marL="1173163" lvl="1" indent="-2286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ym typeface="Symbol" pitchFamily="18" charset="2"/>
              </a:rPr>
              <a:t>se                              </a:t>
            </a:r>
            <a:r>
              <a:rPr lang="it-IT" sz="2400" dirty="0" smtClean="0">
                <a:sym typeface="Symbol"/>
              </a:rPr>
              <a:t> la differenza tra il gruppo i-mo e il gruppo j-mo è significativa</a:t>
            </a:r>
            <a:endParaRPr lang="it-IT" sz="2400" dirty="0" smtClean="0">
              <a:sym typeface="Symbol" pitchFamily="18" charset="2"/>
            </a:endParaRPr>
          </a:p>
          <a:p>
            <a:pPr lvl="1">
              <a:defRPr/>
            </a:pPr>
            <a:endParaRPr lang="it-IT" sz="2400" baseline="30000" dirty="0" smtClean="0"/>
          </a:p>
        </p:txBody>
      </p:sp>
      <p:grpSp>
        <p:nvGrpSpPr>
          <p:cNvPr id="220173" name="Gruppo 8"/>
          <p:cNvGrpSpPr>
            <a:grpSpLocks/>
          </p:cNvGrpSpPr>
          <p:nvPr/>
        </p:nvGrpSpPr>
        <p:grpSpPr bwMode="auto">
          <a:xfrm>
            <a:off x="457200" y="2678113"/>
            <a:ext cx="4216400" cy="2955925"/>
            <a:chOff x="457200" y="2678114"/>
            <a:chExt cx="4216400" cy="2956108"/>
          </a:xfrm>
        </p:grpSpPr>
        <p:graphicFrame>
          <p:nvGraphicFramePr>
            <p:cNvPr id="220170" name="Object 10"/>
            <p:cNvGraphicFramePr>
              <a:graphicFrameLocks noChangeAspect="1"/>
            </p:cNvGraphicFramePr>
            <p:nvPr/>
          </p:nvGraphicFramePr>
          <p:xfrm>
            <a:off x="457200" y="2678114"/>
            <a:ext cx="4216400" cy="965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8052" name="Equazione" r:id="rId3" imgW="4216400" imgH="965200" progId="Equation.3">
                    <p:embed/>
                  </p:oleObj>
                </mc:Choice>
                <mc:Fallback>
                  <p:oleObj name="Equazione" r:id="rId3" imgW="4216400" imgH="965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" y="2678114"/>
                          <a:ext cx="4216400" cy="965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0171" name="Object 11"/>
            <p:cNvGraphicFramePr>
              <a:graphicFrameLocks noChangeAspect="1"/>
            </p:cNvGraphicFramePr>
            <p:nvPr/>
          </p:nvGraphicFramePr>
          <p:xfrm>
            <a:off x="2400300" y="5202422"/>
            <a:ext cx="18796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8053" name="Equazione" r:id="rId5" imgW="1879600" imgH="431800" progId="Equation.3">
                    <p:embed/>
                  </p:oleObj>
                </mc:Choice>
                <mc:Fallback>
                  <p:oleObj name="Equazione" r:id="rId5" imgW="1879600" imgH="431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300" y="5202422"/>
                          <a:ext cx="1879600" cy="431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4860925" y="2354263"/>
          <a:ext cx="4068510" cy="2504090"/>
        </p:xfrm>
        <a:graphic>
          <a:graphicData uri="http://schemas.openxmlformats.org/drawingml/2006/table">
            <a:tbl>
              <a:tblPr/>
              <a:tblGrid>
                <a:gridCol w="406851">
                  <a:extLst>
                    <a:ext uri="{9D8B030D-6E8A-4147-A177-3AD203B41FA5}"/>
                  </a:extLst>
                </a:gridCol>
                <a:gridCol w="406851">
                  <a:extLst>
                    <a:ext uri="{9D8B030D-6E8A-4147-A177-3AD203B41FA5}"/>
                  </a:extLst>
                </a:gridCol>
                <a:gridCol w="406851">
                  <a:extLst>
                    <a:ext uri="{9D8B030D-6E8A-4147-A177-3AD203B41FA5}"/>
                  </a:extLst>
                </a:gridCol>
                <a:gridCol w="406851">
                  <a:extLst>
                    <a:ext uri="{9D8B030D-6E8A-4147-A177-3AD203B41FA5}"/>
                  </a:extLst>
                </a:gridCol>
                <a:gridCol w="406851">
                  <a:extLst>
                    <a:ext uri="{9D8B030D-6E8A-4147-A177-3AD203B41FA5}"/>
                  </a:extLst>
                </a:gridCol>
                <a:gridCol w="406851">
                  <a:extLst>
                    <a:ext uri="{9D8B030D-6E8A-4147-A177-3AD203B41FA5}"/>
                  </a:extLst>
                </a:gridCol>
                <a:gridCol w="406851">
                  <a:extLst>
                    <a:ext uri="{9D8B030D-6E8A-4147-A177-3AD203B41FA5}"/>
                  </a:extLst>
                </a:gridCol>
                <a:gridCol w="406851">
                  <a:extLst>
                    <a:ext uri="{9D8B030D-6E8A-4147-A177-3AD203B41FA5}"/>
                  </a:extLst>
                </a:gridCol>
                <a:gridCol w="406851">
                  <a:extLst>
                    <a:ext uri="{9D8B030D-6E8A-4147-A177-3AD203B41FA5}"/>
                  </a:extLst>
                </a:gridCol>
                <a:gridCol w="406851">
                  <a:extLst>
                    <a:ext uri="{9D8B030D-6E8A-4147-A177-3AD203B41FA5}"/>
                  </a:extLst>
                </a:gridCol>
              </a:tblGrid>
              <a:tr h="334300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 dirty="0">
                          <a:latin typeface="inherit"/>
                        </a:rPr>
                        <a:t>df↓ k →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7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8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10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3.64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4.60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5.22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5.67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6.03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6.33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6.58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6.80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6.99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3.46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4.34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4.90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5.30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5.63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5.90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6.12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6.32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6.49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7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3.34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4.16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4.68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5.06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5.36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5.61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5.82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6.00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6.16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8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3.26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4.04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4.53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4.89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5.17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5.40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5.60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5.77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5.92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3.20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3.95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4.41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4.76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5.02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5.24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5.43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5.59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5.74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10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3.15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3.88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4.33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4.65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4.91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 dirty="0">
                          <a:latin typeface="inherit"/>
                        </a:rPr>
                        <a:t>5.12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5.30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5.46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5.60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11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3.11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3.82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4.26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4.57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4.82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5.03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5.20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5.35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5.49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12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3.08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3.77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4.20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4.51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4.75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4.95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5.12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 dirty="0">
                          <a:latin typeface="inherit"/>
                        </a:rPr>
                        <a:t>5.27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5.39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13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3.06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3.73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4.15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4.45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4.69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4.88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5.05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5.19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5.32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5172"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14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3.03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3.70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4.11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4.41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4.64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4.83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4.99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>
                          <a:latin typeface="inherit"/>
                        </a:rPr>
                        <a:t>5.13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000" b="0" dirty="0">
                          <a:latin typeface="inherit"/>
                        </a:rPr>
                        <a:t>5.25</a:t>
                      </a:r>
                    </a:p>
                  </a:txBody>
                  <a:tcPr marL="49112" marR="51158" marT="30695" marB="306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93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Test di ipotesi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210425" cy="4525963"/>
          </a:xfrm>
        </p:spPr>
        <p:txBody>
          <a:bodyPr/>
          <a:lstStyle/>
          <a:p>
            <a:r>
              <a:rPr lang="it-IT" sz="2800" smtClean="0"/>
              <a:t>Ipotesi nulla H</a:t>
            </a:r>
            <a:r>
              <a:rPr lang="it-IT" sz="2800" baseline="-25000" smtClean="0"/>
              <a:t>0</a:t>
            </a:r>
            <a:r>
              <a:rPr lang="it-IT" sz="2800" smtClean="0"/>
              <a:t>: </a:t>
            </a:r>
            <a:r>
              <a:rPr lang="it-IT" sz="2800" smtClean="0">
                <a:sym typeface="Symbol" pitchFamily="18" charset="2"/>
              </a:rPr>
              <a:t></a:t>
            </a:r>
            <a:r>
              <a:rPr lang="it-IT" sz="2800" baseline="-25000" smtClean="0">
                <a:sym typeface="Symbol" pitchFamily="18" charset="2"/>
              </a:rPr>
              <a:t>1</a:t>
            </a:r>
            <a:r>
              <a:rPr lang="it-IT" sz="2800" smtClean="0">
                <a:sym typeface="Symbol" pitchFamily="18" charset="2"/>
              </a:rPr>
              <a:t>= </a:t>
            </a:r>
            <a:r>
              <a:rPr lang="it-IT" sz="2800" baseline="-25000" smtClean="0">
                <a:sym typeface="Symbol" pitchFamily="18" charset="2"/>
              </a:rPr>
              <a:t>2</a:t>
            </a:r>
            <a:r>
              <a:rPr lang="it-IT" sz="2800" smtClean="0">
                <a:sym typeface="Symbol" pitchFamily="18" charset="2"/>
              </a:rPr>
              <a:t> = </a:t>
            </a:r>
            <a:r>
              <a:rPr lang="it-IT" sz="2800" baseline="-25000" smtClean="0">
                <a:sym typeface="Symbol" pitchFamily="18" charset="2"/>
              </a:rPr>
              <a:t>3</a:t>
            </a:r>
            <a:endParaRPr lang="it-IT" sz="2800" baseline="-25000" smtClean="0">
              <a:ea typeface="Batang" pitchFamily="18" charset="-127"/>
              <a:sym typeface="Symbol" pitchFamily="18" charset="2"/>
            </a:endParaRPr>
          </a:p>
          <a:p>
            <a:pPr lvl="1"/>
            <a:r>
              <a:rPr lang="it-IT" sz="2400" smtClean="0"/>
              <a:t>Media pesi uguali per i 3 ceppi</a:t>
            </a:r>
          </a:p>
          <a:p>
            <a:pPr lvl="1"/>
            <a:endParaRPr lang="it-IT" sz="2400" smtClean="0"/>
          </a:p>
          <a:p>
            <a:r>
              <a:rPr lang="it-IT" sz="2800" smtClean="0"/>
              <a:t>Ipotesi alternativa H</a:t>
            </a:r>
            <a:r>
              <a:rPr lang="it-IT" sz="2800" baseline="-25000" smtClean="0"/>
              <a:t>1</a:t>
            </a:r>
          </a:p>
          <a:p>
            <a:pPr lvl="1"/>
            <a:r>
              <a:rPr lang="it-IT" sz="2400" smtClean="0"/>
              <a:t>Almeno una media differisce dalle altre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235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23557" name="Rectangle 9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1B3FB7-8580-4A11-A848-7DAC9E16B3D2}" type="slidenum">
              <a:rPr lang="it-IT" smtClean="0">
                <a:cs typeface="Arial" charset="0"/>
              </a:rPr>
              <a:pPr/>
              <a:t>9</a:t>
            </a:fld>
            <a:endParaRPr lang="it-IT" smtClean="0">
              <a:cs typeface="Arial" charset="0"/>
            </a:endParaRPr>
          </a:p>
        </p:txBody>
      </p:sp>
      <p:sp>
        <p:nvSpPr>
          <p:cNvPr id="108548" name="CasellaDiTesto 2"/>
          <p:cNvSpPr txBox="1">
            <a:spLocks noChangeArrowheads="1"/>
          </p:cNvSpPr>
          <p:nvPr/>
        </p:nvSpPr>
        <p:spPr bwMode="auto">
          <a:xfrm>
            <a:off x="392113" y="357188"/>
            <a:ext cx="66802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L’</a:t>
            </a:r>
            <a:r>
              <a:rPr lang="it-IT" sz="2400" b="1"/>
              <a:t>ANOVA</a:t>
            </a:r>
            <a:r>
              <a:rPr lang="it-IT" sz="2400"/>
              <a:t> è una estensione del test t di Student:</a:t>
            </a:r>
          </a:p>
          <a:p>
            <a:pPr>
              <a:spcAft>
                <a:spcPts val="1200"/>
              </a:spcAft>
            </a:pPr>
            <a:r>
              <a:rPr lang="it-IT" sz="2400"/>
              <a:t>come si passa da 2 a 3+ gruppi?</a:t>
            </a:r>
          </a:p>
        </p:txBody>
      </p:sp>
      <p:sp>
        <p:nvSpPr>
          <p:cNvPr id="108549" name="CasellaDiTesto 8"/>
          <p:cNvSpPr txBox="1">
            <a:spLocks noChangeArrowheads="1"/>
          </p:cNvSpPr>
          <p:nvPr/>
        </p:nvSpPr>
        <p:spPr bwMode="auto">
          <a:xfrm>
            <a:off x="428625" y="4071938"/>
            <a:ext cx="8380413" cy="207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/>
              <a:t>Quale indice possiamo utilizzare per sintetizzare la differenza tra le </a:t>
            </a:r>
            <a:r>
              <a:rPr lang="it-IT" sz="2400">
                <a:solidFill>
                  <a:srgbClr val="FF0000"/>
                </a:solidFill>
              </a:rPr>
              <a:t>medie</a:t>
            </a:r>
            <a:r>
              <a:rPr lang="it-IT" sz="2400"/>
              <a:t> di gruppo (dovuta al fattore raggruppante)?</a:t>
            </a:r>
          </a:p>
          <a:p>
            <a:pPr>
              <a:spcAft>
                <a:spcPts val="1200"/>
              </a:spcAft>
            </a:pPr>
            <a:r>
              <a:rPr lang="it-IT" sz="2400"/>
              <a:t>Quale indice possiamo utilizzare per sintetizzare la </a:t>
            </a:r>
            <a:r>
              <a:rPr lang="it-IT" sz="2400">
                <a:solidFill>
                  <a:srgbClr val="0033CC"/>
                </a:solidFill>
              </a:rPr>
              <a:t>variabilità</a:t>
            </a:r>
            <a:r>
              <a:rPr lang="it-IT" sz="2400"/>
              <a:t> non dovuta al fattore raggruppante?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539750" y="1611313"/>
          <a:ext cx="8172450" cy="195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8" name="Equation" r:id="rId3" imgW="2920680" imgH="698400" progId="Equation.3">
                  <p:embed/>
                </p:oleObj>
              </mc:Choice>
              <mc:Fallback>
                <p:oleObj name="Equation" r:id="rId3" imgW="2920680" imgH="698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611313"/>
                        <a:ext cx="8172450" cy="195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0" name="Oval 7"/>
          <p:cNvSpPr>
            <a:spLocks noChangeArrowheads="1"/>
          </p:cNvSpPr>
          <p:nvPr/>
        </p:nvSpPr>
        <p:spPr bwMode="auto">
          <a:xfrm>
            <a:off x="3330575" y="1614488"/>
            <a:ext cx="1584325" cy="6477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8551" name="Oval 8"/>
          <p:cNvSpPr>
            <a:spLocks noChangeArrowheads="1"/>
          </p:cNvSpPr>
          <p:nvPr/>
        </p:nvSpPr>
        <p:spPr bwMode="auto">
          <a:xfrm>
            <a:off x="285750" y="2289175"/>
            <a:ext cx="7858125" cy="1425575"/>
          </a:xfrm>
          <a:prstGeom prst="ellipse">
            <a:avLst/>
          </a:prstGeom>
          <a:noFill/>
          <a:ln w="1905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5833</TotalTime>
  <Words>3841</Words>
  <Application>Microsoft Office PowerPoint</Application>
  <PresentationFormat>Presentazione su schermo (4:3)</PresentationFormat>
  <Paragraphs>1445</Paragraphs>
  <Slides>71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71</vt:i4>
      </vt:variant>
    </vt:vector>
  </HeadingPairs>
  <TitlesOfParts>
    <vt:vector size="74" baseType="lpstr">
      <vt:lpstr>Struttura predefinita</vt:lpstr>
      <vt:lpstr>Equation</vt:lpstr>
      <vt:lpstr>Equazione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Test di ipotesi</vt:lpstr>
      <vt:lpstr>Presentazione standard di PowerPoint</vt:lpstr>
      <vt:lpstr>Presentazione standard di PowerPoint</vt:lpstr>
      <vt:lpstr>Devianza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Devianza e varianza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Parametrico vs  non-parametrico</vt:lpstr>
      <vt:lpstr>Presentazione standard di PowerPoint</vt:lpstr>
      <vt:lpstr>Caso non parametrico</vt:lpstr>
      <vt:lpstr>Presentazione standard di PowerPoint</vt:lpstr>
      <vt:lpstr>Presentazione standard di PowerPoint</vt:lpstr>
      <vt:lpstr>Presentazione standard di PowerPoint</vt:lpstr>
      <vt:lpstr>Caso non parametrico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Disegno misto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chiarotti_flavia</dc:creator>
  <cp:lastModifiedBy>Gianluca Frustagli</cp:lastModifiedBy>
  <cp:revision>597</cp:revision>
  <dcterms:created xsi:type="dcterms:W3CDTF">2007-09-13T08:36:22Z</dcterms:created>
  <dcterms:modified xsi:type="dcterms:W3CDTF">2018-05-17T16:50:37Z</dcterms:modified>
</cp:coreProperties>
</file>