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0" r:id="rId4"/>
    <p:sldId id="276" r:id="rId5"/>
    <p:sldId id="269" r:id="rId6"/>
    <p:sldId id="273" r:id="rId7"/>
    <p:sldId id="275" r:id="rId8"/>
    <p:sldId id="277" r:id="rId9"/>
    <p:sldId id="266" r:id="rId10"/>
    <p:sldId id="268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84203" autoAdjust="0"/>
  </p:normalViewPr>
  <p:slideViewPr>
    <p:cSldViewPr snapToGrid="0">
      <p:cViewPr varScale="1">
        <p:scale>
          <a:sx n="79" d="100"/>
          <a:sy n="79" d="100"/>
        </p:scale>
        <p:origin x="120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attibene_paola\Documents\My%20Dropbox\EPR%20Eurados%20intercomparison\our%20comments%20and%20analysis\Paola's%20analysis%20of%20Gorilla%20intercomparison\excel\Set%202%20-%20calibration%20curv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790995720129701"/>
          <c:y val="5.7693670644111003E-2"/>
          <c:w val="0.78045655103922495"/>
          <c:h val="0.72961585197761003"/>
        </c:manualLayout>
      </c:layout>
      <c:scatterChart>
        <c:scatterStyle val="lineMarker"/>
        <c:varyColors val="0"/>
        <c:ser>
          <c:idx val="0"/>
          <c:order val="0"/>
          <c:tx>
            <c:v>1</c:v>
          </c:tx>
          <c:spPr>
            <a:ln w="28575">
              <a:noFill/>
            </a:ln>
          </c:spPr>
          <c:xVal>
            <c:numRef>
              <c:f>Foglio1!$A$19:$A$23</c:f>
              <c:numCache>
                <c:formatCode>General</c:formatCode>
                <c:ptCount val="5"/>
                <c:pt idx="0">
                  <c:v>0</c:v>
                </c:pt>
                <c:pt idx="1">
                  <c:v>0.8</c:v>
                </c:pt>
                <c:pt idx="2">
                  <c:v>2</c:v>
                </c:pt>
                <c:pt idx="3">
                  <c:v>4</c:v>
                </c:pt>
                <c:pt idx="4">
                  <c:v>10</c:v>
                </c:pt>
              </c:numCache>
            </c:numRef>
          </c:xVal>
          <c:yVal>
            <c:numRef>
              <c:f>Foglio1!$B$19:$B$23</c:f>
              <c:numCache>
                <c:formatCode>General</c:formatCode>
                <c:ptCount val="5"/>
                <c:pt idx="0">
                  <c:v>7.2666666666666799E-3</c:v>
                </c:pt>
                <c:pt idx="1">
                  <c:v>8.3766666666667197E-2</c:v>
                </c:pt>
                <c:pt idx="2">
                  <c:v>0.23046666666666701</c:v>
                </c:pt>
                <c:pt idx="3">
                  <c:v>0.40666666666666801</c:v>
                </c:pt>
                <c:pt idx="4">
                  <c:v>0.97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C5F-42CE-A0CE-5854EB4CA781}"/>
            </c:ext>
          </c:extLst>
        </c:ser>
        <c:ser>
          <c:idx val="1"/>
          <c:order val="1"/>
          <c:tx>
            <c:v>2</c:v>
          </c:tx>
          <c:spPr>
            <a:ln w="28575">
              <a:noFill/>
            </a:ln>
          </c:spPr>
          <c:xVal>
            <c:numRef>
              <c:f>Foglio1!$A$19:$A$23</c:f>
              <c:numCache>
                <c:formatCode>General</c:formatCode>
                <c:ptCount val="5"/>
                <c:pt idx="0">
                  <c:v>0</c:v>
                </c:pt>
                <c:pt idx="1">
                  <c:v>0.8</c:v>
                </c:pt>
                <c:pt idx="2">
                  <c:v>2</c:v>
                </c:pt>
                <c:pt idx="3">
                  <c:v>4</c:v>
                </c:pt>
                <c:pt idx="4">
                  <c:v>10</c:v>
                </c:pt>
              </c:numCache>
            </c:numRef>
          </c:xVal>
          <c:yVal>
            <c:numRef>
              <c:f>Foglio1!$C$19:$C$23</c:f>
              <c:numCache>
                <c:formatCode>General</c:formatCode>
                <c:ptCount val="5"/>
                <c:pt idx="0">
                  <c:v>2.8046666666666699E-2</c:v>
                </c:pt>
                <c:pt idx="1">
                  <c:v>9.0209999999999999E-2</c:v>
                </c:pt>
                <c:pt idx="2">
                  <c:v>0.209966666666667</c:v>
                </c:pt>
                <c:pt idx="3">
                  <c:v>0.408173333333333</c:v>
                </c:pt>
                <c:pt idx="4">
                  <c:v>0.9879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C5F-42CE-A0CE-5854EB4CA781}"/>
            </c:ext>
          </c:extLst>
        </c:ser>
        <c:ser>
          <c:idx val="2"/>
          <c:order val="2"/>
          <c:tx>
            <c:v>3</c:v>
          </c:tx>
          <c:spPr>
            <a:ln w="28575">
              <a:noFill/>
            </a:ln>
          </c:spPr>
          <c:trendline>
            <c:trendlineType val="linear"/>
            <c:dispRSqr val="0"/>
            <c:dispEq val="0"/>
          </c:trendline>
          <c:xVal>
            <c:numRef>
              <c:f>Foglio1!$A$19:$A$23</c:f>
              <c:numCache>
                <c:formatCode>General</c:formatCode>
                <c:ptCount val="5"/>
                <c:pt idx="0">
                  <c:v>0</c:v>
                </c:pt>
                <c:pt idx="1">
                  <c:v>0.8</c:v>
                </c:pt>
                <c:pt idx="2">
                  <c:v>2</c:v>
                </c:pt>
                <c:pt idx="3">
                  <c:v>4</c:v>
                </c:pt>
                <c:pt idx="4">
                  <c:v>10</c:v>
                </c:pt>
              </c:numCache>
            </c:numRef>
          </c:xVal>
          <c:yVal>
            <c:numRef>
              <c:f>Foglio1!$D$19:$D$23</c:f>
              <c:numCache>
                <c:formatCode>General</c:formatCode>
                <c:ptCount val="5"/>
                <c:pt idx="0">
                  <c:v>2.3400000000000001E-2</c:v>
                </c:pt>
                <c:pt idx="1">
                  <c:v>0.12012</c:v>
                </c:pt>
                <c:pt idx="2">
                  <c:v>0.22719666666666699</c:v>
                </c:pt>
                <c:pt idx="3">
                  <c:v>0.45364333333333301</c:v>
                </c:pt>
                <c:pt idx="4">
                  <c:v>0.98893999999999904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C5F-42CE-A0CE-5854EB4CA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1169320"/>
        <c:axId val="411173240"/>
      </c:scatterChart>
      <c:valAx>
        <c:axId val="4111693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Dose (Gy)</a:t>
                </a:r>
              </a:p>
            </c:rich>
          </c:tx>
          <c:layout>
            <c:manualLayout>
              <c:xMode val="edge"/>
              <c:yMode val="edge"/>
              <c:x val="0.449242522435778"/>
              <c:y val="0.86175400672280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411173240"/>
        <c:crosses val="autoZero"/>
        <c:crossBetween val="midCat"/>
      </c:valAx>
      <c:valAx>
        <c:axId val="4111732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 dirty="0"/>
                  <a:t>EPR </a:t>
                </a:r>
                <a:r>
                  <a:rPr lang="it-IT" dirty="0" err="1"/>
                  <a:t>signal</a:t>
                </a:r>
                <a:r>
                  <a:rPr lang="it-IT" dirty="0"/>
                  <a:t> (A.U.)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11169320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800" b="0">
          <a:latin typeface="Arial Unicode MS" pitchFamily="34" charset="-128"/>
          <a:ea typeface="Arial Unicode MS" pitchFamily="34" charset="-128"/>
          <a:cs typeface="Arial Unicode MS" pitchFamily="34" charset="-128"/>
        </a:defRPr>
      </a:pPr>
      <a:endParaRPr lang="it-IT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2882B-860F-4AB7-B25A-D7EADE06B44F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306BB-05F1-415A-9583-DF3B019E386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68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77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86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87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119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E096E-7A28-4852-B5F3-45DE3598E4E7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9446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55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8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4306BB-05F1-415A-9583-DF3B019E38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9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34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291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30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92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3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30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39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1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0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0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3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B74A1-2B21-42BA-BC17-B1CB6F3CFDF8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1150-4E43-44C9-B695-DBF6A03B4B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2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cinzia.deangelis@iss.it" TargetMode="External"/><Relationship Id="rId3" Type="http://schemas.openxmlformats.org/officeDocument/2006/relationships/image" Target="../media/image1.jpeg"/><Relationship Id="rId7" Type="http://schemas.openxmlformats.org/officeDocument/2006/relationships/hyperlink" Target="mailto:emanuela.bortolin@iss.it" TargetMode="External"/><Relationship Id="rId12" Type="http://schemas.openxmlformats.org/officeDocument/2006/relationships/hyperlink" Target="mailto:mariacristina.quattrini@iss.i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hyperlink" Target="mailto:donatella.pietraforte@iss.it" TargetMode="External"/><Relationship Id="rId5" Type="http://schemas.openxmlformats.org/officeDocument/2006/relationships/image" Target="../media/image3.png"/><Relationship Id="rId10" Type="http://schemas.openxmlformats.org/officeDocument/2006/relationships/hyperlink" Target="mailto:paola.fattibene@iss.it" TargetMode="External"/><Relationship Id="rId4" Type="http://schemas.openxmlformats.org/officeDocument/2006/relationships/image" Target="../media/image2.jpeg"/><Relationship Id="rId9" Type="http://schemas.openxmlformats.org/officeDocument/2006/relationships/hyperlink" Target="mailto:sara.dellamonaca@iss.it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Area di Risonanza Paramagnetica Elettronica. Chi siamo.</a:t>
            </a:r>
          </a:p>
        </p:txBody>
      </p:sp>
      <p:cxnSp>
        <p:nvCxnSpPr>
          <p:cNvPr id="5" name="Connettore 1 4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559" y="1264940"/>
            <a:ext cx="3352132" cy="2514099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0744" y="3972293"/>
            <a:ext cx="3186558" cy="2389919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8822" y="914918"/>
            <a:ext cx="3917491" cy="253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629" y="4351283"/>
            <a:ext cx="3198073" cy="228542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asellaDiTesto 9"/>
          <p:cNvSpPr txBox="1"/>
          <p:nvPr/>
        </p:nvSpPr>
        <p:spPr>
          <a:xfrm>
            <a:off x="175961" y="1474132"/>
            <a:ext cx="400766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Emanuela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Bortolin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emanuela.bortolin@iss.it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b="1" cap="al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Cinzia De Angelis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cinzia.deangelis@iss.it</a:t>
            </a:r>
            <a:endParaRPr lang="it-IT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Sara Della Monaca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sara.dellamonaca@iss.it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Paola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Fattibene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paola.fattibene@iss.it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b="1" cap="al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Donatella Pietraforte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donatella.pietraforte@iss.it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Maria Cristina Quattrini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u="sng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mariacristina.quattrini@iss.it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59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638" y="1318569"/>
            <a:ext cx="1530407" cy="117723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47" y="1256396"/>
            <a:ext cx="2029381" cy="118909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040" y="3698502"/>
            <a:ext cx="1841970" cy="105606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39" y="5101541"/>
            <a:ext cx="1440873" cy="1125682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21" y="5258893"/>
            <a:ext cx="1985375" cy="1115379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43" y="2959709"/>
            <a:ext cx="1647673" cy="1266825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697" y="2983522"/>
            <a:ext cx="1647673" cy="1219200"/>
          </a:xfrm>
          <a:prstGeom prst="rect">
            <a:avLst/>
          </a:prstGeom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Sistemi dosimetrici</a:t>
            </a:r>
          </a:p>
        </p:txBody>
      </p:sp>
      <p:cxnSp>
        <p:nvCxnSpPr>
          <p:cNvPr id="12" name="Connettore 1 11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/>
          <p:cNvSpPr txBox="1"/>
          <p:nvPr/>
        </p:nvSpPr>
        <p:spPr>
          <a:xfrm>
            <a:off x="6890230" y="1042383"/>
            <a:ext cx="30272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u="sng" dirty="0"/>
              <a:t>Dosimetri attivi.</a:t>
            </a:r>
          </a:p>
          <a:p>
            <a:r>
              <a:rPr lang="it-IT" sz="2400" dirty="0"/>
              <a:t>Camere a ionizzazione </a:t>
            </a:r>
          </a:p>
          <a:p>
            <a:r>
              <a:rPr lang="it-IT" sz="2400" dirty="0"/>
              <a:t>Rivelatori al silicio</a:t>
            </a:r>
            <a:endParaRPr lang="en-US" sz="24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767" y="3551525"/>
            <a:ext cx="34864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u="sng" dirty="0"/>
              <a:t>Dosimetri passivi.</a:t>
            </a:r>
          </a:p>
          <a:p>
            <a:r>
              <a:rPr lang="it-IT" sz="2400" dirty="0"/>
              <a:t>EPR/alanina</a:t>
            </a:r>
          </a:p>
          <a:p>
            <a:r>
              <a:rPr lang="it-IT" sz="2400" dirty="0"/>
              <a:t>Dosimetri a luminescenza</a:t>
            </a:r>
          </a:p>
          <a:p>
            <a:r>
              <a:rPr lang="it-IT" sz="2400" dirty="0"/>
              <a:t>Dosimetri a film</a:t>
            </a:r>
          </a:p>
        </p:txBody>
      </p:sp>
      <p:pic>
        <p:nvPicPr>
          <p:cNvPr id="14" name="Picture 8" descr="D:\sandro\Progetti1%\AQR\Foto digitali x sito\Busto Antromorfo\totale2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916" y="5034263"/>
            <a:ext cx="1645920" cy="1564640"/>
          </a:xfrm>
          <a:prstGeom prst="rect">
            <a:avLst/>
          </a:prstGeom>
          <a:noFill/>
          <a:extLst/>
        </p:spPr>
      </p:pic>
      <p:pic>
        <p:nvPicPr>
          <p:cNvPr id="15" name="Immagine 14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428" y="5189554"/>
            <a:ext cx="2024380" cy="151828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asellaDiTesto 15"/>
          <p:cNvSpPr txBox="1"/>
          <p:nvPr/>
        </p:nvSpPr>
        <p:spPr>
          <a:xfrm>
            <a:off x="6538431" y="6031883"/>
            <a:ext cx="1215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u="sng" dirty="0"/>
              <a:t>Fantocci</a:t>
            </a:r>
          </a:p>
        </p:txBody>
      </p:sp>
      <p:pic>
        <p:nvPicPr>
          <p:cNvPr id="17" name="Immagine 16"/>
          <p:cNvPicPr/>
          <p:nvPr/>
        </p:nvPicPr>
        <p:blipFill>
          <a:blip r:embed="rId12"/>
          <a:stretch>
            <a:fillRect/>
          </a:stretch>
        </p:blipFill>
        <p:spPr bwMode="auto">
          <a:xfrm>
            <a:off x="10299708" y="3077603"/>
            <a:ext cx="1573136" cy="112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9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18" y="2187633"/>
            <a:ext cx="2910840" cy="388112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14530" y="2187633"/>
            <a:ext cx="621696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 err="1">
                <a:latin typeface="Arial" panose="020B0604020202020204" pitchFamily="34" charset="0"/>
              </a:rPr>
              <a:t>E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sperienza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nella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progettazione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realizzazione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di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accessori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dello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spettrometro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EPR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aiutino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rispondere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esigenze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sperimentali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specifiche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 err="1">
                <a:latin typeface="Arial" panose="020B0604020202020204" pitchFamily="34" charset="0"/>
              </a:rPr>
              <a:t>C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ollaborazione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con la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facoltà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di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Ingegneria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dell'Università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di Roma “Sapienza” e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dell'officina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meccanica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del 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Centro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Nazionale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Tecnologie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Innovative in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Sanità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Pubblica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dell'ISS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(TISP)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Sviluppo di strumentazione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18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996828" y="1777783"/>
            <a:ext cx="8564727" cy="4522521"/>
            <a:chOff x="-108531" y="2372694"/>
            <a:chExt cx="8564727" cy="4522521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07524" y="2924944"/>
              <a:ext cx="6048672" cy="3698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Ovale 5"/>
            <p:cNvSpPr/>
            <p:nvPr/>
          </p:nvSpPr>
          <p:spPr>
            <a:xfrm>
              <a:off x="2915816" y="4913784"/>
              <a:ext cx="220260" cy="171400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80" y="3893540"/>
              <a:ext cx="1987486" cy="1020243"/>
            </a:xfrm>
            <a:prstGeom prst="rect">
              <a:avLst/>
            </a:prstGeom>
          </p:spPr>
        </p:pic>
        <p:pic>
          <p:nvPicPr>
            <p:cNvPr id="8" name="Picture 3" descr="C:\Users\fattibene_paola\Documents\My Dropbox\Grandi strumentazioni\Verso il nuovo servizio\Seminari\EPR_elexsys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83407" y="2372694"/>
              <a:ext cx="2080482" cy="1560362"/>
            </a:xfrm>
            <a:prstGeom prst="rect">
              <a:avLst/>
            </a:prstGeom>
            <a:noFill/>
          </p:spPr>
        </p:pic>
        <p:pic>
          <p:nvPicPr>
            <p:cNvPr id="9" name="Picture 4" descr="C:\Users\fattibene_paola\Documents\My Dropbox\Grandi strumentazioni\Verso il nuovo servizio\Seminari\EPR varian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-108531" y="3122958"/>
              <a:ext cx="1944227" cy="1458170"/>
            </a:xfrm>
            <a:prstGeom prst="rect">
              <a:avLst/>
            </a:prstGeom>
            <a:noFill/>
          </p:spPr>
        </p:pic>
        <p:pic>
          <p:nvPicPr>
            <p:cNvPr id="10" name="Picture 18" descr="e-scan Screen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994380" y="5663516"/>
              <a:ext cx="1811322" cy="123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4360" y="4152198"/>
              <a:ext cx="2019013" cy="1516094"/>
            </a:xfrm>
            <a:prstGeom prst="rect">
              <a:avLst/>
            </a:prstGeom>
          </p:spPr>
        </p:pic>
        <p:sp>
          <p:nvSpPr>
            <p:cNvPr id="13" name="Ovale 12"/>
            <p:cNvSpPr/>
            <p:nvPr/>
          </p:nvSpPr>
          <p:spPr>
            <a:xfrm>
              <a:off x="5175596" y="5238725"/>
              <a:ext cx="220260" cy="171400"/>
            </a:xfrm>
            <a:prstGeom prst="ellips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4" name="Connettore 2 13"/>
            <p:cNvCxnSpPr/>
            <p:nvPr/>
          </p:nvCxnSpPr>
          <p:spPr>
            <a:xfrm>
              <a:off x="2034247" y="4358428"/>
              <a:ext cx="746554" cy="524580"/>
            </a:xfrm>
            <a:prstGeom prst="straightConnector1">
              <a:avLst/>
            </a:prstGeom>
            <a:ln w="34925">
              <a:solidFill>
                <a:srgbClr val="FF33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2 14"/>
            <p:cNvCxnSpPr/>
            <p:nvPr/>
          </p:nvCxnSpPr>
          <p:spPr>
            <a:xfrm>
              <a:off x="2888606" y="4032229"/>
              <a:ext cx="137340" cy="613167"/>
            </a:xfrm>
            <a:prstGeom prst="straightConnector1">
              <a:avLst/>
            </a:prstGeom>
            <a:ln w="34925">
              <a:solidFill>
                <a:srgbClr val="FF33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2 15"/>
            <p:cNvCxnSpPr/>
            <p:nvPr/>
          </p:nvCxnSpPr>
          <p:spPr>
            <a:xfrm flipH="1">
              <a:off x="3205966" y="4546912"/>
              <a:ext cx="312014" cy="336096"/>
            </a:xfrm>
            <a:prstGeom prst="straightConnector1">
              <a:avLst/>
            </a:prstGeom>
            <a:ln w="34925">
              <a:solidFill>
                <a:srgbClr val="FF33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2 16"/>
            <p:cNvCxnSpPr/>
            <p:nvPr/>
          </p:nvCxnSpPr>
          <p:spPr>
            <a:xfrm flipH="1">
              <a:off x="5474084" y="4987397"/>
              <a:ext cx="407365" cy="239241"/>
            </a:xfrm>
            <a:prstGeom prst="straightConnector1">
              <a:avLst/>
            </a:prstGeom>
            <a:ln w="34925">
              <a:solidFill>
                <a:srgbClr val="FF33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2 17"/>
            <p:cNvCxnSpPr/>
            <p:nvPr/>
          </p:nvCxnSpPr>
          <p:spPr>
            <a:xfrm flipH="1" flipV="1">
              <a:off x="5395856" y="5496103"/>
              <a:ext cx="418504" cy="342786"/>
            </a:xfrm>
            <a:prstGeom prst="straightConnector1">
              <a:avLst/>
            </a:prstGeom>
            <a:ln w="34925">
              <a:solidFill>
                <a:srgbClr val="FF33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tangolo 18"/>
          <p:cNvSpPr/>
          <p:nvPr/>
        </p:nvSpPr>
        <p:spPr>
          <a:xfrm>
            <a:off x="1303871" y="4552177"/>
            <a:ext cx="1975984" cy="142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Strumenti acquistati tra il 1985 e il 2000</a:t>
            </a:r>
          </a:p>
        </p:txBody>
      </p:sp>
      <p:sp>
        <p:nvSpPr>
          <p:cNvPr id="22" name="Titolo 1"/>
          <p:cNvSpPr>
            <a:spLocks noGrp="1"/>
          </p:cNvSpPr>
          <p:nvPr>
            <p:ph type="title"/>
          </p:nvPr>
        </p:nvSpPr>
        <p:spPr>
          <a:xfrm>
            <a:off x="1847528" y="44624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Strumentazione</a:t>
            </a:r>
          </a:p>
        </p:txBody>
      </p:sp>
      <p:cxnSp>
        <p:nvCxnSpPr>
          <p:cNvPr id="23" name="Connettore 1 22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1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47528" y="44624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Risonanza Paramagnetica Elettronica (EPR) </a:t>
            </a:r>
          </a:p>
        </p:txBody>
      </p:sp>
      <p:cxnSp>
        <p:nvCxnSpPr>
          <p:cNvPr id="53" name="Connettore 1 52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http://www.cai.uq.edu.au/images/facilities/epr_sche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8921" y="2668349"/>
            <a:ext cx="4566813" cy="3296047"/>
          </a:xfrm>
          <a:prstGeom prst="rect">
            <a:avLst/>
          </a:prstGeom>
          <a:noFill/>
        </p:spPr>
      </p:pic>
      <p:sp>
        <p:nvSpPr>
          <p:cNvPr id="24" name="Rettangolo 23"/>
          <p:cNvSpPr/>
          <p:nvPr/>
        </p:nvSpPr>
        <p:spPr>
          <a:xfrm>
            <a:off x="6805575" y="2174271"/>
            <a:ext cx="864096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Metals</a:t>
            </a:r>
            <a:endParaRPr lang="it-IT" dirty="0"/>
          </a:p>
        </p:txBody>
      </p:sp>
      <p:sp>
        <p:nvSpPr>
          <p:cNvPr id="25" name="Rettangolo 24"/>
          <p:cNvSpPr/>
          <p:nvPr/>
        </p:nvSpPr>
        <p:spPr>
          <a:xfrm>
            <a:off x="8533767" y="3830455"/>
            <a:ext cx="1080120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Structure</a:t>
            </a:r>
            <a:endParaRPr lang="it-IT" dirty="0"/>
          </a:p>
        </p:txBody>
      </p:sp>
      <p:sp>
        <p:nvSpPr>
          <p:cNvPr id="26" name="Rettangolo 25"/>
          <p:cNvSpPr/>
          <p:nvPr/>
        </p:nvSpPr>
        <p:spPr>
          <a:xfrm>
            <a:off x="8461759" y="4910575"/>
            <a:ext cx="1152128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Proteins</a:t>
            </a:r>
            <a:endParaRPr lang="it-IT" dirty="0"/>
          </a:p>
        </p:txBody>
      </p:sp>
      <p:sp>
        <p:nvSpPr>
          <p:cNvPr id="28" name="Rettangolo 27"/>
          <p:cNvSpPr/>
          <p:nvPr/>
        </p:nvSpPr>
        <p:spPr>
          <a:xfrm>
            <a:off x="7525655" y="6062703"/>
            <a:ext cx="1224136" cy="21602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Radiation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8101719" y="2678327"/>
            <a:ext cx="1080120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Dynamics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4069271" y="2174271"/>
            <a:ext cx="1296144" cy="21602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Stress </a:t>
            </a:r>
            <a:r>
              <a:rPr lang="it-IT" dirty="0" err="1"/>
              <a:t>ossid</a:t>
            </a:r>
            <a:endParaRPr lang="it-IT" dirty="0"/>
          </a:p>
        </p:txBody>
      </p:sp>
      <p:sp>
        <p:nvSpPr>
          <p:cNvPr id="32" name="Rettangolo 31"/>
          <p:cNvSpPr/>
          <p:nvPr/>
        </p:nvSpPr>
        <p:spPr>
          <a:xfrm>
            <a:off x="2413087" y="3182383"/>
            <a:ext cx="1080120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Antioss</a:t>
            </a:r>
            <a:endParaRPr lang="it-IT" dirty="0"/>
          </a:p>
        </p:txBody>
      </p:sp>
      <p:sp>
        <p:nvSpPr>
          <p:cNvPr id="33" name="Rettangolo 32"/>
          <p:cNvSpPr/>
          <p:nvPr/>
        </p:nvSpPr>
        <p:spPr>
          <a:xfrm>
            <a:off x="3061159" y="6134711"/>
            <a:ext cx="1080120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In vivo</a:t>
            </a:r>
          </a:p>
        </p:txBody>
      </p:sp>
      <p:sp>
        <p:nvSpPr>
          <p:cNvPr id="34" name="Rettangolo 33"/>
          <p:cNvSpPr/>
          <p:nvPr/>
        </p:nvSpPr>
        <p:spPr>
          <a:xfrm>
            <a:off x="5509431" y="6494751"/>
            <a:ext cx="1080120" cy="2160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Imaging</a:t>
            </a:r>
            <a:endParaRPr lang="it-IT" dirty="0"/>
          </a:p>
        </p:txBody>
      </p:sp>
      <p:sp>
        <p:nvSpPr>
          <p:cNvPr id="35" name="Rettangolo 34"/>
          <p:cNvSpPr/>
          <p:nvPr/>
        </p:nvSpPr>
        <p:spPr>
          <a:xfrm>
            <a:off x="352539" y="822220"/>
            <a:ext cx="107634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L’EPR è una tecnica spettroscopica che permette di determinare la composizione, la struttura e le dinamiche di sistemi contenenti almeno un </a:t>
            </a:r>
            <a:r>
              <a:rPr lang="it-IT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elettrone</a:t>
            </a:r>
            <a:r>
              <a:rPr lang="it-IT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spaiato in un orbitale esterno o interno, cioè </a:t>
            </a:r>
            <a:r>
              <a:rPr lang="it-IT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paramagnetici</a:t>
            </a:r>
          </a:p>
        </p:txBody>
      </p:sp>
    </p:spTree>
    <p:extLst>
      <p:ext uri="{BB962C8B-B14F-4D97-AF65-F5344CB8AC3E}">
        <p14:creationId xmlns:p14="http://schemas.microsoft.com/office/powerpoint/2010/main" val="34152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Lo spettro EPR</a:t>
            </a:r>
          </a:p>
        </p:txBody>
      </p:sp>
      <p:cxnSp>
        <p:nvCxnSpPr>
          <p:cNvPr id="5" name="Connettore 1 4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23" y="1713612"/>
            <a:ext cx="7534649" cy="3527209"/>
          </a:xfrm>
          <a:prstGeom prst="rect">
            <a:avLst/>
          </a:prstGeom>
        </p:spPr>
      </p:pic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7729061" y="3723322"/>
            <a:ext cx="4211638" cy="2378075"/>
            <a:chOff x="295" y="1933"/>
            <a:chExt cx="2676" cy="1724"/>
          </a:xfrm>
        </p:grpSpPr>
        <p:sp>
          <p:nvSpPr>
            <p:cNvPr id="7" name="Rectangle 102"/>
            <p:cNvSpPr>
              <a:spLocks noChangeArrowheads="1"/>
            </p:cNvSpPr>
            <p:nvPr/>
          </p:nvSpPr>
          <p:spPr bwMode="auto">
            <a:xfrm>
              <a:off x="295" y="1933"/>
              <a:ext cx="2676" cy="17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t-IT"/>
            </a:p>
          </p:txBody>
        </p:sp>
        <p:pic>
          <p:nvPicPr>
            <p:cNvPr id="9" name="Picture 10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3" y="1971"/>
              <a:ext cx="2426" cy="159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0" name="Text Box 104"/>
            <p:cNvSpPr txBox="1">
              <a:spLocks noChangeArrowheads="1"/>
            </p:cNvSpPr>
            <p:nvPr/>
          </p:nvSpPr>
          <p:spPr bwMode="auto">
            <a:xfrm>
              <a:off x="340" y="2069"/>
              <a:ext cx="472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latin typeface="Trebuchet MS" pitchFamily="34" charset="0"/>
                  <a:cs typeface="Arial" pitchFamily="34" charset="0"/>
                </a:rPr>
                <a:t>Sugar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45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287289" y="966391"/>
            <a:ext cx="47111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Misura diretta </a:t>
            </a:r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di radicali endogeni stabili. Rivelazione e quantificazione di: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radicali </a:t>
            </a:r>
            <a:r>
              <a:rPr lang="it-IT" sz="2000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proteine (triptofano</a:t>
            </a: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, tirosina)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antiossidanti (acido ascorbico</a:t>
            </a:r>
            <a:r>
              <a:rPr lang="it-IT" sz="2000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, tocoferoli, </a:t>
            </a: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polifenoli, </a:t>
            </a:r>
            <a:r>
              <a:rPr lang="it-IT" sz="2000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carotenoidi)</a:t>
            </a:r>
            <a:endParaRPr lang="it-IT" sz="2000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metalli (metalloproteine, metalli di transizione, </a:t>
            </a:r>
            <a:r>
              <a:rPr lang="it-IT" sz="2000" dirty="0" err="1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metallofarmaci</a:t>
            </a: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danni </a:t>
            </a:r>
            <a:r>
              <a:rPr lang="it-IT" sz="2000" dirty="0" err="1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radioindotti</a:t>
            </a:r>
            <a:endParaRPr lang="it-IT" sz="2000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centri di colore nei cristalli</a:t>
            </a:r>
          </a:p>
        </p:txBody>
      </p:sp>
      <p:sp>
        <p:nvSpPr>
          <p:cNvPr id="35" name="Titolo 1"/>
          <p:cNvSpPr>
            <a:spLocks noGrp="1"/>
          </p:cNvSpPr>
          <p:nvPr>
            <p:ph type="title"/>
          </p:nvPr>
        </p:nvSpPr>
        <p:spPr>
          <a:xfrm>
            <a:off x="1847528" y="18043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Tre approcci di rivelazione</a:t>
            </a:r>
          </a:p>
        </p:txBody>
      </p:sp>
      <p:cxnSp>
        <p:nvCxnSpPr>
          <p:cNvPr id="36" name="Connettore 1 35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>
            <a:off x="376464" y="4697714"/>
            <a:ext cx="41714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Uso di marcatori (</a:t>
            </a:r>
            <a:r>
              <a:rPr lang="it-IT" sz="200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spin </a:t>
            </a:r>
            <a:r>
              <a:rPr lang="it-IT" sz="2000" b="1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label</a:t>
            </a:r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in macromolecole . Studio di: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 err="1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folding</a:t>
            </a:r>
            <a:r>
              <a:rPr lang="it-IT" sz="20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di proteine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fluidità e polarità di membrana</a:t>
            </a:r>
            <a:endParaRPr lang="it-IT" sz="2000" dirty="0">
              <a:solidFill>
                <a:schemeClr val="accent1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4" name="Gruppo 43"/>
          <p:cNvGrpSpPr/>
          <p:nvPr/>
        </p:nvGrpSpPr>
        <p:grpSpPr>
          <a:xfrm>
            <a:off x="7102333" y="3011728"/>
            <a:ext cx="3240360" cy="1484000"/>
            <a:chOff x="5724128" y="5301208"/>
            <a:chExt cx="2856284" cy="1195968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24128" y="5301208"/>
              <a:ext cx="1723281" cy="1195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6" name="Gruppo 45"/>
            <p:cNvGrpSpPr/>
            <p:nvPr/>
          </p:nvGrpSpPr>
          <p:grpSpPr>
            <a:xfrm>
              <a:off x="7438252" y="5661248"/>
              <a:ext cx="1142160" cy="744533"/>
              <a:chOff x="7812360" y="5862580"/>
              <a:chExt cx="1142160" cy="744533"/>
            </a:xfrm>
          </p:grpSpPr>
          <p:pic>
            <p:nvPicPr>
              <p:cNvPr id="47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812360" y="6056050"/>
                <a:ext cx="1141487" cy="5510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8" name="Rettangolo 47"/>
              <p:cNvSpPr/>
              <p:nvPr/>
            </p:nvSpPr>
            <p:spPr>
              <a:xfrm>
                <a:off x="8316416" y="5959248"/>
                <a:ext cx="144016" cy="1440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Rettangolo 48"/>
              <p:cNvSpPr/>
              <p:nvPr/>
            </p:nvSpPr>
            <p:spPr>
              <a:xfrm>
                <a:off x="7812360" y="5862580"/>
                <a:ext cx="1142160" cy="1943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0" name="Rettangolo 49"/>
          <p:cNvSpPr/>
          <p:nvPr/>
        </p:nvSpPr>
        <p:spPr>
          <a:xfrm>
            <a:off x="6023006" y="1100204"/>
            <a:ext cx="41136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Spin </a:t>
            </a:r>
            <a:r>
              <a:rPr lang="it-IT" sz="2000" b="1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trapping</a:t>
            </a:r>
            <a:r>
              <a:rPr lang="it-IT" sz="200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 uso di bassa temperatura per radicali endogeni instabili. Studio di: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specie reattive ossidanti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target ossidati</a:t>
            </a:r>
            <a:endParaRPr lang="it-IT" sz="2000" dirty="0">
              <a:solidFill>
                <a:schemeClr val="accent1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51" name="Gruppo 50"/>
          <p:cNvGrpSpPr/>
          <p:nvPr/>
        </p:nvGrpSpPr>
        <p:grpSpPr>
          <a:xfrm>
            <a:off x="5590367" y="5135409"/>
            <a:ext cx="3995936" cy="1584176"/>
            <a:chOff x="2627784" y="3717032"/>
            <a:chExt cx="3716900" cy="1440160"/>
          </a:xfrm>
        </p:grpSpPr>
        <p:pic>
          <p:nvPicPr>
            <p:cNvPr id="52" name="Immagine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784" y="3717032"/>
              <a:ext cx="3716900" cy="1283492"/>
            </a:xfrm>
            <a:prstGeom prst="rect">
              <a:avLst/>
            </a:prstGeom>
          </p:spPr>
        </p:pic>
        <p:sp>
          <p:nvSpPr>
            <p:cNvPr id="53" name="Rettangolo 52"/>
            <p:cNvSpPr/>
            <p:nvPr/>
          </p:nvSpPr>
          <p:spPr>
            <a:xfrm>
              <a:off x="2843808" y="4797152"/>
              <a:ext cx="302433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4" name="Rettangolo 53"/>
          <p:cNvSpPr/>
          <p:nvPr/>
        </p:nvSpPr>
        <p:spPr>
          <a:xfrm>
            <a:off x="6746252" y="6360806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spin</a:t>
            </a:r>
            <a:r>
              <a:rPr lang="it-IT" sz="14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it-IT" sz="1400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label</a:t>
            </a:r>
            <a:endParaRPr lang="it-IT" sz="1400" dirty="0"/>
          </a:p>
        </p:txBody>
      </p:sp>
      <p:sp>
        <p:nvSpPr>
          <p:cNvPr id="55" name="Rettangolo 54"/>
          <p:cNvSpPr/>
          <p:nvPr/>
        </p:nvSpPr>
        <p:spPr>
          <a:xfrm>
            <a:off x="7676867" y="4489056"/>
            <a:ext cx="870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spin</a:t>
            </a:r>
            <a:r>
              <a:rPr lang="it-IT" sz="14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it-IT" sz="1400" dirty="0" err="1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trap</a:t>
            </a:r>
            <a:endParaRPr lang="it-IT" sz="1400" dirty="0"/>
          </a:p>
        </p:txBody>
      </p:sp>
      <p:sp>
        <p:nvSpPr>
          <p:cNvPr id="56" name="Rettangolo 55"/>
          <p:cNvSpPr/>
          <p:nvPr/>
        </p:nvSpPr>
        <p:spPr>
          <a:xfrm>
            <a:off x="5329973" y="4389937"/>
            <a:ext cx="15648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free radical 10</a:t>
            </a:r>
            <a:r>
              <a:rPr lang="it-IT" sz="1400" baseline="300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-8</a:t>
            </a:r>
            <a:r>
              <a:rPr lang="it-IT" sz="1400" dirty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</a:t>
            </a:r>
            <a:endParaRPr lang="it-IT" sz="1400" dirty="0"/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77" y="3337443"/>
            <a:ext cx="2428712" cy="101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94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7" grpId="0"/>
      <p:bldP spid="50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6"/>
          <p:cNvGrpSpPr>
            <a:grpSpLocks/>
          </p:cNvGrpSpPr>
          <p:nvPr/>
        </p:nvGrpSpPr>
        <p:grpSpPr bwMode="auto">
          <a:xfrm>
            <a:off x="7770599" y="1446601"/>
            <a:ext cx="2464050" cy="2205180"/>
            <a:chOff x="5228809" y="3269601"/>
            <a:chExt cx="2464050" cy="2205180"/>
          </a:xfrm>
        </p:grpSpPr>
        <p:sp>
          <p:nvSpPr>
            <p:cNvPr id="5" name="Parentesi graffa chiusa 4"/>
            <p:cNvSpPr/>
            <p:nvPr/>
          </p:nvSpPr>
          <p:spPr bwMode="auto">
            <a:xfrm>
              <a:off x="5228809" y="3269601"/>
              <a:ext cx="474991" cy="2205180"/>
            </a:xfrm>
            <a:prstGeom prst="rightBrac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it-IT" sz="160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CasellaDiTesto 19"/>
            <p:cNvSpPr txBox="1">
              <a:spLocks noChangeArrowheads="1"/>
            </p:cNvSpPr>
            <p:nvPr/>
          </p:nvSpPr>
          <p:spPr bwMode="auto">
            <a:xfrm>
              <a:off x="5802598" y="4005064"/>
              <a:ext cx="1890261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Radicali centrati </a:t>
              </a:r>
            </a:p>
            <a:p>
              <a:pPr algn="ctr">
                <a:lnSpc>
                  <a:spcPct val="150000"/>
                </a:lnSpc>
              </a:pPr>
              <a:r>
                <a:rPr lang="it-IT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sui target</a:t>
              </a:r>
            </a:p>
          </p:txBody>
        </p:sp>
      </p:grpSp>
      <p:sp>
        <p:nvSpPr>
          <p:cNvPr id="7" name="Freccia a destra 6"/>
          <p:cNvSpPr/>
          <p:nvPr/>
        </p:nvSpPr>
        <p:spPr bwMode="auto">
          <a:xfrm>
            <a:off x="5823470" y="2496587"/>
            <a:ext cx="442913" cy="14446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160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8" name="Gruppo 3"/>
          <p:cNvGrpSpPr>
            <a:grpSpLocks/>
          </p:cNvGrpSpPr>
          <p:nvPr/>
        </p:nvGrpSpPr>
        <p:grpSpPr bwMode="auto">
          <a:xfrm>
            <a:off x="996805" y="1570386"/>
            <a:ext cx="4455066" cy="2081395"/>
            <a:chOff x="-257391" y="3443288"/>
            <a:chExt cx="4454630" cy="2081394"/>
          </a:xfrm>
        </p:grpSpPr>
        <p:sp>
          <p:nvSpPr>
            <p:cNvPr id="9" name="CasellaDiTesto 20"/>
            <p:cNvSpPr txBox="1">
              <a:spLocks noChangeArrowheads="1"/>
            </p:cNvSpPr>
            <p:nvPr/>
          </p:nvSpPr>
          <p:spPr bwMode="auto">
            <a:xfrm>
              <a:off x="-257391" y="3794125"/>
              <a:ext cx="445463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altLang="it-IT" b="1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Specie ossidanti formate dai tessuti in </a:t>
              </a:r>
            </a:p>
            <a:p>
              <a:pPr algn="ctr">
                <a:lnSpc>
                  <a:spcPct val="150000"/>
                </a:lnSpc>
              </a:pPr>
              <a:r>
                <a:rPr lang="it-IT" altLang="it-IT" b="1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condizioni fisiologiche e patologiche </a:t>
              </a:r>
            </a:p>
          </p:txBody>
        </p:sp>
        <p:sp>
          <p:nvSpPr>
            <p:cNvPr id="10" name="Rectangle 442"/>
            <p:cNvSpPr>
              <a:spLocks noChangeAspect="1" noChangeArrowheads="1"/>
            </p:cNvSpPr>
            <p:nvPr/>
          </p:nvSpPr>
          <p:spPr bwMode="auto">
            <a:xfrm>
              <a:off x="387588" y="4622800"/>
              <a:ext cx="3442514" cy="90188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square" lIns="67500" tIns="35100" rIns="67500" bIns="35100">
              <a:spAutoFit/>
            </a:bodyPr>
            <a:lstStyle/>
            <a:p>
              <a:pPr defTabSz="449263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O</a:t>
              </a:r>
              <a:r>
                <a:rPr lang="en-GB" altLang="it-IT" baseline="-25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2</a:t>
              </a:r>
              <a:r>
                <a:rPr lang="en-GB" altLang="it-IT" u="sng" baseline="30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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, </a:t>
              </a:r>
              <a:r>
                <a:rPr lang="en-GB" altLang="it-IT" baseline="30000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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OH, </a:t>
              </a:r>
              <a:r>
                <a:rPr lang="en-GB" altLang="it-IT" baseline="30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 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NO, </a:t>
              </a:r>
              <a:r>
                <a:rPr lang="en-GB" altLang="it-IT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CO</a:t>
              </a:r>
              <a:r>
                <a:rPr lang="en-GB" altLang="it-IT" baseline="-25000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3</a:t>
              </a:r>
              <a:r>
                <a:rPr lang="en-GB" altLang="it-IT" baseline="30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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, </a:t>
              </a:r>
              <a:r>
                <a:rPr lang="en-GB" altLang="it-IT" baseline="30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 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NO</a:t>
              </a:r>
              <a:r>
                <a:rPr lang="en-GB" altLang="it-IT" baseline="-25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2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, </a:t>
              </a:r>
              <a:r>
                <a:rPr lang="en-GB" altLang="it-IT" dirty="0" err="1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metalli</a:t>
              </a:r>
              <a:r>
                <a:rPr lang="en-GB" altLang="it-IT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 </a:t>
              </a:r>
            </a:p>
            <a:p>
              <a:pPr defTabSz="449263">
                <a:buClr>
                  <a:srgbClr val="000000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altLang="it-IT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H</a:t>
              </a:r>
              <a:r>
                <a:rPr lang="en-GB" altLang="it-IT" baseline="-25000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2</a:t>
              </a:r>
              <a:r>
                <a:rPr lang="en-GB" altLang="it-IT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O</a:t>
              </a:r>
              <a:r>
                <a:rPr lang="en-GB" altLang="it-IT" baseline="-25000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2</a:t>
              </a:r>
              <a:r>
                <a:rPr lang="en-GB" altLang="it-IT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, ONOO</a:t>
              </a:r>
              <a:r>
                <a:rPr lang="en-GB" altLang="it-IT" baseline="30000" dirty="0" smtClean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Marlett" pitchFamily="2" charset="2"/>
                </a:rPr>
                <a:t>-</a:t>
              </a:r>
              <a:endParaRPr lang="en-GB" altLang="it-IT" u="sng" baseline="30000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1" name="CasellaDiTesto 4"/>
            <p:cNvSpPr txBox="1">
              <a:spLocks noChangeArrowheads="1"/>
            </p:cNvSpPr>
            <p:nvPr/>
          </p:nvSpPr>
          <p:spPr bwMode="auto">
            <a:xfrm>
              <a:off x="1603248" y="3443288"/>
              <a:ext cx="74083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altLang="it-IT" sz="2000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ROS</a:t>
              </a:r>
            </a:p>
          </p:txBody>
        </p:sp>
      </p:grpSp>
      <p:sp>
        <p:nvSpPr>
          <p:cNvPr id="12" name="Ovale 11"/>
          <p:cNvSpPr/>
          <p:nvPr/>
        </p:nvSpPr>
        <p:spPr>
          <a:xfrm>
            <a:off x="710409" y="1268760"/>
            <a:ext cx="4823064" cy="266429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160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uppo 4"/>
          <p:cNvGrpSpPr>
            <a:grpSpLocks/>
          </p:cNvGrpSpPr>
          <p:nvPr/>
        </p:nvGrpSpPr>
        <p:grpSpPr bwMode="auto">
          <a:xfrm>
            <a:off x="6298792" y="1449102"/>
            <a:ext cx="5288838" cy="2169825"/>
            <a:chOff x="3886236" y="3270171"/>
            <a:chExt cx="5288511" cy="2169825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3886236" y="3270171"/>
              <a:ext cx="1492624" cy="216982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FF00FF"/>
                </a:buClr>
              </a:pP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acidi</a:t>
              </a: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 </a:t>
              </a: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nucleici</a:t>
              </a:r>
              <a:endParaRPr lang="en-GB" altLang="it-IT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  <a:buClr>
                  <a:srgbClr val="FF00FF"/>
                </a:buClr>
              </a:pP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 </a:t>
              </a: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proteine</a:t>
              </a:r>
              <a:endParaRPr lang="en-GB" altLang="it-IT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  <a:buClr>
                  <a:srgbClr val="FF00FF"/>
                </a:buClr>
              </a:pP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 </a:t>
              </a: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lipidi</a:t>
              </a:r>
              <a:endParaRPr lang="en-GB" altLang="it-IT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  <a:buClr>
                  <a:srgbClr val="FF00FF"/>
                </a:buClr>
              </a:pPr>
              <a:r>
                <a:rPr lang="en-GB" altLang="it-IT" dirty="0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 </a:t>
              </a: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carboidrati</a:t>
              </a:r>
              <a:endParaRPr lang="en-GB" altLang="it-IT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  <a:buClr>
                  <a:srgbClr val="FF00FF"/>
                </a:buClr>
              </a:pPr>
              <a:r>
                <a:rPr lang="en-GB" altLang="it-IT" dirty="0" err="1">
                  <a:solidFill>
                    <a:srgbClr val="002060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rPr>
                <a:t>antiossidanti</a:t>
              </a:r>
              <a:endParaRPr lang="en-GB" altLang="it-IT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5" name="Freccia a destra 14"/>
            <p:cNvSpPr/>
            <p:nvPr/>
          </p:nvSpPr>
          <p:spPr bwMode="auto">
            <a:xfrm>
              <a:off x="7776202" y="4320158"/>
              <a:ext cx="442885" cy="144462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 sz="160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CasellaDiTesto 19"/>
            <p:cNvSpPr txBox="1">
              <a:spLocks noChangeArrowheads="1"/>
            </p:cNvSpPr>
            <p:nvPr/>
          </p:nvSpPr>
          <p:spPr bwMode="auto">
            <a:xfrm>
              <a:off x="8207876" y="4005263"/>
              <a:ext cx="966871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altLang="it-IT" dirty="0">
                  <a:solidFill>
                    <a:srgbClr val="00206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Target</a:t>
              </a:r>
            </a:p>
            <a:p>
              <a:pPr algn="ctr">
                <a:lnSpc>
                  <a:spcPct val="150000"/>
                </a:lnSpc>
              </a:pPr>
              <a:r>
                <a:rPr lang="it-IT" altLang="it-IT" dirty="0">
                  <a:solidFill>
                    <a:srgbClr val="00206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ossidati</a:t>
              </a:r>
            </a:p>
          </p:txBody>
        </p:sp>
      </p:grpSp>
      <p:sp>
        <p:nvSpPr>
          <p:cNvPr id="17" name="Ovale 16"/>
          <p:cNvSpPr/>
          <p:nvPr/>
        </p:nvSpPr>
        <p:spPr>
          <a:xfrm>
            <a:off x="8396115" y="2024305"/>
            <a:ext cx="1792884" cy="116585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160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Titolo 1"/>
          <p:cNvSpPr>
            <a:spLocks noGrp="1"/>
          </p:cNvSpPr>
          <p:nvPr>
            <p:ph type="title"/>
          </p:nvPr>
        </p:nvSpPr>
        <p:spPr>
          <a:xfrm>
            <a:off x="1847528" y="44624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Esempio 1. Radicali liberi e stress ossidativo</a:t>
            </a:r>
          </a:p>
        </p:txBody>
      </p:sp>
      <p:cxnSp>
        <p:nvCxnSpPr>
          <p:cNvPr id="20" name="Connettore 1 19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2"/>
          <p:cNvSpPr txBox="1">
            <a:spLocks noChangeArrowheads="1"/>
          </p:cNvSpPr>
          <p:nvPr/>
        </p:nvSpPr>
        <p:spPr bwMode="auto">
          <a:xfrm>
            <a:off x="710409" y="4283460"/>
            <a:ext cx="4398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r>
              <a:rPr lang="it-IT" altLang="it-IT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Rivelazione dei </a:t>
            </a:r>
            <a:r>
              <a:rPr lang="it-IT" altLang="it-IT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 radicalici:</a:t>
            </a:r>
            <a:endParaRPr lang="it-IT" altLang="it-IT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442"/>
          <p:cNvSpPr>
            <a:spLocks noChangeAspect="1" noChangeArrowheads="1"/>
          </p:cNvSpPr>
          <p:nvPr/>
        </p:nvSpPr>
        <p:spPr bwMode="auto">
          <a:xfrm>
            <a:off x="1239044" y="5036792"/>
            <a:ext cx="2444750" cy="130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algn="ctr">
              <a:lnSpc>
                <a:spcPct val="200000"/>
              </a:lnSpc>
              <a:buClr>
                <a:srgbClr val="000000"/>
              </a:buClr>
            </a:pP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O</a:t>
            </a:r>
            <a:r>
              <a:rPr lang="en-GB" altLang="it-IT" sz="2000" baseline="-25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2</a:t>
            </a:r>
            <a:r>
              <a:rPr lang="en-GB" altLang="it-IT" sz="2000" u="sng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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, </a:t>
            </a:r>
            <a:r>
              <a:rPr lang="en-GB" altLang="it-IT" sz="200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OH, </a:t>
            </a:r>
            <a:r>
              <a:rPr lang="en-GB" altLang="it-IT" sz="200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 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NO,  CO</a:t>
            </a:r>
            <a:r>
              <a:rPr lang="en-GB" altLang="it-IT" sz="2000" baseline="-25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3</a:t>
            </a:r>
            <a:r>
              <a:rPr lang="en-GB" altLang="it-IT" sz="200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</a:t>
            </a:r>
            <a:r>
              <a:rPr lang="en-GB" altLang="it-IT" sz="200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 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NO</a:t>
            </a:r>
            <a:r>
              <a:rPr lang="en-GB" altLang="it-IT" sz="2000" baseline="-25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2</a:t>
            </a:r>
            <a:r>
              <a:rPr lang="en-GB" altLang="it-IT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  <a:sym typeface="Marlett" pitchFamily="2" charset="2"/>
              </a:rPr>
              <a:t>, </a:t>
            </a:r>
          </a:p>
        </p:txBody>
      </p:sp>
      <p:grpSp>
        <p:nvGrpSpPr>
          <p:cNvPr id="23" name="Gruppo 50"/>
          <p:cNvGrpSpPr>
            <a:grpSpLocks/>
          </p:cNvGrpSpPr>
          <p:nvPr/>
        </p:nvGrpSpPr>
        <p:grpSpPr bwMode="auto">
          <a:xfrm>
            <a:off x="2004220" y="4889154"/>
            <a:ext cx="4633718" cy="1968846"/>
            <a:chOff x="3711548" y="1938180"/>
            <a:chExt cx="4635503" cy="1967057"/>
          </a:xfrm>
        </p:grpSpPr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7616760" y="1938180"/>
              <a:ext cx="633413" cy="684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defTabSz="1330325"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1pPr>
              <a:lvl2pPr marL="742950" indent="-285750" defTabSz="1330325"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2pPr>
              <a:lvl3pPr marL="1143000" indent="-228600" defTabSz="1330325"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3pPr>
              <a:lvl4pPr marL="1600200" indent="-228600" defTabSz="1330325"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4pPr>
              <a:lvl5pPr marL="2057400" indent="-228600" defTabSz="1330325"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5pPr>
              <a:lvl6pPr marL="2514600" indent="-228600" defTabSz="13303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6pPr>
              <a:lvl7pPr marL="2971800" indent="-228600" defTabSz="13303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7pPr>
              <a:lvl8pPr marL="3429000" indent="-228600" defTabSz="13303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8pPr>
              <a:lvl9pPr marL="3886200" indent="-228600" defTabSz="13303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anose="02040602050305030304" pitchFamily="18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Wingdings" panose="05000000000000000000" pitchFamily="2" charset="2"/>
                <a:buNone/>
              </a:pPr>
              <a:r>
                <a:rPr lang="en-GB" altLang="it-IT" sz="1600" b="1" u="sng">
                  <a:solidFill>
                    <a:srgbClr val="92D050"/>
                  </a:solidFill>
                </a:rPr>
                <a:t>EPR </a:t>
              </a:r>
            </a:p>
            <a:p>
              <a:pPr algn="ctr" eaLnBrk="1" hangingPunct="1">
                <a:lnSpc>
                  <a:spcPct val="120000"/>
                </a:lnSpc>
                <a:buFont typeface="Wingdings" panose="05000000000000000000" pitchFamily="2" charset="2"/>
                <a:buNone/>
              </a:pPr>
              <a:endParaRPr lang="it-IT" altLang="it-IT" sz="1600" b="1" u="sng">
                <a:solidFill>
                  <a:srgbClr val="92D050"/>
                </a:solidFill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6650100" y="2659155"/>
              <a:ext cx="1696951" cy="399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it-IT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Spin </a:t>
              </a:r>
              <a:r>
                <a:rPr lang="it-IT" sz="2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trapping</a:t>
              </a:r>
              <a:endPara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 Box 32"/>
            <p:cNvSpPr txBox="1">
              <a:spLocks noChangeArrowheads="1"/>
            </p:cNvSpPr>
            <p:nvPr/>
          </p:nvSpPr>
          <p:spPr bwMode="auto">
            <a:xfrm>
              <a:off x="3711548" y="3381838"/>
              <a:ext cx="914752" cy="523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it-IT" sz="14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Radicali </a:t>
              </a:r>
            </a:p>
            <a:p>
              <a:pPr eaLnBrk="1" hangingPunct="1">
                <a:defRPr/>
              </a:pPr>
              <a:r>
                <a:rPr lang="it-IT" sz="14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instabili </a:t>
              </a:r>
            </a:p>
          </p:txBody>
        </p:sp>
        <p:sp>
          <p:nvSpPr>
            <p:cNvPr id="27" name="Parentesi graffa chiusa 26"/>
            <p:cNvSpPr/>
            <p:nvPr/>
          </p:nvSpPr>
          <p:spPr>
            <a:xfrm>
              <a:off x="5280844" y="2144368"/>
              <a:ext cx="110926" cy="1242126"/>
            </a:xfrm>
            <a:prstGeom prst="rightBrac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28" name="Freccia a destra 27"/>
            <p:cNvSpPr/>
            <p:nvPr/>
          </p:nvSpPr>
          <p:spPr>
            <a:xfrm>
              <a:off x="5652009" y="2751828"/>
              <a:ext cx="669888" cy="151310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  <p:pic>
        <p:nvPicPr>
          <p:cNvPr id="29" name="Immagin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102" y="5703983"/>
            <a:ext cx="2428571" cy="1266667"/>
          </a:xfrm>
          <a:prstGeom prst="rect">
            <a:avLst/>
          </a:prstGeom>
        </p:spPr>
      </p:pic>
      <p:sp>
        <p:nvSpPr>
          <p:cNvPr id="30" name="CasellaDiTesto 40"/>
          <p:cNvSpPr txBox="1">
            <a:spLocks noChangeArrowheads="1"/>
          </p:cNvSpPr>
          <p:nvPr/>
        </p:nvSpPr>
        <p:spPr bwMode="auto">
          <a:xfrm>
            <a:off x="10503641" y="5000738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r>
              <a:rPr lang="it-IT" altLang="it-IT" sz="2400" baseline="30000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</a:t>
            </a:r>
            <a:r>
              <a:rPr lang="it-IT" altLang="it-IT" sz="2400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</a:t>
            </a:r>
            <a:endParaRPr lang="it-IT" altLang="it-IT" sz="2400" u="sng" baseline="30000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Immagin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268" y="4596215"/>
            <a:ext cx="2752381" cy="1380952"/>
          </a:xfrm>
          <a:prstGeom prst="rect">
            <a:avLst/>
          </a:prstGeom>
        </p:spPr>
      </p:pic>
      <p:sp>
        <p:nvSpPr>
          <p:cNvPr id="32" name="CasellaDiTesto 11"/>
          <p:cNvSpPr txBox="1">
            <a:spLocks noChangeArrowheads="1"/>
          </p:cNvSpPr>
          <p:nvPr/>
        </p:nvSpPr>
        <p:spPr bwMode="auto">
          <a:xfrm>
            <a:off x="10612645" y="6103292"/>
            <a:ext cx="631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r>
              <a:rPr lang="it-IT" altLang="it-IT" sz="2400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it-IT" altLang="it-IT" sz="2400" baseline="-25000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it-IT" altLang="it-IT" sz="2400" u="sng" baseline="30000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</a:t>
            </a:r>
            <a:endParaRPr lang="it-IT" altLang="it-IT" sz="2400" u="sng" baseline="30000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8245590" y="3708519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DMPO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Freccia a destra 33"/>
          <p:cNvSpPr/>
          <p:nvPr/>
        </p:nvSpPr>
        <p:spPr bwMode="auto">
          <a:xfrm>
            <a:off x="6691461" y="5732365"/>
            <a:ext cx="669630" cy="15144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43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ople.virginia.edu/~dsc0b/SDSL_files/Scheme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5" y="1124744"/>
            <a:ext cx="5305425" cy="1533526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721635" y="358099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Spin</a:t>
            </a:r>
            <a:r>
              <a:rPr lang="it-IT" dirty="0"/>
              <a:t> </a:t>
            </a:r>
            <a:r>
              <a:rPr lang="it-IT" dirty="0" err="1"/>
              <a:t>label</a:t>
            </a:r>
            <a:endParaRPr lang="it-IT" dirty="0"/>
          </a:p>
        </p:txBody>
      </p:sp>
      <p:cxnSp>
        <p:nvCxnSpPr>
          <p:cNvPr id="7" name="Connettore 2 6"/>
          <p:cNvCxnSpPr/>
          <p:nvPr/>
        </p:nvCxnSpPr>
        <p:spPr>
          <a:xfrm>
            <a:off x="1923657" y="3768569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721634" y="448531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Spin</a:t>
            </a:r>
            <a:r>
              <a:rPr lang="it-IT" dirty="0"/>
              <a:t> </a:t>
            </a:r>
            <a:r>
              <a:rPr lang="it-IT" dirty="0" err="1"/>
              <a:t>label</a:t>
            </a:r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>
            <a:off x="1923657" y="466998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8328248" y="545451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Oltre una certa distanza i due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spin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label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non interagiscono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8328248" y="3284985"/>
            <a:ext cx="3863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Se i due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spin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label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sono sufficientemente vicini, lo spettro EPR risulta modificato dall’interazione.</a:t>
            </a:r>
          </a:p>
        </p:txBody>
      </p:sp>
      <p:sp>
        <p:nvSpPr>
          <p:cNvPr id="12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Esempio 2. Misura di distanze molecolari</a:t>
            </a:r>
          </a:p>
        </p:txBody>
      </p:sp>
      <p:cxnSp>
        <p:nvCxnSpPr>
          <p:cNvPr id="13" name="Connettore 1 12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038" y="2658270"/>
            <a:ext cx="5295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98" y="804129"/>
            <a:ext cx="9323809" cy="3942857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847528" y="44624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Esempio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3. Fluidità di membrana</a:t>
            </a:r>
            <a:endParaRPr lang="it-IT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cxnSp>
        <p:nvCxnSpPr>
          <p:cNvPr id="5" name="Connettore 1 4"/>
          <p:cNvCxnSpPr/>
          <p:nvPr/>
        </p:nvCxnSpPr>
        <p:spPr>
          <a:xfrm>
            <a:off x="1641848" y="670497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920501" y="6058398"/>
            <a:ext cx="10810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È possibile marcare siti diversi della membrana oppure molecole, come i farmaci, per lo studio dell’interazione farmaco-membrana.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064175" y="4744028"/>
            <a:ext cx="660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seguito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all’inserimento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nella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membrane,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spin label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mostrano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spettro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EPR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profondamente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modificato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 causa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limitata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mobilità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degli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spin label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all’interno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matrice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fosfolipidica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920501" y="4746986"/>
            <a:ext cx="2325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Spin </a:t>
            </a:r>
            <a:r>
              <a:rPr lang="it-IT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label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smtClean="0">
                <a:latin typeface="Arial" panose="020B0604020202020204" pitchFamily="34" charset="0"/>
                <a:cs typeface="Arial" panose="020B0604020202020204" pitchFamily="34" charset="0"/>
              </a:rPr>
              <a:t>«libero», in ambiente non-viscoso.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408042" y="1707869"/>
            <a:ext cx="37207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J Physiol594.16 (2016) pp 4591–4613</a:t>
            </a:r>
          </a:p>
        </p:txBody>
      </p:sp>
    </p:spTree>
    <p:extLst>
      <p:ext uri="{BB962C8B-B14F-4D97-AF65-F5344CB8AC3E}">
        <p14:creationId xmlns:p14="http://schemas.microsoft.com/office/powerpoint/2010/main" val="236561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2556818" y="191747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972269" y="1184652"/>
            <a:ext cx="86409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Le </a:t>
            </a:r>
            <a:r>
              <a:rPr lang="en-US" sz="2400" dirty="0" err="1"/>
              <a:t>radiazioni</a:t>
            </a:r>
            <a:r>
              <a:rPr lang="en-US" sz="2400" dirty="0"/>
              <a:t> </a:t>
            </a:r>
            <a:r>
              <a:rPr lang="en-US" sz="2400" dirty="0" err="1"/>
              <a:t>ionizzanti</a:t>
            </a:r>
            <a:r>
              <a:rPr lang="en-US" sz="2400" dirty="0"/>
              <a:t> </a:t>
            </a:r>
            <a:r>
              <a:rPr lang="en-US" sz="2400" dirty="0" err="1"/>
              <a:t>rompono</a:t>
            </a:r>
            <a:r>
              <a:rPr lang="en-US" sz="2400" dirty="0"/>
              <a:t> I </a:t>
            </a:r>
            <a:r>
              <a:rPr lang="en-US" sz="2400" dirty="0" err="1"/>
              <a:t>legami</a:t>
            </a:r>
            <a:r>
              <a:rPr lang="en-US" sz="2400" dirty="0"/>
              <a:t> </a:t>
            </a:r>
            <a:r>
              <a:rPr lang="en-US" sz="2400" dirty="0" err="1"/>
              <a:t>chimici</a:t>
            </a:r>
            <a:r>
              <a:rPr lang="en-US" sz="2400" dirty="0"/>
              <a:t>. Se a </a:t>
            </a:r>
            <a:r>
              <a:rPr lang="en-US" sz="2400" dirty="0" err="1"/>
              <a:t>seguito</a:t>
            </a:r>
            <a:r>
              <a:rPr lang="en-US" sz="2400" dirty="0"/>
              <a:t> di </a:t>
            </a:r>
            <a:r>
              <a:rPr lang="en-US" sz="2400" dirty="0" err="1"/>
              <a:t>ciò</a:t>
            </a:r>
            <a:r>
              <a:rPr lang="en-US" sz="2400" dirty="0"/>
              <a:t> </a:t>
            </a:r>
            <a:r>
              <a:rPr lang="en-US" sz="2400" dirty="0" err="1"/>
              <a:t>si</a:t>
            </a:r>
            <a:r>
              <a:rPr lang="en-US" sz="2400" dirty="0"/>
              <a:t> </a:t>
            </a:r>
            <a:r>
              <a:rPr lang="en-US" sz="2400" dirty="0" err="1"/>
              <a:t>creano</a:t>
            </a:r>
            <a:r>
              <a:rPr lang="en-US" sz="2400" dirty="0"/>
              <a:t> </a:t>
            </a:r>
            <a:r>
              <a:rPr lang="en-US" sz="2400" dirty="0" err="1"/>
              <a:t>radicali</a:t>
            </a:r>
            <a:r>
              <a:rPr lang="en-US" sz="2400" dirty="0"/>
              <a:t> </a:t>
            </a:r>
            <a:r>
              <a:rPr lang="en-US" sz="2400" dirty="0" err="1"/>
              <a:t>liberi</a:t>
            </a:r>
            <a:r>
              <a:rPr lang="en-US" sz="2400" dirty="0"/>
              <a:t> </a:t>
            </a:r>
            <a:r>
              <a:rPr lang="en-US" sz="2400" dirty="0" err="1"/>
              <a:t>stabili</a:t>
            </a:r>
            <a:r>
              <a:rPr lang="en-US" sz="2400" dirty="0"/>
              <a:t>, </a:t>
            </a:r>
            <a:r>
              <a:rPr lang="en-US" sz="2400" dirty="0" err="1"/>
              <a:t>l’identificazione</a:t>
            </a:r>
            <a:r>
              <a:rPr lang="en-US" sz="2400" dirty="0"/>
              <a:t> e la </a:t>
            </a:r>
            <a:r>
              <a:rPr lang="en-US" sz="2400" dirty="0" err="1"/>
              <a:t>quantizzazione</a:t>
            </a:r>
            <a:r>
              <a:rPr lang="en-US" sz="2400" dirty="0"/>
              <a:t> di </a:t>
            </a:r>
            <a:r>
              <a:rPr lang="en-US" sz="2400" dirty="0" err="1"/>
              <a:t>tali</a:t>
            </a:r>
            <a:r>
              <a:rPr lang="en-US" sz="2400" dirty="0"/>
              <a:t> </a:t>
            </a:r>
            <a:r>
              <a:rPr lang="en-US" sz="2400" dirty="0" err="1"/>
              <a:t>radicali</a:t>
            </a:r>
            <a:r>
              <a:rPr lang="en-US" sz="2400" dirty="0"/>
              <a:t> </a:t>
            </a:r>
            <a:r>
              <a:rPr lang="en-US" sz="2400" dirty="0" err="1"/>
              <a:t>mendiante</a:t>
            </a:r>
            <a:r>
              <a:rPr lang="en-US" sz="2400" dirty="0"/>
              <a:t> </a:t>
            </a:r>
            <a:r>
              <a:rPr lang="en-US" sz="2400" dirty="0" err="1"/>
              <a:t>tecnica</a:t>
            </a:r>
            <a:r>
              <a:rPr lang="en-US" sz="2400" dirty="0"/>
              <a:t> EPR </a:t>
            </a:r>
            <a:r>
              <a:rPr lang="en-US" sz="2400" dirty="0" err="1"/>
              <a:t>possono</a:t>
            </a:r>
            <a:r>
              <a:rPr lang="en-US" sz="2400" dirty="0"/>
              <a:t> </a:t>
            </a:r>
            <a:r>
              <a:rPr lang="en-US" sz="2400" dirty="0" err="1"/>
              <a:t>essere</a:t>
            </a:r>
            <a:r>
              <a:rPr lang="en-US" sz="2400" dirty="0"/>
              <a:t> </a:t>
            </a:r>
            <a:r>
              <a:rPr lang="en-US" sz="2400" dirty="0" err="1"/>
              <a:t>usati</a:t>
            </a:r>
            <a:r>
              <a:rPr lang="en-US" sz="2400" dirty="0"/>
              <a:t> come </a:t>
            </a:r>
            <a:r>
              <a:rPr lang="en-US" sz="2400" dirty="0" err="1"/>
              <a:t>indicatori</a:t>
            </a:r>
            <a:r>
              <a:rPr lang="en-US" sz="2400" dirty="0"/>
              <a:t> e </a:t>
            </a:r>
            <a:r>
              <a:rPr lang="en-US" sz="2400" dirty="0" err="1"/>
              <a:t>estimatori</a:t>
            </a:r>
            <a:r>
              <a:rPr lang="en-US" sz="2400" dirty="0"/>
              <a:t> del </a:t>
            </a:r>
            <a:r>
              <a:rPr lang="en-US" sz="2400" dirty="0" err="1"/>
              <a:t>danno</a:t>
            </a:r>
            <a:r>
              <a:rPr lang="en-US" sz="2400" dirty="0"/>
              <a:t> da </a:t>
            </a:r>
            <a:r>
              <a:rPr lang="en-US" sz="2400" dirty="0" err="1"/>
              <a:t>radiazione</a:t>
            </a:r>
            <a:r>
              <a:rPr lang="en-US" sz="2400" dirty="0"/>
              <a:t> e come </a:t>
            </a:r>
            <a:r>
              <a:rPr lang="en-US" sz="2400" dirty="0" err="1"/>
              <a:t>strumento</a:t>
            </a:r>
            <a:r>
              <a:rPr lang="en-US" sz="2400" dirty="0"/>
              <a:t> di </a:t>
            </a:r>
            <a:r>
              <a:rPr lang="en-US" sz="2400" dirty="0" err="1"/>
              <a:t>valutazione</a:t>
            </a:r>
            <a:r>
              <a:rPr lang="en-US" sz="2400" dirty="0"/>
              <a:t> </a:t>
            </a:r>
            <a:r>
              <a:rPr lang="en-US" sz="2400" dirty="0" err="1"/>
              <a:t>della</a:t>
            </a:r>
            <a:r>
              <a:rPr lang="en-US" sz="2400" dirty="0"/>
              <a:t> dose </a:t>
            </a:r>
            <a:r>
              <a:rPr lang="en-US" sz="2400" dirty="0" err="1"/>
              <a:t>assorbita</a:t>
            </a:r>
            <a:r>
              <a:rPr lang="en-US" sz="2400" dirty="0"/>
              <a:t>.</a:t>
            </a:r>
            <a:endParaRPr lang="it-IT" sz="2400" dirty="0"/>
          </a:p>
        </p:txBody>
      </p:sp>
      <p:pic>
        <p:nvPicPr>
          <p:cNvPr id="20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1564" y="3367714"/>
            <a:ext cx="2340507" cy="3451280"/>
          </a:xfrm>
          <a:prstGeom prst="rect">
            <a:avLst/>
          </a:prstGeom>
          <a:solidFill>
            <a:srgbClr val="99FF66"/>
          </a:solidFill>
          <a:ln w="9525">
            <a:noFill/>
            <a:miter lim="800000"/>
            <a:headEnd/>
            <a:tailEnd/>
          </a:ln>
        </p:spPr>
      </p:pic>
      <p:sp>
        <p:nvSpPr>
          <p:cNvPr id="21" name="Rectangle 43"/>
          <p:cNvSpPr>
            <a:spLocks noChangeArrowheads="1"/>
          </p:cNvSpPr>
          <p:nvPr/>
        </p:nvSpPr>
        <p:spPr bwMode="auto">
          <a:xfrm>
            <a:off x="2625082" y="4279676"/>
            <a:ext cx="212725" cy="13335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22" name="Group 44"/>
          <p:cNvGrpSpPr>
            <a:grpSpLocks/>
          </p:cNvGrpSpPr>
          <p:nvPr/>
        </p:nvGrpSpPr>
        <p:grpSpPr bwMode="auto">
          <a:xfrm>
            <a:off x="2207569" y="4508277"/>
            <a:ext cx="893763" cy="792163"/>
            <a:chOff x="2245" y="2840"/>
            <a:chExt cx="755" cy="635"/>
          </a:xfrm>
        </p:grpSpPr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2245" y="2840"/>
              <a:ext cx="454" cy="63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Text Box 46"/>
            <p:cNvSpPr txBox="1">
              <a:spLocks noChangeArrowheads="1"/>
            </p:cNvSpPr>
            <p:nvPr/>
          </p:nvSpPr>
          <p:spPr bwMode="auto">
            <a:xfrm>
              <a:off x="2336" y="3158"/>
              <a:ext cx="664" cy="3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b="1" dirty="0">
                  <a:latin typeface="Symbol" pitchFamily="18" charset="2"/>
                </a:rPr>
                <a:t>a, b, g</a:t>
              </a:r>
            </a:p>
          </p:txBody>
        </p:sp>
      </p:grpSp>
      <p:graphicFrame>
        <p:nvGraphicFramePr>
          <p:cNvPr id="25" name="Grafico 31"/>
          <p:cNvGraphicFramePr/>
          <p:nvPr>
            <p:extLst>
              <p:ext uri="{D42A27DB-BD31-4B8C-83A1-F6EECF244321}">
                <p14:modId xmlns:p14="http://schemas.microsoft.com/office/powerpoint/2010/main" val="1825559105"/>
              </p:ext>
            </p:extLst>
          </p:nvPr>
        </p:nvGraphicFramePr>
        <p:xfrm>
          <a:off x="8428964" y="3881641"/>
          <a:ext cx="2754475" cy="2045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3426" name="Picture 2" descr="https://encrypted-tbn1.gstatic.com/images?q=tbn:ANd9GcReFkIsvzr55RepZZ3Rle40cdHFATQ8pw031g6DnCEpvccm8d1Xz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3492" y="3332476"/>
            <a:ext cx="4248472" cy="3402163"/>
          </a:xfrm>
          <a:prstGeom prst="rect">
            <a:avLst/>
          </a:prstGeom>
          <a:noFill/>
        </p:spPr>
      </p:pic>
      <p:sp>
        <p:nvSpPr>
          <p:cNvPr id="12" name="Titolo 1"/>
          <p:cNvSpPr txBox="1">
            <a:spLocks/>
          </p:cNvSpPr>
          <p:nvPr/>
        </p:nvSpPr>
        <p:spPr>
          <a:xfrm>
            <a:off x="1847528" y="125306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Esempio 4. Difetti indotti da radiazioni ionizzanti e non ionizzanti.</a:t>
            </a:r>
          </a:p>
        </p:txBody>
      </p:sp>
      <p:cxnSp>
        <p:nvCxnSpPr>
          <p:cNvPr id="13" name="Connettore 1 12"/>
          <p:cNvCxnSpPr/>
          <p:nvPr/>
        </p:nvCxnSpPr>
        <p:spPr>
          <a:xfrm>
            <a:off x="1641848" y="858755"/>
            <a:ext cx="86409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74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520</Words>
  <Application>Microsoft Office PowerPoint</Application>
  <PresentationFormat>Widescreen</PresentationFormat>
  <Paragraphs>110</Paragraphs>
  <Slides>11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22" baseType="lpstr">
      <vt:lpstr>Arial Unicode MS</vt:lpstr>
      <vt:lpstr>Arial</vt:lpstr>
      <vt:lpstr>Book Antiqua</vt:lpstr>
      <vt:lpstr>Calibri</vt:lpstr>
      <vt:lpstr>Calibri Light</vt:lpstr>
      <vt:lpstr>Lucida Sans Unicode</vt:lpstr>
      <vt:lpstr>Marlett</vt:lpstr>
      <vt:lpstr>Symbol</vt:lpstr>
      <vt:lpstr>Trebuchet MS</vt:lpstr>
      <vt:lpstr>Wingdings</vt:lpstr>
      <vt:lpstr>Tema di Office</vt:lpstr>
      <vt:lpstr>Presentazione standard di PowerPoint</vt:lpstr>
      <vt:lpstr>Strumentazione</vt:lpstr>
      <vt:lpstr>Risonanza Paramagnetica Elettronica (EPR) </vt:lpstr>
      <vt:lpstr>Presentazione standard di PowerPoint</vt:lpstr>
      <vt:lpstr>Tre approcci di rivelazione</vt:lpstr>
      <vt:lpstr>Esempio 1. Radicali liberi e stress ossidativo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sara.dellamonaca</dc:creator>
  <cp:lastModifiedBy>Pietraforte Donatella</cp:lastModifiedBy>
  <cp:revision>101</cp:revision>
  <dcterms:created xsi:type="dcterms:W3CDTF">2017-02-14T14:42:16Z</dcterms:created>
  <dcterms:modified xsi:type="dcterms:W3CDTF">2017-02-20T11:41:41Z</dcterms:modified>
</cp:coreProperties>
</file>