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81" r:id="rId2"/>
    <p:sldId id="262" r:id="rId3"/>
    <p:sldId id="261" r:id="rId4"/>
    <p:sldId id="279" r:id="rId5"/>
    <p:sldId id="283" r:id="rId6"/>
    <p:sldId id="265" r:id="rId7"/>
    <p:sldId id="282" r:id="rId8"/>
    <p:sldId id="270" r:id="rId9"/>
    <p:sldId id="271" r:id="rId10"/>
    <p:sldId id="272" r:id="rId11"/>
    <p:sldId id="276" r:id="rId12"/>
    <p:sldId id="273" r:id="rId13"/>
    <p:sldId id="284" r:id="rId14"/>
    <p:sldId id="268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E1F1F9"/>
    <a:srgbClr val="00A4DE"/>
    <a:srgbClr val="D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9" autoAdjust="0"/>
    <p:restoredTop sz="97026" autoAdjust="0"/>
  </p:normalViewPr>
  <p:slideViewPr>
    <p:cSldViewPr snapToGrid="0" showGuides="1">
      <p:cViewPr varScale="1">
        <p:scale>
          <a:sx n="123" d="100"/>
          <a:sy n="123" d="100"/>
        </p:scale>
        <p:origin x="208" y="896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80DCA-2912-413C-BF41-478ACEEF68A7}" type="datetimeFigureOut">
              <a:rPr lang="it-IT" smtClean="0"/>
              <a:t>06/11/18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7A012-3EA3-447C-B976-BE82EF86DA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59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.it/vtec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    </a:t>
            </a:r>
            <a:r>
              <a:rPr lang="it-IT" dirty="0" err="1"/>
              <a:t>affaciarsi</a:t>
            </a:r>
            <a:r>
              <a:rPr lang="it-IT" dirty="0"/>
              <a:t> a questa tecnologia</a:t>
            </a:r>
            <a:r>
              <a:rPr lang="it-IT" baseline="0" dirty="0"/>
              <a:t> che sebbene non sia più nuova ogni giorno offre nuove applicazioni</a:t>
            </a:r>
          </a:p>
          <a:p>
            <a:r>
              <a:rPr lang="it-IT" baseline="0" dirty="0"/>
              <a:t> </a:t>
            </a:r>
            <a:r>
              <a:rPr lang="it-IT" dirty="0"/>
              <a:t>E già ci sembrava molto …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7A012-3EA3-447C-B976-BE82EF86DA6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457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Qualora l’utente abbia urgenze, particolari esigenze di procedure non standardizzate ma custom.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Prevede però che l’utente sia autonomo nella preparazione, nell’acquisto dei KIT e nella strumentazione per la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Altrimenti, con procedura concordata, possono essere fornite aliquote di reagenti e la possibilità di usare da noi lo strumento per la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7A012-3EA3-447C-B976-BE82EF86DA6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073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7A012-3EA3-447C-B976-BE82EF86DA6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55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Materiale genetico di vario genere e origine</a:t>
            </a:r>
            <a:r>
              <a:rPr lang="it-IT" baseline="0" dirty="0"/>
              <a:t> (poi vedremo alcuni esempi che deve essere «trattato» per poter essere processato dallo strumento.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sequenziamento di DNA e composto di tre fasi: la preparazione del campione</a:t>
            </a:r>
          </a:p>
          <a:p>
            <a:r>
              <a:rPr lang="it-IT" b="1" dirty="0"/>
              <a:t>Definire bene come su ogni </a:t>
            </a:r>
            <a:r>
              <a:rPr lang="it-IT" b="1" dirty="0" err="1"/>
              <a:t>beads</a:t>
            </a:r>
            <a:r>
              <a:rPr lang="it-IT" b="1" dirty="0"/>
              <a:t> ci vada un solo frammento….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 analizzare, il sequenziamento fisico e il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riassemblaggio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preparazione del campione consiste nello spezzare il genoma in più frammenti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lunghezza contenuta, a seconda del metodo seguito, questi frammenti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possono essere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amplicati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vari modi.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Nella fase di sequenziamento fisico, ogni base in ogni frammento viene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cata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creando quindi delle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reads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Una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una stringa di caratteri, appartenenti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 un alfabeto finito e ben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denito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C3A5-F512-41FD-906C-0EF9CCE6DF7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040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Materiale genetico di vario genere e origine</a:t>
            </a:r>
            <a:r>
              <a:rPr lang="it-IT" baseline="0" dirty="0"/>
              <a:t> (poi vedremo alcuni esempi che deve essere «trattato» per poter essere processato dallo strumento.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sequenziamento di DNA e composto di tre fasi: la preparazione del campione</a:t>
            </a:r>
          </a:p>
          <a:p>
            <a:r>
              <a:rPr lang="it-IT" b="1" dirty="0"/>
              <a:t>Definire bene come su ogni </a:t>
            </a:r>
            <a:r>
              <a:rPr lang="it-IT" b="1" dirty="0" err="1"/>
              <a:t>beads</a:t>
            </a:r>
            <a:r>
              <a:rPr lang="it-IT" b="1" dirty="0"/>
              <a:t> ci vada un solo frammento….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 analizzare, il sequenziamento fisico e il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riassemblaggio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preparazione del campione consiste nello spezzare il genoma in più frammenti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lunghezza contenuta, a seconda del metodo seguito, questi frammenti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possono essere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amplicati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vari modi.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Nella fase di sequenziamento fisico, ogni base in ogni frammento viene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cata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creando quindi delle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reads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Una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una stringa di caratteri, appartenenti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 un alfabeto finito e ben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denito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C3A5-F512-41FD-906C-0EF9CCE6DF7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71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Materiale genetico di vario genere e origine</a:t>
            </a:r>
            <a:r>
              <a:rPr lang="it-IT" baseline="0" dirty="0"/>
              <a:t> (poi vedremo alcuni esempi che deve essere «trattato» per poter essere processato dallo strumento.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sequenziamento di DNA e composto di tre fasi: la preparazione del campione</a:t>
            </a:r>
          </a:p>
          <a:p>
            <a:r>
              <a:rPr lang="it-IT" b="1" dirty="0"/>
              <a:t>Definire bene come su ogni </a:t>
            </a:r>
            <a:r>
              <a:rPr lang="it-IT" b="1" dirty="0" err="1"/>
              <a:t>beads</a:t>
            </a:r>
            <a:r>
              <a:rPr lang="it-IT" b="1" dirty="0"/>
              <a:t> ci vada un solo frammento….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 analizzare, il sequenziamento fisico e il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riassemblaggio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preparazione del campione consiste nello spezzare il genoma in più frammenti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lunghezza contenuta, a seconda del metodo seguito, questi frammenti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possono essere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amplicati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vari modi.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Nella fase di sequenziamento fisico, ogni base in ogni frammento viene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cata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creando quindi delle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reads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Una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una stringa di caratteri, appartenenti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 un alfabeto finito e ben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denito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C3A5-F512-41FD-906C-0EF9CCE6DF7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970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Questo ci ha permesso di renderci utili per colleghi che </a:t>
            </a:r>
            <a:r>
              <a:rPr lang="it-IT" baseline="0" dirty="0"/>
              <a:t> volevano inserire questa metodologia in progetti, permettendo una crescita reciproca e ampliando  le possibilità dei dipendenti ISS …L’abbiamo potuto fare con il supporto degli </a:t>
            </a:r>
            <a:r>
              <a:rPr lang="it-IT" baseline="0" dirty="0" err="1"/>
              <a:t>specialist</a:t>
            </a:r>
            <a:r>
              <a:rPr lang="it-IT" baseline="0" dirty="0"/>
              <a:t> che ci hanno aiutato a destreggiarci tra i vari reagenti necessari e chiedendo supporto  </a:t>
            </a:r>
            <a:r>
              <a:rPr lang="it-IT" baseline="0" dirty="0" err="1"/>
              <a:t>Riccobono</a:t>
            </a:r>
            <a:r>
              <a:rPr lang="it-IT" baseline="0" dirty="0"/>
              <a:t> per  la parte di bioinformatica necessaria per stimare la profondità necessaria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7A012-3EA3-447C-B976-BE82EF86DA6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475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Materiale genetico di vario genere e origine</a:t>
            </a:r>
            <a:r>
              <a:rPr lang="it-IT" baseline="0" dirty="0"/>
              <a:t> (poi vedremo alcuni esempi che deve essere «trattato» per poter essere processato dallo strumento.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sequenziamento di DNA e composto di tre fasi: la preparazione del campione</a:t>
            </a:r>
          </a:p>
          <a:p>
            <a:r>
              <a:rPr lang="it-IT" b="1" dirty="0"/>
              <a:t>Definire bene come su ogni </a:t>
            </a:r>
            <a:r>
              <a:rPr lang="it-IT" b="1" dirty="0" err="1"/>
              <a:t>beads</a:t>
            </a:r>
            <a:r>
              <a:rPr lang="it-IT" b="1" dirty="0"/>
              <a:t> ci vada un solo frammento….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 analizzare, il sequenziamento fisico e il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riassemblaggio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preparazione del campione consiste nello spezzare il genoma in più frammenti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lunghezza contenuta, a seconda del metodo seguito, questi frammenti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possono essere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amplicati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vari modi.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Nella fase di sequenziamento fisico, ogni base in ogni frammento viene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cata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creando quindi delle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reads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Una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una stringa di caratteri, appartenenti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 un alfabeto finito e ben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denito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C3A5-F512-41FD-906C-0EF9CCE6DF7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23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Quello che è assolutamente cambiato è la potenza intesa come Output ovviamente si può fare molto meglio quello che già facevamo e fare di </a:t>
            </a:r>
            <a:r>
              <a:rPr lang="it-IT" dirty="0" err="1"/>
              <a:t>piu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7A012-3EA3-447C-B976-BE82EF86DA6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536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Grazie alle tecniche di arricchimento oltre al sequenziamento genomico (</a:t>
            </a:r>
            <a:r>
              <a:rPr lang="it-IT" dirty="0" err="1"/>
              <a:t>whole</a:t>
            </a:r>
            <a:r>
              <a:rPr lang="it-IT" dirty="0"/>
              <a:t> </a:t>
            </a:r>
            <a:r>
              <a:rPr lang="it-IT" dirty="0" err="1"/>
              <a:t>genome</a:t>
            </a:r>
            <a:r>
              <a:rPr lang="it-IT" dirty="0"/>
              <a:t> </a:t>
            </a:r>
            <a:r>
              <a:rPr lang="it-IT" dirty="0" err="1"/>
              <a:t>sequencing</a:t>
            </a:r>
            <a:r>
              <a:rPr lang="it-IT" dirty="0"/>
              <a:t> o WGS), sono stati sviluppati tre approcci più mirati quali il sequenziamento dell’</a:t>
            </a:r>
            <a:r>
              <a:rPr lang="it-IT" dirty="0" err="1"/>
              <a:t>esoma</a:t>
            </a:r>
            <a:r>
              <a:rPr lang="it-IT" dirty="0"/>
              <a:t> (</a:t>
            </a:r>
            <a:r>
              <a:rPr lang="it-IT" dirty="0" err="1"/>
              <a:t>whole</a:t>
            </a:r>
            <a:r>
              <a:rPr lang="it-IT" dirty="0"/>
              <a:t> </a:t>
            </a:r>
            <a:r>
              <a:rPr lang="it-IT" dirty="0" err="1"/>
              <a:t>exome</a:t>
            </a:r>
            <a:r>
              <a:rPr lang="it-IT" dirty="0"/>
              <a:t> </a:t>
            </a:r>
            <a:r>
              <a:rPr lang="it-IT" dirty="0" err="1"/>
              <a:t>sequencing</a:t>
            </a:r>
            <a:r>
              <a:rPr lang="it-IT" dirty="0"/>
              <a:t> o WES) o il sequenziamento di pannelli di geni, noto anche come “</a:t>
            </a:r>
            <a:r>
              <a:rPr lang="it-IT" dirty="0" err="1"/>
              <a:t>targeted</a:t>
            </a:r>
            <a:r>
              <a:rPr lang="it-IT" dirty="0"/>
              <a:t> </a:t>
            </a:r>
            <a:r>
              <a:rPr lang="it-IT" dirty="0" err="1"/>
              <a:t>sequencing</a:t>
            </a:r>
            <a:r>
              <a:rPr lang="it-IT" dirty="0"/>
              <a:t>” (TS) che può essere focalizzato o esteso a molti geni (</a:t>
            </a:r>
            <a:r>
              <a:rPr lang="it-IT" dirty="0" err="1"/>
              <a:t>Tab</a:t>
            </a:r>
            <a:r>
              <a:rPr lang="it-IT" dirty="0"/>
              <a:t>. I).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Differenza teorica e pratica tra </a:t>
            </a:r>
            <a:r>
              <a:rPr lang="it-IT" dirty="0" err="1"/>
              <a:t>digital</a:t>
            </a:r>
            <a:r>
              <a:rPr lang="it-IT" dirty="0"/>
              <a:t>/real-time e NGS:</a:t>
            </a:r>
            <a:r>
              <a:rPr lang="it-IT" baseline="0" dirty="0"/>
              <a:t> quando usare l’uno e quando usare l’altro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7A012-3EA3-447C-B976-BE82EF86DA6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824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it-IT" sz="1200" dirty="0" err="1">
                <a:solidFill>
                  <a:prstClr val="black"/>
                </a:solidFill>
              </a:rPr>
              <a:t>European</a:t>
            </a:r>
            <a:r>
              <a:rPr lang="it-IT" sz="1200" dirty="0">
                <a:solidFill>
                  <a:prstClr val="black"/>
                </a:solidFill>
              </a:rPr>
              <a:t> Center for </a:t>
            </a:r>
            <a:r>
              <a:rPr lang="it-IT" sz="1200" dirty="0" err="1">
                <a:solidFill>
                  <a:prstClr val="black"/>
                </a:solidFill>
              </a:rPr>
              <a:t>Disease</a:t>
            </a:r>
            <a:r>
              <a:rPr lang="it-IT" sz="1200" dirty="0">
                <a:solidFill>
                  <a:prstClr val="black"/>
                </a:solidFill>
              </a:rPr>
              <a:t> Control (ECDC) richiede di fare un salto di qualità nella tipizzazione e nel tracciamento di ceppi patogeni coinvolti nelle epidemie alimentari affiancando le analisi molecolari (PFGE e MLST) con il sequenziamento </a:t>
            </a:r>
            <a:r>
              <a:rPr lang="it-IT" sz="1200" dirty="0" err="1">
                <a:solidFill>
                  <a:prstClr val="black"/>
                </a:solidFill>
              </a:rPr>
              <a:t>whole</a:t>
            </a:r>
            <a:r>
              <a:rPr lang="it-IT" sz="1200" dirty="0">
                <a:solidFill>
                  <a:prstClr val="black"/>
                </a:solidFill>
              </a:rPr>
              <a:t> </a:t>
            </a:r>
            <a:r>
              <a:rPr lang="it-IT" sz="1200" dirty="0" err="1">
                <a:solidFill>
                  <a:prstClr val="black"/>
                </a:solidFill>
              </a:rPr>
              <a:t>genome</a:t>
            </a:r>
            <a:r>
              <a:rPr lang="it-IT" sz="1200" dirty="0">
                <a:solidFill>
                  <a:prstClr val="black"/>
                </a:solidFill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it-IT" sz="1200" dirty="0">
                <a:solidFill>
                  <a:prstClr val="black"/>
                </a:solidFill>
              </a:rPr>
              <a:t>Questo prevede inoltre l’armonizzazione delle procedure sia di produzione del dato </a:t>
            </a:r>
            <a:r>
              <a:rPr lang="it-IT" sz="1200" i="1" dirty="0">
                <a:solidFill>
                  <a:prstClr val="black"/>
                </a:solidFill>
              </a:rPr>
              <a:t>(</a:t>
            </a:r>
            <a:r>
              <a:rPr lang="it-IT" sz="1200" i="1" dirty="0" err="1">
                <a:solidFill>
                  <a:prstClr val="black"/>
                </a:solidFill>
              </a:rPr>
              <a:t>wet</a:t>
            </a:r>
            <a:r>
              <a:rPr lang="it-IT" sz="1200" i="1" dirty="0">
                <a:solidFill>
                  <a:prstClr val="black"/>
                </a:solidFill>
              </a:rPr>
              <a:t> lab) </a:t>
            </a:r>
            <a:r>
              <a:rPr lang="it-IT" sz="1200" dirty="0">
                <a:solidFill>
                  <a:prstClr val="black"/>
                </a:solidFill>
              </a:rPr>
              <a:t>sia della fase di analisi </a:t>
            </a:r>
            <a:r>
              <a:rPr lang="it-IT" sz="1200" i="1" dirty="0">
                <a:solidFill>
                  <a:prstClr val="black"/>
                </a:solidFill>
              </a:rPr>
              <a:t>(dry lab) </a:t>
            </a:r>
            <a:r>
              <a:rPr lang="it-IT" sz="1200" dirty="0">
                <a:solidFill>
                  <a:prstClr val="black"/>
                </a:solidFill>
              </a:rPr>
              <a:t>ad opera degli </a:t>
            </a:r>
            <a:r>
              <a:rPr lang="it-IT" sz="1200" i="1" dirty="0" err="1">
                <a:solidFill>
                  <a:prstClr val="black"/>
                </a:solidFill>
              </a:rPr>
              <a:t>European</a:t>
            </a:r>
            <a:r>
              <a:rPr lang="it-IT" sz="1200" i="1" dirty="0">
                <a:solidFill>
                  <a:prstClr val="black"/>
                </a:solidFill>
              </a:rPr>
              <a:t> Union Reference </a:t>
            </a:r>
            <a:r>
              <a:rPr lang="it-IT" sz="1200" i="1" dirty="0" err="1">
                <a:solidFill>
                  <a:prstClr val="black"/>
                </a:solidFill>
              </a:rPr>
              <a:t>Laboratory</a:t>
            </a:r>
            <a:r>
              <a:rPr lang="it-IT" sz="1200" i="1" dirty="0">
                <a:solidFill>
                  <a:prstClr val="black"/>
                </a:solidFill>
              </a:rPr>
              <a:t> (EURL)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it-IT" sz="1200" dirty="0">
                <a:solidFill>
                  <a:prstClr val="black"/>
                </a:solidFill>
              </a:rPr>
              <a:t>Noi collaboriamo con il reparto di Sicurezza Microbiologica degli Alimenti e Malattie a Trasmissione Alimentare (</a:t>
            </a:r>
            <a:r>
              <a:rPr lang="it-IT" sz="1200" dirty="0" err="1">
                <a:solidFill>
                  <a:prstClr val="black"/>
                </a:solidFill>
              </a:rPr>
              <a:t>One</a:t>
            </a:r>
            <a:r>
              <a:rPr lang="it-IT" sz="1200" dirty="0">
                <a:solidFill>
                  <a:prstClr val="black"/>
                </a:solidFill>
              </a:rPr>
              <a:t> </a:t>
            </a:r>
            <a:r>
              <a:rPr lang="it-IT" sz="1200" dirty="0" err="1">
                <a:solidFill>
                  <a:prstClr val="black"/>
                </a:solidFill>
              </a:rPr>
              <a:t>Health</a:t>
            </a:r>
            <a:r>
              <a:rPr lang="it-IT" sz="1200" dirty="0">
                <a:solidFill>
                  <a:prstClr val="black"/>
                </a:solidFill>
              </a:rPr>
              <a:t> MTA) e in particolare con il </a:t>
            </a:r>
            <a:r>
              <a:rPr lang="pt-BR" sz="1200" dirty="0"/>
              <a:t> </a:t>
            </a:r>
            <a:r>
              <a:rPr lang="pt-BR" sz="1200" dirty="0">
                <a:hlinkClick r:id="rId3"/>
              </a:rPr>
              <a:t>EU Reference Laboratory for E. coli (EU-RL VTEC) </a:t>
            </a:r>
            <a:r>
              <a:rPr lang="it-IT" sz="1200" i="1" dirty="0">
                <a:solidFill>
                  <a:prstClr val="black"/>
                </a:solidFill>
              </a:rPr>
              <a:t>e </a:t>
            </a:r>
            <a:r>
              <a:rPr lang="it-IT" sz="1200" dirty="0">
                <a:solidFill>
                  <a:prstClr val="black"/>
                </a:solidFill>
              </a:rPr>
              <a:t>con</a:t>
            </a:r>
            <a:r>
              <a:rPr lang="it-IT" sz="1200" i="1" dirty="0">
                <a:solidFill>
                  <a:prstClr val="black"/>
                </a:solidFill>
              </a:rPr>
              <a:t> </a:t>
            </a:r>
            <a:r>
              <a:rPr lang="it-IT" sz="1200" dirty="0">
                <a:solidFill>
                  <a:prstClr val="black"/>
                </a:solidFill>
              </a:rPr>
              <a:t>il reparto che si occupa delle epidemie di </a:t>
            </a:r>
            <a:r>
              <a:rPr lang="it-IT" sz="1200" i="1" dirty="0">
                <a:solidFill>
                  <a:prstClr val="black"/>
                </a:solidFill>
              </a:rPr>
              <a:t> </a:t>
            </a:r>
            <a:r>
              <a:rPr lang="it-IT" sz="1200" dirty="0"/>
              <a:t> </a:t>
            </a:r>
            <a:r>
              <a:rPr lang="it-IT" sz="1200" i="1" dirty="0"/>
              <a:t>L. </a:t>
            </a:r>
            <a:r>
              <a:rPr lang="it-IT" sz="1200" i="1" dirty="0" err="1"/>
              <a:t>monocytogenes</a:t>
            </a:r>
            <a:r>
              <a:rPr lang="it-IT" sz="1200" i="1" dirty="0"/>
              <a:t> </a:t>
            </a:r>
            <a:r>
              <a:rPr lang="it-IT" sz="1200" dirty="0">
                <a:solidFill>
                  <a:prstClr val="black"/>
                </a:solidFill>
              </a:rPr>
              <a:t>supportandoli nella fase di sequenziamento.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7A012-3EA3-447C-B976-BE82EF86DA6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04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ED6D-686A-0042-8BA3-F2AF29C06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C3383-C302-B140-9BAE-2FD4BDC25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77B4E-FD57-BC40-AB1B-3C71D169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6A7A-DCE6-412C-9A3F-F842631677ED}" type="datetimeFigureOut">
              <a:rPr lang="it-IT" smtClean="0"/>
              <a:t>06/11/18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AF9D1-D287-7247-A405-05EA3B88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52449-3F30-FD40-8B1B-3CFDFA8D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F59-8433-467C-8C47-321AE92764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71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C7DD7-BEDD-5C48-8B23-FF6BB225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125494-75E3-9241-8AB3-22BFC40BE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DE342-5D52-6043-AD36-329F02F6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6A7A-DCE6-412C-9A3F-F842631677ED}" type="datetimeFigureOut">
              <a:rPr lang="it-IT" smtClean="0"/>
              <a:t>06/11/18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8817-3B94-4742-9CFF-C6867D99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06D00-0564-E64F-9D77-8DD66E18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F59-8433-467C-8C47-321AE92764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30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BC96F-F533-914C-8F27-5DB65A6B9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3473C2-B7D5-6045-A75F-3BA8C0C44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64B98-9204-7243-BB57-D971D733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6A7A-DCE6-412C-9A3F-F842631677ED}" type="datetimeFigureOut">
              <a:rPr lang="it-IT" smtClean="0"/>
              <a:t>06/11/18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7B64B-2F9C-B943-80D7-D104373E7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E4594-8683-F748-838D-A78E00D6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F59-8433-467C-8C47-321AE92764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62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D231D-FC0F-F042-B087-722D22B4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6B227-970F-444B-AFDB-3491E11DC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B6D73-98FC-5340-919B-F861811CD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6A7A-DCE6-412C-9A3F-F842631677ED}" type="datetimeFigureOut">
              <a:rPr lang="it-IT" smtClean="0"/>
              <a:t>06/11/18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481C2-1449-F344-B8B5-39AE5035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A92F8-FE88-B842-965B-F158A3FE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F59-8433-467C-8C47-321AE92764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36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7E318-5C33-9042-9557-CA3862EE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5EEDA-2C7D-034F-BD1E-C9967551D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4D71E-D276-6B44-BA90-6F4EEEAF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6A7A-DCE6-412C-9A3F-F842631677ED}" type="datetimeFigureOut">
              <a:rPr lang="it-IT" smtClean="0"/>
              <a:t>06/11/18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EB448-F924-2447-A2DA-598E88B7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A00E4-AFED-B744-9246-86AF416B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F59-8433-467C-8C47-321AE92764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39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9149D-ADBB-9F4E-9036-44EAAEAC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E528E-B37C-8144-91FB-27D5778C4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AC185-E7B5-E840-AC35-2CC576A1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815E3-3356-F146-BFA6-4273BF915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6A7A-DCE6-412C-9A3F-F842631677ED}" type="datetimeFigureOut">
              <a:rPr lang="it-IT" smtClean="0"/>
              <a:t>06/11/18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ECC11-ED6B-854F-A212-343C5E17F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934CA-304F-8946-AA53-FF81F72B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F59-8433-467C-8C47-321AE92764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67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AF61-5C88-A24E-9FF8-EFD0B183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6C1BD-9C59-0A49-8775-80F33E720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1BAD6-91FA-6846-B858-2EA7C5048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F5ED8-A24D-7E45-88BB-752812569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05C874-1F1A-E64A-80C0-A7E7803E2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194C43-FDBB-0948-95A9-1A7654EE7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6A7A-DCE6-412C-9A3F-F842631677ED}" type="datetimeFigureOut">
              <a:rPr lang="it-IT" smtClean="0"/>
              <a:t>06/11/18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3C6BC-CDD2-5B4F-855D-2C7F6D06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3A158-1954-1C47-BC04-250D1416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F59-8433-467C-8C47-321AE92764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67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755B-BACD-CA47-B445-B6D6FF40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1AEE29-92D1-5047-BB0D-4D2F6B48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6A7A-DCE6-412C-9A3F-F842631677ED}" type="datetimeFigureOut">
              <a:rPr lang="it-IT" smtClean="0"/>
              <a:t>06/11/18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D0B67-499F-5F45-9EF9-BE6C26014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310C9-ABB8-3244-9263-93B8E3F2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F59-8433-467C-8C47-321AE92764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92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7542D-DD1A-AA44-B029-9FABF7AA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6A7A-DCE6-412C-9A3F-F842631677ED}" type="datetimeFigureOut">
              <a:rPr lang="it-IT" smtClean="0"/>
              <a:t>06/11/18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517283-D09B-2E44-B5C6-53415D1F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9CC05-0CB5-2847-92BC-9813EF6B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F59-8433-467C-8C47-321AE92764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75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5F5D9-9C20-D24D-9ED3-8020C396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EF44C-8D36-5547-8034-816D3A66C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F9364-F4F6-0644-BC3B-5E51251B9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2929A-A479-2842-B5BC-4F0ECFF5F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6A7A-DCE6-412C-9A3F-F842631677ED}" type="datetimeFigureOut">
              <a:rPr lang="it-IT" smtClean="0"/>
              <a:t>06/11/18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8E9A0-336A-1944-85D9-D54E0531B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34C14-DB04-AC42-AC37-3C6E43E0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F59-8433-467C-8C47-321AE92764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06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B987-E7A0-6A4E-9567-07608530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30F2C-9820-C646-B5D9-AA291A435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14BBA9-4C22-0442-BE8E-27F241CC1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37873-010D-7349-AFDF-D1840212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6A7A-DCE6-412C-9A3F-F842631677ED}" type="datetimeFigureOut">
              <a:rPr lang="it-IT" smtClean="0"/>
              <a:t>06/11/18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EBFD0-B469-F742-9E56-E90515CA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BB21A-E83C-9F4A-A1FF-2EE70078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4F59-8433-467C-8C47-321AE92764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14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7A9EAE-EE12-5F48-AA77-5B3A3F4C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4067E-7BA4-C04F-8EBD-AFEBD998D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B7E18-FA66-E04D-B78E-898BC3571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B6A7A-DCE6-412C-9A3F-F842631677ED}" type="datetimeFigureOut">
              <a:rPr lang="it-IT" smtClean="0"/>
              <a:t>06/11/18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9134C-9414-1342-BA16-B8FC6A8AA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54369-8AE0-9D4B-B4CF-FFC11BD10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4F59-8433-467C-8C47-321AE92764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10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asellaDiTesto 1">
            <a:extLst>
              <a:ext uri="{FF2B5EF4-FFF2-40B4-BE49-F238E27FC236}">
                <a16:creationId xmlns:a16="http://schemas.microsoft.com/office/drawing/2014/main" id="{EB79018C-C5F4-CD45-9532-F86E38646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3" y="2504531"/>
            <a:ext cx="7648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/>
              <a:t>Servizio Grandi strumentazioni e Core facilities</a:t>
            </a:r>
          </a:p>
        </p:txBody>
      </p:sp>
      <p:pic>
        <p:nvPicPr>
          <p:cNvPr id="13314" name="Immagine 2" descr="logo ISS.jpg">
            <a:extLst>
              <a:ext uri="{FF2B5EF4-FFF2-40B4-BE49-F238E27FC236}">
                <a16:creationId xmlns:a16="http://schemas.microsoft.com/office/drawing/2014/main" id="{85DBCF23-1142-E741-A785-C32A0F9D6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41" y="1460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1">
            <a:extLst>
              <a:ext uri="{FF2B5EF4-FFF2-40B4-BE49-F238E27FC236}">
                <a16:creationId xmlns:a16="http://schemas.microsoft.com/office/drawing/2014/main" id="{F7E05275-D8D5-0141-BB2E-1658CE1A3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3" y="4228828"/>
            <a:ext cx="7648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600" b="1">
                <a:solidFill>
                  <a:srgbClr val="0432FF"/>
                </a:solidFill>
              </a:rPr>
              <a:t>Area di Next Generation Sequencing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0614B-8F1C-1E45-BA44-B0361EED4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659" y="146050"/>
            <a:ext cx="2123440" cy="13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11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0440" y="1310410"/>
            <a:ext cx="85831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err="1">
                <a:solidFill>
                  <a:prstClr val="black"/>
                </a:solidFill>
              </a:rPr>
              <a:t>Lo European</a:t>
            </a:r>
            <a:r>
              <a:rPr lang="it-IT" sz="2000" dirty="0">
                <a:solidFill>
                  <a:prstClr val="black"/>
                </a:solidFill>
              </a:rPr>
              <a:t> Center for </a:t>
            </a:r>
            <a:r>
              <a:rPr lang="it-IT" sz="2000" dirty="0" err="1">
                <a:solidFill>
                  <a:prstClr val="black"/>
                </a:solidFill>
              </a:rPr>
              <a:t>Disease</a:t>
            </a:r>
            <a:r>
              <a:rPr lang="it-IT" sz="2000" dirty="0">
                <a:solidFill>
                  <a:prstClr val="black"/>
                </a:solidFill>
              </a:rPr>
              <a:t> Control (ECDC) richiede di fare un salto di qualità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prstClr val="black"/>
                </a:solidFill>
              </a:rPr>
              <a:t>nella tipizzazione e nel tracciamento di ceppi patogeni</a:t>
            </a:r>
          </a:p>
          <a:p>
            <a:endParaRPr lang="it-IT" sz="2000" dirty="0">
              <a:solidFill>
                <a:prstClr val="black"/>
              </a:solidFill>
            </a:endParaRPr>
          </a:p>
          <a:p>
            <a:endParaRPr lang="it-IT" sz="2000" dirty="0">
              <a:solidFill>
                <a:prstClr val="black"/>
              </a:solidFill>
            </a:endParaRPr>
          </a:p>
          <a:p>
            <a:r>
              <a:rPr lang="it-IT" sz="2000" dirty="0">
                <a:solidFill>
                  <a:prstClr val="black"/>
                </a:solidFill>
              </a:rPr>
              <a:t>In particolare </a:t>
            </a:r>
            <a:r>
              <a:rPr lang="pt-BR" sz="2000" i="1" dirty="0"/>
              <a:t>E. coli e</a:t>
            </a:r>
            <a:r>
              <a:rPr lang="pt-BR" sz="2000" dirty="0"/>
              <a:t> </a:t>
            </a:r>
            <a:r>
              <a:rPr lang="it-IT" sz="2000" i="1" dirty="0"/>
              <a:t>L. </a:t>
            </a:r>
            <a:r>
              <a:rPr lang="it-IT" sz="2000" i="1" dirty="0" err="1"/>
              <a:t>monocytogenes</a:t>
            </a:r>
            <a:endParaRPr lang="it-IT" sz="2000" dirty="0"/>
          </a:p>
          <a:p>
            <a:endParaRPr lang="it-IT" sz="2000" dirty="0">
              <a:solidFill>
                <a:prstClr val="black"/>
              </a:solidFill>
            </a:endParaRPr>
          </a:p>
          <a:p>
            <a:endParaRPr lang="it-IT" sz="2000" dirty="0">
              <a:solidFill>
                <a:prstClr val="black"/>
              </a:solidFill>
            </a:endParaRPr>
          </a:p>
          <a:p>
            <a:r>
              <a:rPr lang="it-IT" sz="2000" dirty="0">
                <a:solidFill>
                  <a:srgbClr val="0432FF"/>
                </a:solidFill>
              </a:rPr>
              <a:t>Stiamo sequenziando centinaia di ceppi all'anno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36518" y="5747680"/>
            <a:ext cx="667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nostra specialità sono gli small </a:t>
            </a:r>
            <a:r>
              <a:rPr lang="it-IT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genomes</a:t>
            </a:r>
            <a:endParaRPr lang="it-IT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8A1D3B-28B7-7A4C-974A-7D15D5DF87AD}"/>
              </a:ext>
            </a:extLst>
          </p:cNvPr>
          <p:cNvSpPr txBox="1"/>
          <p:nvPr/>
        </p:nvSpPr>
        <p:spPr>
          <a:xfrm>
            <a:off x="957879" y="452176"/>
            <a:ext cx="722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/>
              <a:t>Cosa stiamo facendo</a:t>
            </a:r>
          </a:p>
        </p:txBody>
      </p:sp>
      <p:sp>
        <p:nvSpPr>
          <p:cNvPr id="7" name="CasellaDiTesto 2">
            <a:extLst>
              <a:ext uri="{FF2B5EF4-FFF2-40B4-BE49-F238E27FC236}">
                <a16:creationId xmlns:a16="http://schemas.microsoft.com/office/drawing/2014/main" id="{E65CA4B3-6174-2C41-A537-316239846F6B}"/>
              </a:ext>
            </a:extLst>
          </p:cNvPr>
          <p:cNvSpPr txBox="1"/>
          <p:nvPr/>
        </p:nvSpPr>
        <p:spPr>
          <a:xfrm>
            <a:off x="280439" y="4577173"/>
            <a:ext cx="858311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err="1">
                <a:solidFill>
                  <a:prstClr val="black"/>
                </a:solidFill>
              </a:rPr>
              <a:t>Virus di origine animale: epatite E, MERS (coronavirus)</a:t>
            </a:r>
            <a:endParaRPr lang="it-IT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8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0003" y="1408671"/>
            <a:ext cx="8403995" cy="513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PROCEDURA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Assistita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libraries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prodotte dal Servizio): fornire il DNA/RNA in concentrazioni concordate con il Servizio e misurate al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Qubit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Autonoma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libraries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prodotte dall’utente)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gli utenti abituali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compilare il form indicando il tipo e il numero di campioni che vengono consegnati e la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refseq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 si vuole utilizzare per l’allineamento delle sequenze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gli altri utenti ISS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necessario un primo contatto per mail all’indirizzo </a:t>
            </a:r>
            <a:r>
              <a:rPr lang="it-IT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ngs.fast@iss.it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un incontro per valutare insieme le modalità e la fattibilità sperimentali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per le altre aree del FAST, l'utente fornisce un contributo 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copre le sole spese di consumo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44F0D-0B9B-BE42-8A23-770461FD6BC0}"/>
              </a:ext>
            </a:extLst>
          </p:cNvPr>
          <p:cNvSpPr txBox="1"/>
          <p:nvPr/>
        </p:nvSpPr>
        <p:spPr>
          <a:xfrm>
            <a:off x="957879" y="452176"/>
            <a:ext cx="722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/>
              <a:t>Accesso al servizio di NGS</a:t>
            </a:r>
          </a:p>
        </p:txBody>
      </p:sp>
    </p:spTree>
    <p:extLst>
      <p:ext uri="{BB962C8B-B14F-4D97-AF65-F5344CB8AC3E}">
        <p14:creationId xmlns:p14="http://schemas.microsoft.com/office/powerpoint/2010/main" val="6436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81868" y="1703358"/>
            <a:ext cx="518026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Mail :</a:t>
            </a:r>
            <a:r>
              <a:rPr lang="it-IT" sz="2400" dirty="0">
                <a:solidFill>
                  <a:srgbClr val="0432FF"/>
                </a:solidFill>
              </a:rPr>
              <a:t> ngs.fast@iss.it</a:t>
            </a:r>
          </a:p>
          <a:p>
            <a:endParaRPr lang="it-IT" sz="2400" dirty="0"/>
          </a:p>
          <a:p>
            <a:r>
              <a:rPr lang="it-IT" sz="2400" dirty="0"/>
              <a:t>Sito Intranet: </a:t>
            </a:r>
            <a:r>
              <a:rPr lang="it-IT" sz="2400" dirty="0">
                <a:solidFill>
                  <a:srgbClr val="0432FF"/>
                </a:solidFill>
              </a:rPr>
              <a:t>http://gscf.iss.it/</a:t>
            </a:r>
          </a:p>
          <a:p>
            <a:endParaRPr lang="it-IT" sz="2400" dirty="0"/>
          </a:p>
          <a:p>
            <a:r>
              <a:rPr lang="it-IT" sz="2400" dirty="0"/>
              <a:t>Sito esterno: </a:t>
            </a:r>
            <a:r>
              <a:rPr lang="it-IT" sz="2400" dirty="0">
                <a:solidFill>
                  <a:srgbClr val="0432FF"/>
                </a:solidFill>
              </a:rPr>
              <a:t>https://corefacilities.iss.it/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</a:p>
          <a:p>
            <a:endParaRPr lang="it-IT" sz="2400" dirty="0"/>
          </a:p>
          <a:p>
            <a:pPr>
              <a:spcAft>
                <a:spcPts val="1200"/>
              </a:spcAft>
            </a:pPr>
            <a:r>
              <a:rPr lang="it-IT" sz="2400" dirty="0"/>
              <a:t>Telefoni:</a:t>
            </a:r>
          </a:p>
          <a:p>
            <a:pPr>
              <a:spcAft>
                <a:spcPts val="600"/>
              </a:spcAft>
            </a:pPr>
            <a:r>
              <a:rPr lang="it-IT" sz="2400" i="1" dirty="0"/>
              <a:t>Fiorella Ciaffoni	</a:t>
            </a:r>
            <a:r>
              <a:rPr lang="it-IT" sz="2400" dirty="0"/>
              <a:t>3074</a:t>
            </a:r>
          </a:p>
          <a:p>
            <a:pPr>
              <a:spcAft>
                <a:spcPts val="600"/>
              </a:spcAft>
            </a:pPr>
            <a:r>
              <a:rPr lang="it-IT" sz="2400" i="1" dirty="0"/>
              <a:t>Manuela Marra</a:t>
            </a:r>
            <a:r>
              <a:rPr lang="it-IT" sz="2400" dirty="0"/>
              <a:t>	3051</a:t>
            </a:r>
          </a:p>
          <a:p>
            <a:pPr>
              <a:spcAft>
                <a:spcPts val="600"/>
              </a:spcAft>
            </a:pPr>
            <a:r>
              <a:rPr lang="it-IT" sz="2400" i="1" dirty="0"/>
              <a:t>Caterina Veroni</a:t>
            </a:r>
            <a:r>
              <a:rPr lang="it-IT" sz="2400" dirty="0"/>
              <a:t>	3540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84BA9-EF2E-6845-B846-384AFB5DFAA7}"/>
              </a:ext>
            </a:extLst>
          </p:cNvPr>
          <p:cNvSpPr txBox="1"/>
          <p:nvPr/>
        </p:nvSpPr>
        <p:spPr>
          <a:xfrm>
            <a:off x="957879" y="452176"/>
            <a:ext cx="722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/>
              <a:t>Contatti</a:t>
            </a:r>
          </a:p>
        </p:txBody>
      </p:sp>
    </p:spTree>
    <p:extLst>
      <p:ext uri="{BB962C8B-B14F-4D97-AF65-F5344CB8AC3E}">
        <p14:creationId xmlns:p14="http://schemas.microsoft.com/office/powerpoint/2010/main" val="3692865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A126F-9468-6741-9C5A-8DB3BC8E3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13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59DD2F-8BBD-BD47-86ED-E8FE1D4BCF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4"/>
          <a:stretch/>
        </p:blipFill>
        <p:spPr>
          <a:xfrm>
            <a:off x="4572000" y="1351054"/>
            <a:ext cx="4259669" cy="2457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F7F347-DD87-3A4C-819F-D15351C24C0C}"/>
              </a:ext>
            </a:extLst>
          </p:cNvPr>
          <p:cNvSpPr txBox="1"/>
          <p:nvPr/>
        </p:nvSpPr>
        <p:spPr>
          <a:xfrm>
            <a:off x="957879" y="452176"/>
            <a:ext cx="722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/>
              <a:t>Per tutte le altre necessità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AA536B-25CD-1745-B435-A69F63245C2E}"/>
              </a:ext>
            </a:extLst>
          </p:cNvPr>
          <p:cNvSpPr txBox="1"/>
          <p:nvPr/>
        </p:nvSpPr>
        <p:spPr>
          <a:xfrm>
            <a:off x="312331" y="1351054"/>
            <a:ext cx="3780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/>
              <a:t>Contratto di servizio tramite avviso pubblico con l'azienda specializzata Bio-Fab Research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ED9148-3503-9A49-9E43-BDBB40197135}"/>
              </a:ext>
            </a:extLst>
          </p:cNvPr>
          <p:cNvSpPr txBox="1"/>
          <p:nvPr/>
        </p:nvSpPr>
        <p:spPr>
          <a:xfrm>
            <a:off x="312331" y="2661380"/>
            <a:ext cx="36846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>
                <a:solidFill>
                  <a:srgbClr val="0432FF"/>
                </a:solidFill>
              </a:rPr>
              <a:t>Competenze tecnologiche carenti in ISS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>
              <a:solidFill>
                <a:srgbClr val="0432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>
                <a:solidFill>
                  <a:srgbClr val="0432FF"/>
                </a:solidFill>
              </a:rPr>
              <a:t>Facilità di accesso (ospitati in ISS)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>
              <a:solidFill>
                <a:srgbClr val="0432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>
                <a:solidFill>
                  <a:srgbClr val="0432FF"/>
                </a:solidFill>
              </a:rPr>
              <a:t>Contatto diretto per la discussione delle necessità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BA121-2BDE-6848-A239-BBFAD5A96919}"/>
              </a:ext>
            </a:extLst>
          </p:cNvPr>
          <p:cNvSpPr txBox="1"/>
          <p:nvPr/>
        </p:nvSpPr>
        <p:spPr>
          <a:xfrm>
            <a:off x="312331" y="4869351"/>
            <a:ext cx="5870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>
                <a:solidFill>
                  <a:srgbClr val="0432FF"/>
                </a:solidFill>
              </a:rPr>
              <a:t>Ordini facilitati (come per accordi quadro)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>
              <a:solidFill>
                <a:srgbClr val="0432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>
                <a:solidFill>
                  <a:srgbClr val="0432FF"/>
                </a:solidFill>
              </a:rPr>
              <a:t>Listino scontato per l'ISS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>
              <a:solidFill>
                <a:srgbClr val="0432F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>
                <a:solidFill>
                  <a:srgbClr val="0432FF"/>
                </a:solidFill>
              </a:rPr>
              <a:t>Seminari per la diffusione di conoscenze e competenze</a:t>
            </a:r>
          </a:p>
        </p:txBody>
      </p:sp>
    </p:spTree>
    <p:extLst>
      <p:ext uri="{BB962C8B-B14F-4D97-AF65-F5344CB8AC3E}">
        <p14:creationId xmlns:p14="http://schemas.microsoft.com/office/powerpoint/2010/main" val="299898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24" y="1530391"/>
            <a:ext cx="3487214" cy="302387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652783" y="4921438"/>
            <a:ext cx="5150769" cy="1563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OTTIMIZZARE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l’utilizzo dello strumento</a:t>
            </a:r>
          </a:p>
          <a:p>
            <a:pPr>
              <a:lnSpc>
                <a:spcPct val="150000"/>
              </a:lnSpc>
            </a:pP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DIFFONDERE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cultura dell’NGS</a:t>
            </a:r>
          </a:p>
          <a:p>
            <a:pPr>
              <a:lnSpc>
                <a:spcPct val="150000"/>
              </a:lnSpc>
            </a:pP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SOSTENERE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attività del personale dell'ISS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04939" y="1530391"/>
            <a:ext cx="102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/>
              <a:t>PGM</a:t>
            </a:r>
            <a:r>
              <a:rPr lang="it-IT" sz="36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B7E1B-0CB7-9D4A-8C68-8B9824227D7C}"/>
              </a:ext>
            </a:extLst>
          </p:cNvPr>
          <p:cNvSpPr txBox="1"/>
          <p:nvPr/>
        </p:nvSpPr>
        <p:spPr>
          <a:xfrm>
            <a:off x="957879" y="452176"/>
            <a:ext cx="722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/>
              <a:t>Piattaforma Ion Torrent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EC50C3-69BE-5840-B844-41B8DC16E320}"/>
              </a:ext>
            </a:extLst>
          </p:cNvPr>
          <p:cNvSpPr txBox="1"/>
          <p:nvPr/>
        </p:nvSpPr>
        <p:spPr>
          <a:xfrm>
            <a:off x="4046838" y="3386295"/>
            <a:ext cx="3758083" cy="792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/>
              <a:t>Strumento ceduto al FAST dai colleghi</a:t>
            </a:r>
          </a:p>
          <a:p>
            <a:pPr>
              <a:lnSpc>
                <a:spcPct val="150000"/>
              </a:lnSpc>
            </a:pPr>
            <a:r>
              <a:rPr lang="it-IT" sz="1600"/>
              <a:t>Stefano Morabito e Gabriele Vaccari</a:t>
            </a:r>
          </a:p>
        </p:txBody>
      </p:sp>
    </p:spTree>
    <p:extLst>
      <p:ext uri="{BB962C8B-B14F-4D97-AF65-F5344CB8AC3E}">
        <p14:creationId xmlns:p14="http://schemas.microsoft.com/office/powerpoint/2010/main" val="97084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workflow"/>
          <p:cNvPicPr>
            <a:picLocks noGrp="1"/>
          </p:cNvPicPr>
          <p:nvPr>
            <p:ph idx="1"/>
          </p:nvPr>
        </p:nvPicPr>
        <p:blipFill rotWithShape="1">
          <a:blip r:embed="rId3"/>
          <a:srcRect l="66678" t="25113" r="5213" b="28509"/>
          <a:stretch/>
        </p:blipFill>
        <p:spPr>
          <a:xfrm>
            <a:off x="409874" y="1493658"/>
            <a:ext cx="8398901" cy="476956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l="1314" t="1656" r="1935" b="1889"/>
          <a:stretch/>
        </p:blipFill>
        <p:spPr>
          <a:xfrm>
            <a:off x="5010075" y="4422042"/>
            <a:ext cx="1225551" cy="106362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9498D0-99DC-8D4C-BF57-F01AEF482AE8}"/>
              </a:ext>
            </a:extLst>
          </p:cNvPr>
          <p:cNvSpPr txBox="1"/>
          <p:nvPr/>
        </p:nvSpPr>
        <p:spPr>
          <a:xfrm>
            <a:off x="957879" y="452176"/>
            <a:ext cx="722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/>
              <a:t>Flusso di lavoro</a:t>
            </a:r>
          </a:p>
        </p:txBody>
      </p:sp>
    </p:spTree>
    <p:extLst>
      <p:ext uri="{BB962C8B-B14F-4D97-AF65-F5344CB8AC3E}">
        <p14:creationId xmlns:p14="http://schemas.microsoft.com/office/powerpoint/2010/main" val="153594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00A82E6-6082-BD48-B8DA-2C79A1947DF1}"/>
              </a:ext>
            </a:extLst>
          </p:cNvPr>
          <p:cNvSpPr txBox="1"/>
          <p:nvPr/>
        </p:nvSpPr>
        <p:spPr>
          <a:xfrm>
            <a:off x="957879" y="452176"/>
            <a:ext cx="722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/>
              <a:t>Sequenziamento su piattaforma Ion Torrent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09125-5B89-4543-AA13-5F9114F76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1740">
            <a:off x="-63900" y="2156933"/>
            <a:ext cx="3214116" cy="19545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DFB65A0-C8AA-F44D-B955-8B828785464E}"/>
              </a:ext>
            </a:extLst>
          </p:cNvPr>
          <p:cNvGrpSpPr/>
          <p:nvPr/>
        </p:nvGrpSpPr>
        <p:grpSpPr>
          <a:xfrm>
            <a:off x="2174033" y="1654248"/>
            <a:ext cx="3823687" cy="1401011"/>
            <a:chOff x="2174033" y="1654248"/>
            <a:chExt cx="3823687" cy="14010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04D09A7-FD4B-3B4C-B089-34D468CD87D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00024" y="1654248"/>
              <a:ext cx="2897696" cy="1401011"/>
              <a:chOff x="3905001" y="1863692"/>
              <a:chExt cx="2978130" cy="143962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1397785-1DAF-6940-8C09-5F068A9E07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4" r="68563"/>
              <a:stretch/>
            </p:blipFill>
            <p:spPr>
              <a:xfrm rot="2129020">
                <a:off x="5030382" y="2119871"/>
                <a:ext cx="1063601" cy="19922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7F77A38-576D-7642-9C8C-A92D67742B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33" b="9599"/>
              <a:stretch/>
            </p:blipFill>
            <p:spPr>
              <a:xfrm rot="389921">
                <a:off x="4748641" y="2600599"/>
                <a:ext cx="1088308" cy="18599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8D4D761-F96B-2544-B965-72CD9977E1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883" t="1" r="1" b="577"/>
              <a:stretch/>
            </p:blipFill>
            <p:spPr>
              <a:xfrm rot="19919787">
                <a:off x="3905001" y="1863692"/>
                <a:ext cx="1052762" cy="204549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7979C93-65F0-A145-8B4F-ECF1714DB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883" t="1" r="1" b="577"/>
              <a:stretch/>
            </p:blipFill>
            <p:spPr>
              <a:xfrm rot="19919787">
                <a:off x="5830369" y="2664858"/>
                <a:ext cx="1052762" cy="20454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28E2B0D-47BA-8747-B517-9EC097AA98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4" r="68563"/>
              <a:stretch/>
            </p:blipFill>
            <p:spPr>
              <a:xfrm rot="7039462">
                <a:off x="3963166" y="2486778"/>
                <a:ext cx="1063601" cy="19922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498E2BF-A7D8-8C4F-9A0A-451AAE9C44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33" b="9599"/>
              <a:stretch/>
            </p:blipFill>
            <p:spPr>
              <a:xfrm rot="1684015">
                <a:off x="5013101" y="3117324"/>
                <a:ext cx="1088308" cy="185990"/>
              </a:xfrm>
              <a:prstGeom prst="rect">
                <a:avLst/>
              </a:prstGeom>
            </p:spPr>
          </p:pic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0B7E6B-91E6-734A-9429-8625330FAA08}"/>
                </a:ext>
              </a:extLst>
            </p:cNvPr>
            <p:cNvCxnSpPr/>
            <p:nvPr/>
          </p:nvCxnSpPr>
          <p:spPr>
            <a:xfrm>
              <a:off x="2174033" y="2312048"/>
              <a:ext cx="680019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06B95CB-8F2D-B148-A7C3-45C6BF6389C5}"/>
              </a:ext>
            </a:extLst>
          </p:cNvPr>
          <p:cNvGrpSpPr/>
          <p:nvPr/>
        </p:nvGrpSpPr>
        <p:grpSpPr>
          <a:xfrm>
            <a:off x="6148874" y="1385979"/>
            <a:ext cx="2513726" cy="1737360"/>
            <a:chOff x="6148874" y="1385979"/>
            <a:chExt cx="2513726" cy="17373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6E32BBD-EE24-2A41-8011-502F25B18855}"/>
                </a:ext>
              </a:extLst>
            </p:cNvPr>
            <p:cNvGrpSpPr/>
            <p:nvPr/>
          </p:nvGrpSpPr>
          <p:grpSpPr>
            <a:xfrm>
              <a:off x="6925240" y="1385979"/>
              <a:ext cx="1737360" cy="1737360"/>
              <a:chOff x="5338781" y="3814514"/>
              <a:chExt cx="1737360" cy="173736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3689C5A-D967-854B-A1BD-8588919757D5}"/>
                  </a:ext>
                </a:extLst>
              </p:cNvPr>
              <p:cNvSpPr/>
              <p:nvPr/>
            </p:nvSpPr>
            <p:spPr>
              <a:xfrm>
                <a:off x="5338781" y="3814514"/>
                <a:ext cx="1737360" cy="1737360"/>
              </a:xfrm>
              <a:prstGeom prst="rect">
                <a:avLst/>
              </a:prstGeom>
              <a:solidFill>
                <a:srgbClr val="DFE1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6B039EE-954D-D940-9B57-DC8919E9608D}"/>
                  </a:ext>
                </a:extLst>
              </p:cNvPr>
              <p:cNvSpPr/>
              <p:nvPr/>
            </p:nvSpPr>
            <p:spPr>
              <a:xfrm>
                <a:off x="5520666" y="3996399"/>
                <a:ext cx="1373590" cy="1373590"/>
              </a:xfrm>
              <a:prstGeom prst="ellipse">
                <a:avLst/>
              </a:prstGeom>
              <a:solidFill>
                <a:srgbClr val="00A4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1601AA2-2C7C-7E46-92E5-C3AB343228F3}"/>
                  </a:ext>
                </a:extLst>
              </p:cNvPr>
              <p:cNvSpPr/>
              <p:nvPr/>
            </p:nvSpPr>
            <p:spPr>
              <a:xfrm rot="2700000">
                <a:off x="6696075" y="4079873"/>
                <a:ext cx="28800" cy="1440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84B9AD-0A04-BE4F-87AB-2717CB6E7AAA}"/>
                </a:ext>
              </a:extLst>
            </p:cNvPr>
            <p:cNvCxnSpPr/>
            <p:nvPr/>
          </p:nvCxnSpPr>
          <p:spPr>
            <a:xfrm>
              <a:off x="6148874" y="2312048"/>
              <a:ext cx="680019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165049C-3952-A948-9C6E-3B86E0DE4BC3}"/>
              </a:ext>
            </a:extLst>
          </p:cNvPr>
          <p:cNvGrpSpPr/>
          <p:nvPr/>
        </p:nvGrpSpPr>
        <p:grpSpPr>
          <a:xfrm>
            <a:off x="6925240" y="3429000"/>
            <a:ext cx="1778000" cy="2723041"/>
            <a:chOff x="6925240" y="3429000"/>
            <a:chExt cx="1778000" cy="272304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441EB32-CA6B-894D-B9BA-8847B97D3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5240" y="4414681"/>
              <a:ext cx="1778000" cy="1737360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F99604E-6685-454B-8A3F-226C749853F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483151" y="3769010"/>
              <a:ext cx="680019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18DD0F9-0F37-604C-84F6-06D65B7A5B11}"/>
              </a:ext>
            </a:extLst>
          </p:cNvPr>
          <p:cNvGrpSpPr/>
          <p:nvPr/>
        </p:nvGrpSpPr>
        <p:grpSpPr>
          <a:xfrm>
            <a:off x="2426249" y="4360440"/>
            <a:ext cx="4256920" cy="1930791"/>
            <a:chOff x="2426249" y="4360440"/>
            <a:chExt cx="4256920" cy="193079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71A3EEB-C96A-4D43-8A29-D7E56C3C14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03150" y="5325836"/>
              <a:ext cx="680019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94AFF2E-2064-7E4B-86A3-FDE9FE422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249" y="4360440"/>
              <a:ext cx="2918637" cy="1930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897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88F4BA-D727-AC45-A1F8-EC8A66A51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54" y="4246265"/>
            <a:ext cx="3890440" cy="207124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365A2F1-8B73-E542-9558-AF39BD583FA4}"/>
              </a:ext>
            </a:extLst>
          </p:cNvPr>
          <p:cNvGrpSpPr/>
          <p:nvPr/>
        </p:nvGrpSpPr>
        <p:grpSpPr>
          <a:xfrm>
            <a:off x="737228" y="1571174"/>
            <a:ext cx="1670070" cy="3710715"/>
            <a:chOff x="737228" y="1571174"/>
            <a:chExt cx="1670070" cy="371071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696DC27-1199-C543-A4E5-C8F5E2465A09}"/>
                </a:ext>
              </a:extLst>
            </p:cNvPr>
            <p:cNvGrpSpPr/>
            <p:nvPr/>
          </p:nvGrpSpPr>
          <p:grpSpPr>
            <a:xfrm>
              <a:off x="737228" y="1571174"/>
              <a:ext cx="1503694" cy="1857826"/>
              <a:chOff x="6167645" y="3134051"/>
              <a:chExt cx="1503694" cy="185782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C8E5BA0-61AC-BA45-A304-91DE97C5F3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935" t="55429" r="19268" b="17555"/>
              <a:stretch/>
            </p:blipFill>
            <p:spPr>
              <a:xfrm>
                <a:off x="6251510" y="3331029"/>
                <a:ext cx="1334278" cy="1296955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A45187E-7685-EF4B-A4F1-5A61422DE1FD}"/>
                  </a:ext>
                </a:extLst>
              </p:cNvPr>
              <p:cNvSpPr/>
              <p:nvPr/>
            </p:nvSpPr>
            <p:spPr>
              <a:xfrm>
                <a:off x="6251510" y="4599991"/>
                <a:ext cx="1334278" cy="391886"/>
              </a:xfrm>
              <a:prstGeom prst="rect">
                <a:avLst/>
              </a:prstGeom>
              <a:solidFill>
                <a:srgbClr val="E1F1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551B983-E90E-FC4F-B7C2-A405363B764A}"/>
                  </a:ext>
                </a:extLst>
              </p:cNvPr>
              <p:cNvCxnSpPr/>
              <p:nvPr/>
            </p:nvCxnSpPr>
            <p:spPr>
              <a:xfrm>
                <a:off x="6372808" y="3979506"/>
                <a:ext cx="0" cy="44320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29FBEEA-68F8-2444-A46F-FF5257AC1002}"/>
                  </a:ext>
                </a:extLst>
              </p:cNvPr>
              <p:cNvCxnSpPr/>
              <p:nvPr/>
            </p:nvCxnSpPr>
            <p:spPr>
              <a:xfrm>
                <a:off x="7464489" y="3979506"/>
                <a:ext cx="0" cy="44320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Arc 7">
                <a:extLst>
                  <a:ext uri="{FF2B5EF4-FFF2-40B4-BE49-F238E27FC236}">
                    <a16:creationId xmlns:a16="http://schemas.microsoft.com/office/drawing/2014/main" id="{35FCD8F9-D991-DE4B-A415-F8B56727BCA0}"/>
                  </a:ext>
                </a:extLst>
              </p:cNvPr>
              <p:cNvSpPr/>
              <p:nvPr/>
            </p:nvSpPr>
            <p:spPr>
              <a:xfrm rot="8058029">
                <a:off x="6167645" y="3134051"/>
                <a:ext cx="1503694" cy="1503694"/>
              </a:xfrm>
              <a:prstGeom prst="arc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CCAF8E8-F6ED-374F-8EF4-B859F50A1AC4}"/>
                </a:ext>
              </a:extLst>
            </p:cNvPr>
            <p:cNvCxnSpPr>
              <a:cxnSpLocks/>
            </p:cNvCxnSpPr>
            <p:nvPr/>
          </p:nvCxnSpPr>
          <p:spPr>
            <a:xfrm>
              <a:off x="942391" y="3037114"/>
              <a:ext cx="953963" cy="2244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037BB45-B847-5848-9136-2F77D7AF4B96}"/>
                </a:ext>
              </a:extLst>
            </p:cNvPr>
            <p:cNvCxnSpPr/>
            <p:nvPr/>
          </p:nvCxnSpPr>
          <p:spPr>
            <a:xfrm>
              <a:off x="2034072" y="3037114"/>
              <a:ext cx="373226" cy="2244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A094FC-79EF-D542-97A7-D55E2310B64B}"/>
              </a:ext>
            </a:extLst>
          </p:cNvPr>
          <p:cNvGrpSpPr/>
          <p:nvPr/>
        </p:nvGrpSpPr>
        <p:grpSpPr>
          <a:xfrm>
            <a:off x="0" y="-182248"/>
            <a:ext cx="2672409" cy="1814459"/>
            <a:chOff x="0" y="-182248"/>
            <a:chExt cx="2672409" cy="181445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C1A176-2D60-E54A-97D7-A718679D7A3E}"/>
                </a:ext>
              </a:extLst>
            </p:cNvPr>
            <p:cNvSpPr txBox="1"/>
            <p:nvPr/>
          </p:nvSpPr>
          <p:spPr>
            <a:xfrm>
              <a:off x="2037928" y="755377"/>
              <a:ext cx="634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/>
                <a:t>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65B439-34E1-AE4F-ADAE-A27D1A04D2FE}"/>
                </a:ext>
              </a:extLst>
            </p:cNvPr>
            <p:cNvSpPr txBox="1"/>
            <p:nvPr/>
          </p:nvSpPr>
          <p:spPr>
            <a:xfrm>
              <a:off x="0" y="739942"/>
              <a:ext cx="634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/>
                <a:t>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8ED040-4A0C-DE47-8422-2C1B7BF53564}"/>
                </a:ext>
              </a:extLst>
            </p:cNvPr>
            <p:cNvSpPr txBox="1"/>
            <p:nvPr/>
          </p:nvSpPr>
          <p:spPr>
            <a:xfrm>
              <a:off x="436802" y="739942"/>
              <a:ext cx="634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/>
                <a:t>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604429-D241-4C47-9B2A-73484BBA1808}"/>
                </a:ext>
              </a:extLst>
            </p:cNvPr>
            <p:cNvSpPr txBox="1"/>
            <p:nvPr/>
          </p:nvSpPr>
          <p:spPr>
            <a:xfrm>
              <a:off x="873604" y="739942"/>
              <a:ext cx="634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/>
                <a:t>A</a:t>
              </a:r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4844C00F-3504-824E-81AD-7CB753D59E03}"/>
                </a:ext>
              </a:extLst>
            </p:cNvPr>
            <p:cNvSpPr/>
            <p:nvPr/>
          </p:nvSpPr>
          <p:spPr>
            <a:xfrm rot="8100000">
              <a:off x="581002" y="-182248"/>
              <a:ext cx="1814459" cy="1814459"/>
            </a:xfrm>
            <a:prstGeom prst="arc">
              <a:avLst/>
            </a:prstGeom>
            <a:ln w="38100">
              <a:solidFill>
                <a:schemeClr val="tx1"/>
              </a:solidFill>
              <a:headEnd type="stealth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1A8FEAC-C9D7-4443-B7C1-1C87D44E6EE9}"/>
              </a:ext>
            </a:extLst>
          </p:cNvPr>
          <p:cNvGrpSpPr/>
          <p:nvPr/>
        </p:nvGrpSpPr>
        <p:grpSpPr>
          <a:xfrm>
            <a:off x="2672409" y="1009242"/>
            <a:ext cx="5440617" cy="2419758"/>
            <a:chOff x="2672409" y="1009242"/>
            <a:chExt cx="5440617" cy="241975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A57C7-1AEE-6C46-8F3B-0C20C753A80F}"/>
                </a:ext>
              </a:extLst>
            </p:cNvPr>
            <p:cNvCxnSpPr/>
            <p:nvPr/>
          </p:nvCxnSpPr>
          <p:spPr>
            <a:xfrm>
              <a:off x="2672409" y="2511409"/>
              <a:ext cx="680019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CBF711D-F3E9-F243-94BD-17F90AC4D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774" y="1009242"/>
              <a:ext cx="4321252" cy="2419758"/>
            </a:xfrm>
            <a:prstGeom prst="rect">
              <a:avLst/>
            </a:prstGeom>
          </p:spPr>
        </p:pic>
      </p:grpSp>
      <p:sp>
        <p:nvSpPr>
          <p:cNvPr id="28" name="Arc 27">
            <a:extLst>
              <a:ext uri="{FF2B5EF4-FFF2-40B4-BE49-F238E27FC236}">
                <a16:creationId xmlns:a16="http://schemas.microsoft.com/office/drawing/2014/main" id="{23AEED7F-E9E8-9E48-BABC-948EAF54E1AA}"/>
              </a:ext>
            </a:extLst>
          </p:cNvPr>
          <p:cNvSpPr/>
          <p:nvPr/>
        </p:nvSpPr>
        <p:spPr>
          <a:xfrm rot="8058029">
            <a:off x="737228" y="1729793"/>
            <a:ext cx="1503694" cy="1503694"/>
          </a:xfrm>
          <a:prstGeom prst="arc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08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 txBox="1">
            <a:spLocks/>
          </p:cNvSpPr>
          <p:nvPr/>
        </p:nvSpPr>
        <p:spPr>
          <a:xfrm>
            <a:off x="1474455" y="3016763"/>
            <a:ext cx="6598482" cy="30524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9088" indent="-319088">
              <a:lnSpc>
                <a:spcPct val="170000"/>
              </a:lnSpc>
            </a:pPr>
            <a:r>
              <a:rPr lang="it-IT" sz="1800" dirty="0"/>
              <a:t>Effettuato il </a:t>
            </a:r>
            <a:r>
              <a:rPr lang="it-IT" sz="1800" b="1" dirty="0"/>
              <a:t>training di base</a:t>
            </a:r>
            <a:r>
              <a:rPr lang="it-IT" sz="1800" dirty="0"/>
              <a:t> del personale</a:t>
            </a:r>
          </a:p>
          <a:p>
            <a:pPr marL="319088" indent="-319088">
              <a:lnSpc>
                <a:spcPct val="170000"/>
              </a:lnSpc>
            </a:pPr>
            <a:r>
              <a:rPr lang="it-IT" sz="1800" b="1" dirty="0"/>
              <a:t>Prodotto sequenze </a:t>
            </a:r>
            <a:r>
              <a:rPr lang="it-IT" sz="1800" dirty="0"/>
              <a:t>per i gruppi Morabito e Vaccari</a:t>
            </a:r>
          </a:p>
          <a:p>
            <a:pPr marL="319088" indent="-319088">
              <a:lnSpc>
                <a:spcPct val="170000"/>
              </a:lnSpc>
            </a:pPr>
            <a:r>
              <a:rPr lang="it-IT" sz="1800" dirty="0"/>
              <a:t>Fatto </a:t>
            </a:r>
            <a:r>
              <a:rPr lang="it-IT" sz="1800" b="1" dirty="0"/>
              <a:t>preventivi</a:t>
            </a:r>
            <a:r>
              <a:rPr lang="it-IT" sz="1800" dirty="0"/>
              <a:t> e studi di </a:t>
            </a:r>
            <a:r>
              <a:rPr lang="it-IT" sz="1800" b="1" dirty="0"/>
              <a:t>fattibilità</a:t>
            </a:r>
            <a:r>
              <a:rPr lang="it-IT" sz="1800" dirty="0"/>
              <a:t> per vari colleghi </a:t>
            </a:r>
          </a:p>
          <a:p>
            <a:pPr marL="319088" indent="-319088">
              <a:lnSpc>
                <a:spcPct val="170000"/>
              </a:lnSpc>
            </a:pPr>
            <a:r>
              <a:rPr lang="it-IT" sz="1800" b="1" dirty="0"/>
              <a:t>Fornito sostegno</a:t>
            </a:r>
            <a:r>
              <a:rPr lang="it-IT" sz="1800" dirty="0"/>
              <a:t> alla stesura di un progetto europeo</a:t>
            </a:r>
            <a:r>
              <a:rPr lang="it-IT" sz="1800" b="1" dirty="0"/>
              <a:t> </a:t>
            </a:r>
          </a:p>
          <a:p>
            <a:pPr marL="319088" indent="-319088">
              <a:lnSpc>
                <a:spcPct val="170000"/>
              </a:lnSpc>
            </a:pPr>
            <a:r>
              <a:rPr lang="it-IT" sz="1800" b="1" dirty="0"/>
              <a:t>Fornito consulenza</a:t>
            </a:r>
            <a:r>
              <a:rPr lang="it-IT" sz="1800" dirty="0"/>
              <a:t> per diversi progetti di ricerca finalizzata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F64319-8073-184C-8EDC-6206F06C7745}"/>
              </a:ext>
            </a:extLst>
          </p:cNvPr>
          <p:cNvSpPr txBox="1"/>
          <p:nvPr/>
        </p:nvSpPr>
        <p:spPr>
          <a:xfrm>
            <a:off x="957879" y="452176"/>
            <a:ext cx="722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/>
              <a:t>Un anno di attività dell'area 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CB239E-D2AD-A74F-80F3-C195FBDDD451}"/>
              </a:ext>
            </a:extLst>
          </p:cNvPr>
          <p:cNvSpPr txBox="1"/>
          <p:nvPr/>
        </p:nvSpPr>
        <p:spPr>
          <a:xfrm>
            <a:off x="1474455" y="2019719"/>
            <a:ext cx="630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Costituito il laboratorio  -</a:t>
            </a:r>
            <a:r>
              <a:rPr lang="it-IT" b="1" dirty="0">
                <a:solidFill>
                  <a:srgbClr val="0432FF"/>
                </a:solidFill>
              </a:rPr>
              <a:t>  Edificio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b="1" dirty="0">
                <a:solidFill>
                  <a:srgbClr val="0432FF"/>
                </a:solidFill>
              </a:rPr>
              <a:t>10 stanza 9 piano C</a:t>
            </a:r>
          </a:p>
        </p:txBody>
      </p:sp>
    </p:spTree>
    <p:extLst>
      <p:ext uri="{BB962C8B-B14F-4D97-AF65-F5344CB8AC3E}">
        <p14:creationId xmlns:p14="http://schemas.microsoft.com/office/powerpoint/2010/main" val="286522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00A82E6-6082-BD48-B8DA-2C79A1947DF1}"/>
              </a:ext>
            </a:extLst>
          </p:cNvPr>
          <p:cNvSpPr txBox="1"/>
          <p:nvPr/>
        </p:nvSpPr>
        <p:spPr>
          <a:xfrm>
            <a:off x="957879" y="452176"/>
            <a:ext cx="722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/>
              <a:t>Espansione delle capacità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B7F56D0-B4A6-794F-A93F-D642D7E4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03" y="3007151"/>
            <a:ext cx="2132055" cy="1848775"/>
          </a:xfrm>
          <a:prstGeom prst="rect">
            <a:avLst/>
          </a:prstGeom>
        </p:spPr>
      </p:pic>
      <p:sp>
        <p:nvSpPr>
          <p:cNvPr id="6" name="CasellaDiTesto 2">
            <a:extLst>
              <a:ext uri="{FF2B5EF4-FFF2-40B4-BE49-F238E27FC236}">
                <a16:creationId xmlns:a16="http://schemas.microsoft.com/office/drawing/2014/main" id="{8D4DF8F6-916D-0440-8E6F-3C6F26A9834E}"/>
              </a:ext>
            </a:extLst>
          </p:cNvPr>
          <p:cNvSpPr txBox="1"/>
          <p:nvPr/>
        </p:nvSpPr>
        <p:spPr>
          <a:xfrm>
            <a:off x="202952" y="2754246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/>
              <a:t>PGM</a:t>
            </a:r>
            <a:r>
              <a:rPr lang="it-IT" sz="3600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495B7C-0F8E-F74F-9D77-89F6314974E4}"/>
              </a:ext>
            </a:extLst>
          </p:cNvPr>
          <p:cNvGrpSpPr/>
          <p:nvPr/>
        </p:nvGrpSpPr>
        <p:grpSpPr>
          <a:xfrm>
            <a:off x="2054291" y="2026344"/>
            <a:ext cx="6886757" cy="4242054"/>
            <a:chOff x="2054291" y="2026344"/>
            <a:chExt cx="6886757" cy="4242054"/>
          </a:xfrm>
        </p:grpSpPr>
        <p:sp>
          <p:nvSpPr>
            <p:cNvPr id="15" name="CasellaDiTesto 7">
              <a:extLst>
                <a:ext uri="{FF2B5EF4-FFF2-40B4-BE49-F238E27FC236}">
                  <a16:creationId xmlns:a16="http://schemas.microsoft.com/office/drawing/2014/main" id="{7CDE2510-CAC6-0E4D-BDF3-483E62F2BA01}"/>
                </a:ext>
              </a:extLst>
            </p:cNvPr>
            <p:cNvSpPr txBox="1"/>
            <p:nvPr/>
          </p:nvSpPr>
          <p:spPr>
            <a:xfrm>
              <a:off x="5659769" y="5667477"/>
              <a:ext cx="1490939" cy="449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S5 System </a:t>
              </a:r>
            </a:p>
          </p:txBody>
        </p:sp>
        <p:pic>
          <p:nvPicPr>
            <p:cNvPr id="14" name="Immagine 4">
              <a:extLst>
                <a:ext uri="{FF2B5EF4-FFF2-40B4-BE49-F238E27FC236}">
                  <a16:creationId xmlns:a16="http://schemas.microsoft.com/office/drawing/2014/main" id="{FA0B6D7D-CC6C-D64C-BFF1-DFE358529A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510" t="27778" r="57948" b="18889"/>
            <a:stretch/>
          </p:blipFill>
          <p:spPr>
            <a:xfrm>
              <a:off x="3869428" y="2026344"/>
              <a:ext cx="5071620" cy="3771141"/>
            </a:xfrm>
            <a:prstGeom prst="rect">
              <a:avLst/>
            </a:prstGeom>
          </p:spPr>
        </p:pic>
        <p:sp>
          <p:nvSpPr>
            <p:cNvPr id="7" name="Curved Up Arrow 6">
              <a:extLst>
                <a:ext uri="{FF2B5EF4-FFF2-40B4-BE49-F238E27FC236}">
                  <a16:creationId xmlns:a16="http://schemas.microsoft.com/office/drawing/2014/main" id="{0A715455-24D0-484B-99AC-C117B419FC27}"/>
                </a:ext>
              </a:extLst>
            </p:cNvPr>
            <p:cNvSpPr/>
            <p:nvPr/>
          </p:nvSpPr>
          <p:spPr>
            <a:xfrm>
              <a:off x="2054291" y="5516505"/>
              <a:ext cx="2218921" cy="751893"/>
            </a:xfrm>
            <a:prstGeom prst="curved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63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5313" y="2347620"/>
            <a:ext cx="1882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/>
              <a:t>OUTPUT</a:t>
            </a:r>
          </a:p>
          <a:p>
            <a:pPr algn="ctr"/>
            <a:r>
              <a:rPr lang="it-IT" sz="3200" b="1" i="1" dirty="0"/>
              <a:t>10-20 x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156156"/>
              </p:ext>
            </p:extLst>
          </p:nvPr>
        </p:nvGraphicFramePr>
        <p:xfrm>
          <a:off x="1989937" y="1217834"/>
          <a:ext cx="6967450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490">
                  <a:extLst>
                    <a:ext uri="{9D8B030D-6E8A-4147-A177-3AD203B41FA5}">
                      <a16:colId xmlns:a16="http://schemas.microsoft.com/office/drawing/2014/main" val="2876297256"/>
                    </a:ext>
                  </a:extLst>
                </a:gridCol>
                <a:gridCol w="1393490">
                  <a:extLst>
                    <a:ext uri="{9D8B030D-6E8A-4147-A177-3AD203B41FA5}">
                      <a16:colId xmlns:a16="http://schemas.microsoft.com/office/drawing/2014/main" val="1335999830"/>
                    </a:ext>
                  </a:extLst>
                </a:gridCol>
                <a:gridCol w="1393490">
                  <a:extLst>
                    <a:ext uri="{9D8B030D-6E8A-4147-A177-3AD203B41FA5}">
                      <a16:colId xmlns:a16="http://schemas.microsoft.com/office/drawing/2014/main" val="2170533715"/>
                    </a:ext>
                  </a:extLst>
                </a:gridCol>
                <a:gridCol w="1393490">
                  <a:extLst>
                    <a:ext uri="{9D8B030D-6E8A-4147-A177-3AD203B41FA5}">
                      <a16:colId xmlns:a16="http://schemas.microsoft.com/office/drawing/2014/main" val="1025579998"/>
                    </a:ext>
                  </a:extLst>
                </a:gridCol>
                <a:gridCol w="1393490">
                  <a:extLst>
                    <a:ext uri="{9D8B030D-6E8A-4147-A177-3AD203B41FA5}">
                      <a16:colId xmlns:a16="http://schemas.microsoft.com/office/drawing/2014/main" val="9038459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PGM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CHIP  314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CHIP  316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CHIP  318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311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Reads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0.1-0.2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milion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1.5- 2.5 </a:t>
                      </a:r>
                      <a:r>
                        <a:rPr lang="it-IT" dirty="0" err="1"/>
                        <a:t>milion</a:t>
                      </a:r>
                      <a:r>
                        <a:rPr lang="it-IT" baseline="0" dirty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3-5 </a:t>
                      </a:r>
                      <a:r>
                        <a:rPr lang="it-IT" dirty="0" err="1"/>
                        <a:t>milion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24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200 </a:t>
                      </a:r>
                      <a:r>
                        <a:rPr lang="it-IT" dirty="0" err="1"/>
                        <a:t>bp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30-50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300-500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600-Mb-1Gb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238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400bp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60-100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600-Mb-1Gb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1,2-2 </a:t>
                      </a:r>
                      <a:r>
                        <a:rPr lang="it-IT" dirty="0" err="1"/>
                        <a:t>Gb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75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Run</a:t>
                      </a:r>
                      <a:r>
                        <a:rPr lang="it-IT" dirty="0"/>
                        <a:t>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200 </a:t>
                      </a:r>
                      <a:r>
                        <a:rPr lang="it-IT" dirty="0" err="1"/>
                        <a:t>bp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2.3 </a:t>
                      </a:r>
                      <a:r>
                        <a:rPr lang="it-IT" dirty="0" err="1"/>
                        <a:t>hr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3.  </a:t>
                      </a:r>
                      <a:r>
                        <a:rPr lang="it-IT" dirty="0" err="1"/>
                        <a:t>hr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4.4 </a:t>
                      </a:r>
                      <a:r>
                        <a:rPr lang="it-IT" dirty="0" err="1"/>
                        <a:t>hr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045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400bp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3.7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hr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4.9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hr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7.3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hr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98911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590366"/>
              </p:ext>
            </p:extLst>
          </p:nvPr>
        </p:nvGraphicFramePr>
        <p:xfrm>
          <a:off x="596447" y="4102250"/>
          <a:ext cx="8360940" cy="2585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490">
                  <a:extLst>
                    <a:ext uri="{9D8B030D-6E8A-4147-A177-3AD203B41FA5}">
                      <a16:colId xmlns:a16="http://schemas.microsoft.com/office/drawing/2014/main" val="557155530"/>
                    </a:ext>
                  </a:extLst>
                </a:gridCol>
                <a:gridCol w="1393490">
                  <a:extLst>
                    <a:ext uri="{9D8B030D-6E8A-4147-A177-3AD203B41FA5}">
                      <a16:colId xmlns:a16="http://schemas.microsoft.com/office/drawing/2014/main" val="2876297256"/>
                    </a:ext>
                  </a:extLst>
                </a:gridCol>
                <a:gridCol w="1393490">
                  <a:extLst>
                    <a:ext uri="{9D8B030D-6E8A-4147-A177-3AD203B41FA5}">
                      <a16:colId xmlns:a16="http://schemas.microsoft.com/office/drawing/2014/main" val="1335999830"/>
                    </a:ext>
                  </a:extLst>
                </a:gridCol>
                <a:gridCol w="1393490">
                  <a:extLst>
                    <a:ext uri="{9D8B030D-6E8A-4147-A177-3AD203B41FA5}">
                      <a16:colId xmlns:a16="http://schemas.microsoft.com/office/drawing/2014/main" val="2170533715"/>
                    </a:ext>
                  </a:extLst>
                </a:gridCol>
                <a:gridCol w="1393490">
                  <a:extLst>
                    <a:ext uri="{9D8B030D-6E8A-4147-A177-3AD203B41FA5}">
                      <a16:colId xmlns:a16="http://schemas.microsoft.com/office/drawing/2014/main" val="1025579998"/>
                    </a:ext>
                  </a:extLst>
                </a:gridCol>
                <a:gridCol w="1393490">
                  <a:extLst>
                    <a:ext uri="{9D8B030D-6E8A-4147-A177-3AD203B41FA5}">
                      <a16:colId xmlns:a16="http://schemas.microsoft.com/office/drawing/2014/main" val="903845986"/>
                    </a:ext>
                  </a:extLst>
                </a:gridCol>
              </a:tblGrid>
              <a:tr h="271103">
                <a:tc gridSpan="2"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S5 System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CHIP  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CHIP  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CHIP  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CHIP  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311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Reads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2-3 </a:t>
                      </a:r>
                      <a:r>
                        <a:rPr lang="it-IT" dirty="0" err="1"/>
                        <a:t>milion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4-6 </a:t>
                      </a:r>
                      <a:r>
                        <a:rPr lang="it-IT" dirty="0" err="1"/>
                        <a:t>milion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15-20 </a:t>
                      </a:r>
                      <a:r>
                        <a:rPr lang="it-IT" dirty="0" err="1"/>
                        <a:t>milion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60-80 </a:t>
                      </a:r>
                      <a:r>
                        <a:rPr lang="it-IT" dirty="0" err="1"/>
                        <a:t>milion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240866"/>
                  </a:ext>
                </a:extLst>
              </a:tr>
              <a:tr h="584339">
                <a:tc>
                  <a:txBody>
                    <a:bodyPr/>
                    <a:lstStyle/>
                    <a:p>
                      <a:r>
                        <a:rPr lang="it-IT" dirty="0"/>
                        <a:t>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200 </a:t>
                      </a:r>
                      <a:r>
                        <a:rPr lang="it-IT" dirty="0" err="1"/>
                        <a:t>bp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0.30-0.50 </a:t>
                      </a:r>
                      <a:r>
                        <a:rPr lang="it-IT" dirty="0" err="1"/>
                        <a:t>Gb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0.6-1 </a:t>
                      </a:r>
                      <a:r>
                        <a:rPr lang="it-IT" dirty="0" err="1"/>
                        <a:t>Gb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3-4 </a:t>
                      </a:r>
                      <a:r>
                        <a:rPr lang="it-IT" dirty="0" err="1"/>
                        <a:t>Gb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10-15 </a:t>
                      </a:r>
                      <a:r>
                        <a:rPr lang="it-IT" dirty="0" err="1"/>
                        <a:t>Gb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238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400bp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0.6-1Gb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1.5-2 </a:t>
                      </a:r>
                      <a:r>
                        <a:rPr lang="it-IT" dirty="0" err="1"/>
                        <a:t>Gb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6-8 </a:t>
                      </a:r>
                      <a:r>
                        <a:rPr lang="it-IT" dirty="0" err="1"/>
                        <a:t>Gb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75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Run</a:t>
                      </a:r>
                      <a:r>
                        <a:rPr lang="it-IT" dirty="0"/>
                        <a:t>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200 </a:t>
                      </a:r>
                      <a:r>
                        <a:rPr lang="it-IT" dirty="0" err="1"/>
                        <a:t>bp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2.5 </a:t>
                      </a:r>
                      <a:r>
                        <a:rPr lang="it-IT" dirty="0" err="1"/>
                        <a:t>hr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2.5 </a:t>
                      </a:r>
                      <a:r>
                        <a:rPr lang="it-IT" dirty="0" err="1"/>
                        <a:t>hr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2.5 </a:t>
                      </a:r>
                      <a:r>
                        <a:rPr lang="it-IT" dirty="0" err="1"/>
                        <a:t>hr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2.5 </a:t>
                      </a:r>
                      <a:r>
                        <a:rPr lang="it-IT" dirty="0" err="1"/>
                        <a:t>hr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045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400bp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hr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hr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hr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9891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3DFAA6C-0980-1E48-AC67-C1655AA39127}"/>
              </a:ext>
            </a:extLst>
          </p:cNvPr>
          <p:cNvSpPr txBox="1"/>
          <p:nvPr/>
        </p:nvSpPr>
        <p:spPr>
          <a:xfrm>
            <a:off x="957879" y="452176"/>
            <a:ext cx="722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/>
              <a:t>Espansione delle capacità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DA77826-F91F-0D41-B930-948FA51F7B57}"/>
              </a:ext>
            </a:extLst>
          </p:cNvPr>
          <p:cNvSpPr/>
          <p:nvPr/>
        </p:nvSpPr>
        <p:spPr>
          <a:xfrm>
            <a:off x="7396102" y="1683327"/>
            <a:ext cx="1191985" cy="3592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ED3921-5D2F-F245-85C7-E1280D53125E}"/>
              </a:ext>
            </a:extLst>
          </p:cNvPr>
          <p:cNvSpPr/>
          <p:nvPr/>
        </p:nvSpPr>
        <p:spPr>
          <a:xfrm>
            <a:off x="7468839" y="4582391"/>
            <a:ext cx="1191985" cy="3592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51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25649" y="1473491"/>
            <a:ext cx="61883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</a:t>
            </a:r>
            <a:r>
              <a:rPr lang="it-IT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genome</a:t>
            </a: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Sequencing</a:t>
            </a: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(WGS)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de novo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re-</a:t>
            </a:r>
            <a:r>
              <a:rPr lang="it-IT" sz="2400" dirty="0" err="1"/>
              <a:t>sequencing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 err="1"/>
              <a:t>metagenomica</a:t>
            </a:r>
            <a:r>
              <a:rPr lang="it-IT" sz="2400" dirty="0"/>
              <a:t> batterica (gene rRNA 16S)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it-IT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B67F5F-8D44-0D4D-AA40-136DEDC47CDF}"/>
              </a:ext>
            </a:extLst>
          </p:cNvPr>
          <p:cNvSpPr txBox="1"/>
          <p:nvPr/>
        </p:nvSpPr>
        <p:spPr>
          <a:xfrm>
            <a:off x="957879" y="452176"/>
            <a:ext cx="722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/>
              <a:t>Capacità attuali</a:t>
            </a:r>
          </a:p>
        </p:txBody>
      </p:sp>
      <p:sp>
        <p:nvSpPr>
          <p:cNvPr id="5" name="CasellaDiTesto 2">
            <a:extLst>
              <a:ext uri="{FF2B5EF4-FFF2-40B4-BE49-F238E27FC236}">
                <a16:creationId xmlns:a16="http://schemas.microsoft.com/office/drawing/2014/main" id="{7F992FE2-5FB2-EA47-A797-6B59350A97AA}"/>
              </a:ext>
            </a:extLst>
          </p:cNvPr>
          <p:cNvSpPr txBox="1"/>
          <p:nvPr/>
        </p:nvSpPr>
        <p:spPr>
          <a:xfrm>
            <a:off x="1625649" y="3821837"/>
            <a:ext cx="61883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Eucarioti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pannelli ready-to-use o custom,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pannelli estesi e pannelli focalizzati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 err="1"/>
              <a:t>trascrittoma</a:t>
            </a:r>
            <a:endParaRPr lang="it-IT" sz="24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 err="1"/>
              <a:t>microRNA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59664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1388</Words>
  <Application>Microsoft Macintosh PowerPoint</Application>
  <PresentationFormat>On-screen Show (4:3)</PresentationFormat>
  <Paragraphs>205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Marra Manuela</dc:creator>
  <cp:lastModifiedBy>Crescenzi Marco</cp:lastModifiedBy>
  <cp:revision>142</cp:revision>
  <dcterms:created xsi:type="dcterms:W3CDTF">2018-09-27T10:23:04Z</dcterms:created>
  <dcterms:modified xsi:type="dcterms:W3CDTF">2018-11-06T08:29:19Z</dcterms:modified>
</cp:coreProperties>
</file>