
<file path=[Content_Types].xml><?xml version="1.0" encoding="utf-8"?>
<Types xmlns="http://schemas.openxmlformats.org/package/2006/content-types"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64" r:id="rId2"/>
    <p:sldId id="265" r:id="rId3"/>
    <p:sldId id="267" r:id="rId4"/>
    <p:sldId id="272" r:id="rId5"/>
    <p:sldId id="273" r:id="rId6"/>
    <p:sldId id="268" r:id="rId7"/>
    <p:sldId id="266" r:id="rId8"/>
    <p:sldId id="269" r:id="rId9"/>
    <p:sldId id="271" r:id="rId10"/>
    <p:sldId id="256" r:id="rId11"/>
    <p:sldId id="257" r:id="rId12"/>
    <p:sldId id="258" r:id="rId13"/>
    <p:sldId id="259" r:id="rId14"/>
    <p:sldId id="274" r:id="rId15"/>
  </p:sldIdLst>
  <p:sldSz cx="9144000" cy="6858000" type="screen4x3"/>
  <p:notesSz cx="6797675" cy="9928225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8" autoAdjust="0"/>
    <p:restoredTop sz="94660"/>
  </p:normalViewPr>
  <p:slideViewPr>
    <p:cSldViewPr snapToGrid="0">
      <p:cViewPr varScale="1">
        <p:scale>
          <a:sx n="95" d="100"/>
          <a:sy n="95" d="100"/>
        </p:scale>
        <p:origin x="78" y="4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98DDC3-9462-4676-8B9A-F4A218E205CD}" type="datetimeFigureOut">
              <a:rPr lang="it-IT" smtClean="0"/>
              <a:t>12/04/2018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DAE94E-11B7-4FA1-8144-2EC2F1C621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2334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DAE94E-11B7-4FA1-8144-2EC2F1C62164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78897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DAE94E-11B7-4FA1-8144-2EC2F1C62164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53915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DAE94E-11B7-4FA1-8144-2EC2F1C62164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80380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DAE94E-11B7-4FA1-8144-2EC2F1C62164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40378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DAE94E-11B7-4FA1-8144-2EC2F1C62164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36379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DAE94E-11B7-4FA1-8144-2EC2F1C62164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8640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DAE94E-11B7-4FA1-8144-2EC2F1C62164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83666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DAE94E-11B7-4FA1-8144-2EC2F1C62164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74051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DAE94E-11B7-4FA1-8144-2EC2F1C62164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4053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DAE94E-11B7-4FA1-8144-2EC2F1C62164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1876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DAE94E-11B7-4FA1-8144-2EC2F1C62164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35316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DAE94E-11B7-4FA1-8144-2EC2F1C62164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79690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DAE94E-11B7-4FA1-8144-2EC2F1C62164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85036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DAE94E-11B7-4FA1-8144-2EC2F1C62164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486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93FD1-EED7-4D2F-895E-86152ED7257B}" type="datetimeFigureOut">
              <a:rPr lang="it-IT" smtClean="0"/>
              <a:t>12/04/2018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159D1-F235-4270-8C3B-CB217737410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64985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93FD1-EED7-4D2F-895E-86152ED7257B}" type="datetimeFigureOut">
              <a:rPr lang="it-IT" smtClean="0"/>
              <a:t>12/04/2018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159D1-F235-4270-8C3B-CB217737410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4039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93FD1-EED7-4D2F-895E-86152ED7257B}" type="datetimeFigureOut">
              <a:rPr lang="it-IT" smtClean="0"/>
              <a:t>12/04/2018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159D1-F235-4270-8C3B-CB217737410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3881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93FD1-EED7-4D2F-895E-86152ED7257B}" type="datetimeFigureOut">
              <a:rPr lang="it-IT" smtClean="0"/>
              <a:t>12/04/2018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159D1-F235-4270-8C3B-CB217737410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9481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93FD1-EED7-4D2F-895E-86152ED7257B}" type="datetimeFigureOut">
              <a:rPr lang="it-IT" smtClean="0"/>
              <a:t>12/04/2018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159D1-F235-4270-8C3B-CB217737410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0916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93FD1-EED7-4D2F-895E-86152ED7257B}" type="datetimeFigureOut">
              <a:rPr lang="it-IT" smtClean="0"/>
              <a:t>12/04/2018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159D1-F235-4270-8C3B-CB217737410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1874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93FD1-EED7-4D2F-895E-86152ED7257B}" type="datetimeFigureOut">
              <a:rPr lang="it-IT" smtClean="0"/>
              <a:t>12/04/2018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159D1-F235-4270-8C3B-CB217737410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4578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93FD1-EED7-4D2F-895E-86152ED7257B}" type="datetimeFigureOut">
              <a:rPr lang="it-IT" smtClean="0"/>
              <a:t>12/04/2018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159D1-F235-4270-8C3B-CB217737410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8829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93FD1-EED7-4D2F-895E-86152ED7257B}" type="datetimeFigureOut">
              <a:rPr lang="it-IT" smtClean="0"/>
              <a:t>12/04/2018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159D1-F235-4270-8C3B-CB217737410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3743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93FD1-EED7-4D2F-895E-86152ED7257B}" type="datetimeFigureOut">
              <a:rPr lang="it-IT" smtClean="0"/>
              <a:t>12/04/2018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159D1-F235-4270-8C3B-CB217737410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2858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93FD1-EED7-4D2F-895E-86152ED7257B}" type="datetimeFigureOut">
              <a:rPr lang="it-IT" smtClean="0"/>
              <a:t>12/04/2018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159D1-F235-4270-8C3B-CB217737410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2661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D93FD1-EED7-4D2F-895E-86152ED7257B}" type="datetimeFigureOut">
              <a:rPr lang="it-IT" smtClean="0"/>
              <a:t>12/04/2018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A159D1-F235-4270-8C3B-CB217737410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9126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tiff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65666" y="336705"/>
            <a:ext cx="8547844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500" b="1" i="0" u="none" strike="noStrike" baseline="0" dirty="0" smtClean="0">
                <a:latin typeface="Helvetica" panose="020B0604020202030204" pitchFamily="34" charset="0"/>
              </a:rPr>
              <a:t>BANDO GIOVANI RICERCATORI</a:t>
            </a:r>
          </a:p>
          <a:p>
            <a:pPr algn="ctr"/>
            <a:r>
              <a:rPr lang="it-IT" sz="2500" b="1" i="0" u="none" strike="noStrike" baseline="0" dirty="0" smtClean="0">
                <a:latin typeface="Helvetica" panose="020B0604020202030204" pitchFamily="34" charset="0"/>
              </a:rPr>
              <a:t>2009</a:t>
            </a:r>
          </a:p>
          <a:p>
            <a:r>
              <a:rPr lang="it-IT" sz="1100" b="1" i="0" u="none" strike="noStrike" baseline="0" dirty="0" smtClean="0">
                <a:latin typeface="Helvetica" panose="020B0604020202030204" pitchFamily="34" charset="0"/>
              </a:rPr>
              <a:t>Ministero della Salute – Direzione Generale della Ricerca Scientifica e Tecnologica</a:t>
            </a:r>
          </a:p>
          <a:p>
            <a:r>
              <a:rPr lang="it-IT" sz="1000" i="0" u="none" strike="noStrike" baseline="0" dirty="0" smtClean="0">
                <a:latin typeface="Helvetica" panose="020B0604020202030204" pitchFamily="34" charset="0"/>
              </a:rPr>
              <a:t>Application </a:t>
            </a:r>
            <a:r>
              <a:rPr lang="it-IT" sz="1000" i="0" u="none" strike="noStrike" baseline="0" dirty="0" err="1" smtClean="0">
                <a:latin typeface="Helvetica" panose="020B0604020202030204" pitchFamily="34" charset="0"/>
              </a:rPr>
              <a:t>resume</a:t>
            </a:r>
            <a:endParaRPr lang="it-IT" sz="1000" i="0" u="none" strike="noStrike" baseline="0" dirty="0" smtClean="0">
              <a:latin typeface="Helvetica" panose="020B0604020202030204" pitchFamily="34" charset="0"/>
            </a:endParaRPr>
          </a:p>
          <a:p>
            <a:r>
              <a:rPr lang="en-US" sz="1100" b="1" i="0" u="none" strike="noStrike" baseline="0" dirty="0" smtClean="0">
                <a:solidFill>
                  <a:srgbClr val="FF0000"/>
                </a:solidFill>
                <a:latin typeface="Helvetica" panose="020B0604020202030204" pitchFamily="34" charset="0"/>
              </a:rPr>
              <a:t>Title: Inhibition of </a:t>
            </a:r>
            <a:r>
              <a:rPr lang="en-US" sz="1100" b="1" i="0" u="none" strike="noStrike" baseline="0" dirty="0" err="1" smtClean="0">
                <a:solidFill>
                  <a:srgbClr val="FF0000"/>
                </a:solidFill>
                <a:latin typeface="Helvetica" panose="020B0604020202030204" pitchFamily="34" charset="0"/>
              </a:rPr>
              <a:t>phosphatidylcholine</a:t>
            </a:r>
            <a:r>
              <a:rPr lang="en-US" sz="1100" b="1" i="0" u="none" strike="noStrike" baseline="0" dirty="0" smtClean="0">
                <a:solidFill>
                  <a:srgbClr val="FF0000"/>
                </a:solidFill>
                <a:latin typeface="Helvetica" panose="020B0604020202030204" pitchFamily="34" charset="0"/>
              </a:rPr>
              <a:t>-specific phospholipase C as a new strategy</a:t>
            </a:r>
          </a:p>
          <a:p>
            <a:r>
              <a:rPr lang="it-IT" sz="1100" b="1" i="0" u="none" strike="noStrike" baseline="0" dirty="0" smtClean="0">
                <a:solidFill>
                  <a:srgbClr val="FF0000"/>
                </a:solidFill>
                <a:latin typeface="Helvetica" panose="020B0604020202030204" pitchFamily="34" charset="0"/>
              </a:rPr>
              <a:t>to </a:t>
            </a:r>
            <a:r>
              <a:rPr lang="it-IT" sz="1100" b="1" i="0" u="none" strike="noStrike" baseline="0" dirty="0" err="1" smtClean="0">
                <a:solidFill>
                  <a:srgbClr val="FF0000"/>
                </a:solidFill>
                <a:latin typeface="Helvetica" panose="020B0604020202030204" pitchFamily="34" charset="0"/>
              </a:rPr>
              <a:t>counteract</a:t>
            </a:r>
            <a:r>
              <a:rPr lang="it-IT" sz="1100" b="1" i="0" u="none" strike="noStrike" baseline="0" dirty="0" smtClean="0">
                <a:solidFill>
                  <a:srgbClr val="FF0000"/>
                </a:solidFill>
                <a:latin typeface="Helvetica" panose="020B0604020202030204" pitchFamily="34" charset="0"/>
              </a:rPr>
              <a:t> </a:t>
            </a:r>
            <a:r>
              <a:rPr lang="it-IT" sz="1100" b="1" i="0" u="none" strike="noStrike" baseline="0" dirty="0" err="1" smtClean="0">
                <a:solidFill>
                  <a:srgbClr val="FF0000"/>
                </a:solidFill>
                <a:latin typeface="Helvetica" panose="020B0604020202030204" pitchFamily="34" charset="0"/>
              </a:rPr>
              <a:t>tumor-promoting</a:t>
            </a:r>
            <a:r>
              <a:rPr lang="it-IT" sz="1100" b="1" i="0" u="none" strike="noStrike" baseline="0" dirty="0" smtClean="0">
                <a:solidFill>
                  <a:srgbClr val="FF0000"/>
                </a:solidFill>
                <a:latin typeface="Helvetica" panose="020B0604020202030204" pitchFamily="34" charset="0"/>
              </a:rPr>
              <a:t> </a:t>
            </a:r>
            <a:r>
              <a:rPr lang="it-IT" sz="1100" b="1" i="0" u="none" strike="noStrike" baseline="0" dirty="0" err="1" smtClean="0">
                <a:solidFill>
                  <a:srgbClr val="FF0000"/>
                </a:solidFill>
                <a:latin typeface="Helvetica" panose="020B0604020202030204" pitchFamily="34" charset="0"/>
              </a:rPr>
              <a:t>inflammation</a:t>
            </a:r>
            <a:endParaRPr lang="it-IT" sz="1100" b="1" i="0" u="none" strike="noStrike" baseline="0" dirty="0" smtClean="0">
              <a:solidFill>
                <a:srgbClr val="FF0000"/>
              </a:solidFill>
              <a:latin typeface="Helvetica" panose="020B0604020202030204" pitchFamily="34" charset="0"/>
            </a:endParaRPr>
          </a:p>
          <a:p>
            <a:r>
              <a:rPr lang="it-IT" sz="800" b="1" i="0" u="none" strike="noStrike" baseline="0" dirty="0" smtClean="0">
                <a:latin typeface="Times" panose="02020603060405020304" pitchFamily="18" charset="0"/>
              </a:rPr>
              <a:t>Code </a:t>
            </a:r>
            <a:r>
              <a:rPr lang="it-IT" sz="800" b="0" i="0" u="none" strike="noStrike" baseline="0" dirty="0" smtClean="0">
                <a:latin typeface="Times" panose="02020603060405020304" pitchFamily="18" charset="0"/>
              </a:rPr>
              <a:t>GR-2009-1596613</a:t>
            </a:r>
          </a:p>
          <a:p>
            <a:r>
              <a:rPr lang="it-IT" sz="800" b="1" i="0" u="none" strike="noStrike" baseline="0" dirty="0" err="1" smtClean="0">
                <a:latin typeface="Times" panose="02020603060405020304" pitchFamily="18" charset="0"/>
              </a:rPr>
              <a:t>Institution</a:t>
            </a:r>
            <a:r>
              <a:rPr lang="it-IT" sz="800" b="1" i="0" u="none" strike="noStrike" baseline="0" dirty="0" smtClean="0">
                <a:latin typeface="Times" panose="02020603060405020304" pitchFamily="18" charset="0"/>
              </a:rPr>
              <a:t> </a:t>
            </a:r>
            <a:r>
              <a:rPr lang="it-IT" sz="800" b="1" i="0" u="none" strike="noStrike" baseline="0" dirty="0" err="1" smtClean="0">
                <a:latin typeface="Times" panose="02020603060405020304" pitchFamily="18" charset="0"/>
              </a:rPr>
              <a:t>accepting</a:t>
            </a:r>
            <a:r>
              <a:rPr lang="it-IT" sz="800" b="1" i="0" u="none" strike="noStrike" baseline="0" dirty="0" smtClean="0">
                <a:latin typeface="Times" panose="02020603060405020304" pitchFamily="18" charset="0"/>
              </a:rPr>
              <a:t> the </a:t>
            </a:r>
            <a:r>
              <a:rPr lang="it-IT" sz="800" b="1" i="0" u="none" strike="noStrike" baseline="0" dirty="0" err="1" smtClean="0">
                <a:latin typeface="Times" panose="02020603060405020304" pitchFamily="18" charset="0"/>
              </a:rPr>
              <a:t>project</a:t>
            </a:r>
            <a:r>
              <a:rPr lang="it-IT" sz="800" b="1" i="0" u="none" strike="noStrike" baseline="0" dirty="0" smtClean="0">
                <a:latin typeface="Times" panose="02020603060405020304" pitchFamily="18" charset="0"/>
              </a:rPr>
              <a:t>:</a:t>
            </a:r>
          </a:p>
          <a:p>
            <a:r>
              <a:rPr lang="it-IT" sz="800" b="1" i="0" u="none" strike="noStrike" baseline="0" dirty="0" err="1" smtClean="0">
                <a:latin typeface="Times" panose="02020603060405020304" pitchFamily="18" charset="0"/>
              </a:rPr>
              <a:t>Type</a:t>
            </a:r>
            <a:r>
              <a:rPr lang="it-IT" sz="800" b="1" i="0" u="none" strike="noStrike" baseline="0" dirty="0" smtClean="0">
                <a:latin typeface="Times" panose="02020603060405020304" pitchFamily="18" charset="0"/>
              </a:rPr>
              <a:t> of </a:t>
            </a:r>
            <a:r>
              <a:rPr lang="it-IT" sz="800" b="1" i="0" u="none" strike="noStrike" baseline="0" dirty="0" err="1" smtClean="0">
                <a:latin typeface="Times" panose="02020603060405020304" pitchFamily="18" charset="0"/>
              </a:rPr>
              <a:t>research</a:t>
            </a:r>
            <a:r>
              <a:rPr lang="it-IT" sz="800" b="1" i="0" u="none" strike="noStrike" baseline="0" dirty="0" smtClean="0">
                <a:latin typeface="Times" panose="02020603060405020304" pitchFamily="18" charset="0"/>
              </a:rPr>
              <a:t>: </a:t>
            </a:r>
            <a:r>
              <a:rPr lang="it-IT" sz="800" b="0" i="0" u="none" strike="noStrike" baseline="0" dirty="0" err="1" smtClean="0">
                <a:latin typeface="Times" panose="02020603060405020304" pitchFamily="18" charset="0"/>
              </a:rPr>
              <a:t>Biomedical</a:t>
            </a:r>
            <a:endParaRPr lang="it-IT" sz="800" b="0" i="0" u="none" strike="noStrike" baseline="0" dirty="0" smtClean="0">
              <a:latin typeface="Times" panose="02020603060405020304" pitchFamily="18" charset="0"/>
            </a:endParaRPr>
          </a:p>
          <a:p>
            <a:r>
              <a:rPr lang="it-IT" sz="1200" b="1" i="0" u="none" strike="noStrike" baseline="0" dirty="0" err="1" smtClean="0">
                <a:solidFill>
                  <a:srgbClr val="0070C0"/>
                </a:solidFill>
                <a:latin typeface="Times" panose="02020603060405020304" pitchFamily="18" charset="0"/>
              </a:rPr>
              <a:t>Length</a:t>
            </a:r>
            <a:r>
              <a:rPr lang="it-IT" sz="1200" b="1" i="0" u="none" strike="noStrike" baseline="0" dirty="0" smtClean="0">
                <a:solidFill>
                  <a:srgbClr val="0070C0"/>
                </a:solidFill>
                <a:latin typeface="Times" panose="02020603060405020304" pitchFamily="18" charset="0"/>
              </a:rPr>
              <a:t> (</a:t>
            </a:r>
            <a:r>
              <a:rPr lang="it-IT" sz="1200" b="1" i="0" u="none" strike="noStrike" baseline="0" dirty="0" err="1" smtClean="0">
                <a:solidFill>
                  <a:srgbClr val="0070C0"/>
                </a:solidFill>
                <a:latin typeface="Times" panose="02020603060405020304" pitchFamily="18" charset="0"/>
              </a:rPr>
              <a:t>months</a:t>
            </a:r>
            <a:r>
              <a:rPr lang="it-IT" sz="1200" b="1" i="0" u="none" strike="noStrike" baseline="0" dirty="0" smtClean="0">
                <a:solidFill>
                  <a:srgbClr val="0070C0"/>
                </a:solidFill>
                <a:latin typeface="Times" panose="02020603060405020304" pitchFamily="18" charset="0"/>
              </a:rPr>
              <a:t>) </a:t>
            </a:r>
            <a:r>
              <a:rPr lang="it-IT" sz="1200" b="0" i="0" u="none" strike="noStrike" baseline="0" dirty="0" smtClean="0">
                <a:solidFill>
                  <a:srgbClr val="0070C0"/>
                </a:solidFill>
                <a:latin typeface="Times" panose="02020603060405020304" pitchFamily="18" charset="0"/>
              </a:rPr>
              <a:t>36</a:t>
            </a:r>
          </a:p>
          <a:p>
            <a:r>
              <a:rPr lang="en-US" sz="800" b="1" i="0" u="none" strike="noStrike" baseline="0" dirty="0" smtClean="0">
                <a:latin typeface="Times" panose="02020603060405020304" pitchFamily="18" charset="0"/>
              </a:rPr>
              <a:t>Total budget of the project </a:t>
            </a:r>
            <a:r>
              <a:rPr lang="en-US" sz="800" b="0" i="0" u="none" strike="noStrike" baseline="0" dirty="0" smtClean="0">
                <a:latin typeface="Times" panose="02020603060405020304" pitchFamily="18" charset="0"/>
              </a:rPr>
              <a:t>€ 521.400,00</a:t>
            </a:r>
          </a:p>
          <a:p>
            <a:r>
              <a:rPr lang="en-US" sz="1200" b="1" i="0" u="none" strike="noStrike" baseline="0" dirty="0" smtClean="0">
                <a:solidFill>
                  <a:srgbClr val="0070C0"/>
                </a:solidFill>
                <a:latin typeface="Times" panose="02020603060405020304" pitchFamily="18" charset="0"/>
              </a:rPr>
              <a:t>Funding required to Ministry of</a:t>
            </a:r>
            <a:r>
              <a:rPr lang="en-US" sz="1200" b="1" i="0" u="none" strike="noStrike" dirty="0" smtClean="0">
                <a:solidFill>
                  <a:srgbClr val="0070C0"/>
                </a:solidFill>
                <a:latin typeface="Times" panose="02020603060405020304" pitchFamily="18" charset="0"/>
              </a:rPr>
              <a:t> </a:t>
            </a:r>
            <a:r>
              <a:rPr lang="it-IT" sz="1200" b="1" i="0" u="none" strike="noStrike" baseline="0" dirty="0" err="1" smtClean="0">
                <a:solidFill>
                  <a:srgbClr val="0070C0"/>
                </a:solidFill>
                <a:latin typeface="Times" panose="02020603060405020304" pitchFamily="18" charset="0"/>
              </a:rPr>
              <a:t>Health</a:t>
            </a:r>
            <a:r>
              <a:rPr lang="it-IT" sz="1200" b="1" dirty="0" smtClean="0">
                <a:solidFill>
                  <a:srgbClr val="0070C0"/>
                </a:solidFill>
                <a:latin typeface="Times" panose="02020603060405020304" pitchFamily="18" charset="0"/>
              </a:rPr>
              <a:t>  </a:t>
            </a:r>
            <a:r>
              <a:rPr lang="it-IT" sz="1200" b="1" i="0" u="none" strike="noStrike" baseline="0" dirty="0" smtClean="0">
                <a:solidFill>
                  <a:srgbClr val="0070C0"/>
                </a:solidFill>
                <a:latin typeface="Times" panose="02020603060405020304" pitchFamily="18" charset="0"/>
              </a:rPr>
              <a:t>€ 415.000,00</a:t>
            </a:r>
          </a:p>
          <a:p>
            <a:r>
              <a:rPr lang="en-US" sz="800" b="1" i="0" u="none" strike="noStrike" baseline="0" dirty="0" smtClean="0">
                <a:latin typeface="Times" panose="02020603060405020304" pitchFamily="18" charset="0"/>
              </a:rPr>
              <a:t>Total amount of co-financings </a:t>
            </a:r>
            <a:r>
              <a:rPr lang="en-US" sz="800" b="0" i="0" u="none" strike="noStrike" baseline="0" dirty="0" smtClean="0">
                <a:latin typeface="Times" panose="02020603060405020304" pitchFamily="18" charset="0"/>
              </a:rPr>
              <a:t>€ 0,00</a:t>
            </a:r>
          </a:p>
          <a:p>
            <a:r>
              <a:rPr lang="it-IT" sz="800" b="1" i="0" u="none" strike="noStrike" baseline="0" dirty="0" err="1" smtClean="0">
                <a:latin typeface="Times" panose="02020603060405020304" pitchFamily="18" charset="0"/>
              </a:rPr>
              <a:t>Institutional</a:t>
            </a:r>
            <a:r>
              <a:rPr lang="it-IT" sz="800" b="1" i="0" u="none" strike="noStrike" baseline="0" dirty="0" smtClean="0">
                <a:latin typeface="Times" panose="02020603060405020304" pitchFamily="18" charset="0"/>
              </a:rPr>
              <a:t> </a:t>
            </a:r>
            <a:r>
              <a:rPr lang="it-IT" sz="800" b="1" i="0" u="none" strike="noStrike" baseline="0" dirty="0" err="1" smtClean="0">
                <a:latin typeface="Times" panose="02020603060405020304" pitchFamily="18" charset="0"/>
              </a:rPr>
              <a:t>resources</a:t>
            </a:r>
            <a:r>
              <a:rPr lang="it-IT" sz="800" b="1" i="0" u="none" strike="noStrike" baseline="0" dirty="0" smtClean="0">
                <a:latin typeface="Times" panose="02020603060405020304" pitchFamily="18" charset="0"/>
              </a:rPr>
              <a:t> </a:t>
            </a:r>
            <a:r>
              <a:rPr lang="it-IT" sz="800" b="0" i="0" u="none" strike="noStrike" baseline="0" dirty="0" smtClean="0">
                <a:latin typeface="Times" panose="02020603060405020304" pitchFamily="18" charset="0"/>
              </a:rPr>
              <a:t>€ 106.400,00</a:t>
            </a:r>
          </a:p>
          <a:p>
            <a:r>
              <a:rPr lang="it-IT" sz="1400" b="1" i="0" u="none" strike="noStrike" baseline="0" dirty="0" smtClean="0">
                <a:latin typeface="Helvetica" panose="020B0604020202030204" pitchFamily="34" charset="0"/>
              </a:rPr>
              <a:t>NIH </a:t>
            </a:r>
            <a:r>
              <a:rPr lang="it-IT" sz="1400" b="1" i="0" u="none" strike="noStrike" baseline="0" dirty="0" err="1" smtClean="0">
                <a:latin typeface="Helvetica" panose="020B0604020202030204" pitchFamily="34" charset="0"/>
              </a:rPr>
              <a:t>primary</a:t>
            </a:r>
            <a:r>
              <a:rPr lang="it-IT" sz="1400" b="1" i="0" u="none" strike="noStrike" baseline="0" dirty="0" smtClean="0">
                <a:latin typeface="Helvetica" panose="020B0604020202030204" pitchFamily="34" charset="0"/>
              </a:rPr>
              <a:t> </a:t>
            </a:r>
            <a:r>
              <a:rPr lang="it-IT" sz="1400" b="1" i="0" u="none" strike="noStrike" baseline="0" dirty="0" err="1" smtClean="0">
                <a:latin typeface="Helvetica" panose="020B0604020202030204" pitchFamily="34" charset="0"/>
              </a:rPr>
              <a:t>classification</a:t>
            </a:r>
            <a:endParaRPr lang="it-IT" sz="1400" b="1" i="0" u="none" strike="noStrike" baseline="0" dirty="0" smtClean="0">
              <a:latin typeface="Helvetica" panose="020B0604020202030204" pitchFamily="34" charset="0"/>
            </a:endParaRPr>
          </a:p>
          <a:p>
            <a:r>
              <a:rPr lang="en-US" sz="1100" b="1" i="0" u="none" strike="noStrike" baseline="0" dirty="0" smtClean="0">
                <a:solidFill>
                  <a:srgbClr val="0070C0"/>
                </a:solidFill>
                <a:latin typeface="Times" panose="02020603060405020304" pitchFamily="18" charset="0"/>
              </a:rPr>
              <a:t>IRG: </a:t>
            </a:r>
            <a:r>
              <a:rPr lang="en-US" sz="1100" b="0" i="0" u="none" strike="noStrike" baseline="0" dirty="0" smtClean="0">
                <a:solidFill>
                  <a:srgbClr val="0070C0"/>
                </a:solidFill>
                <a:latin typeface="Times" panose="02020603060405020304" pitchFamily="18" charset="0"/>
              </a:rPr>
              <a:t>Oncology 1 - Basic Translational</a:t>
            </a:r>
          </a:p>
          <a:p>
            <a:r>
              <a:rPr lang="en-US" sz="800" b="1" i="0" u="none" strike="noStrike" baseline="0" dirty="0" smtClean="0">
                <a:latin typeface="Times" panose="02020603060405020304" pitchFamily="18" charset="0"/>
              </a:rPr>
              <a:t>Study section: </a:t>
            </a:r>
            <a:r>
              <a:rPr lang="en-US" sz="800" b="0" i="0" u="none" strike="noStrike" baseline="0" dirty="0" smtClean="0">
                <a:latin typeface="Times" panose="02020603060405020304" pitchFamily="18" charset="0"/>
              </a:rPr>
              <a:t>Tumor Cell Biology - TCB</a:t>
            </a:r>
          </a:p>
          <a:p>
            <a:r>
              <a:rPr lang="en-US" sz="800" b="1" i="0" u="none" strike="noStrike" baseline="0" dirty="0" smtClean="0">
                <a:latin typeface="Times" panose="02020603060405020304" pitchFamily="18" charset="0"/>
              </a:rPr>
              <a:t>Keyword: </a:t>
            </a:r>
            <a:r>
              <a:rPr lang="en-US" sz="800" b="0" i="0" u="none" strike="noStrike" baseline="0" dirty="0" smtClean="0">
                <a:latin typeface="Times" panose="02020603060405020304" pitchFamily="18" charset="0"/>
              </a:rPr>
              <a:t>OBT-TCB-1095 - The analysis of the composition and function of signaling complexes and their interactions</a:t>
            </a:r>
          </a:p>
          <a:p>
            <a:r>
              <a:rPr lang="en-US" sz="800" b="0" i="0" u="none" strike="noStrike" baseline="0" dirty="0" smtClean="0">
                <a:latin typeface="Times" panose="02020603060405020304" pitchFamily="18" charset="0"/>
              </a:rPr>
              <a:t>among different signaling pathways in the context of tumor biology and tumor progression</a:t>
            </a:r>
          </a:p>
          <a:p>
            <a:r>
              <a:rPr lang="it-IT" sz="1400" b="1" i="0" u="none" strike="noStrike" baseline="0" dirty="0" smtClean="0">
                <a:latin typeface="Helvetica" panose="020B0604020202030204" pitchFamily="34" charset="0"/>
              </a:rPr>
              <a:t>NIH </a:t>
            </a:r>
            <a:r>
              <a:rPr lang="it-IT" sz="1400" b="1" i="0" u="none" strike="noStrike" baseline="0" dirty="0" err="1" smtClean="0">
                <a:latin typeface="Helvetica" panose="020B0604020202030204" pitchFamily="34" charset="0"/>
              </a:rPr>
              <a:t>secondary</a:t>
            </a:r>
            <a:r>
              <a:rPr lang="it-IT" sz="1400" b="1" i="0" u="none" strike="noStrike" baseline="0" dirty="0" smtClean="0">
                <a:latin typeface="Helvetica" panose="020B0604020202030204" pitchFamily="34" charset="0"/>
              </a:rPr>
              <a:t> </a:t>
            </a:r>
            <a:r>
              <a:rPr lang="it-IT" sz="1400" b="1" i="0" u="none" strike="noStrike" baseline="0" dirty="0" err="1" smtClean="0">
                <a:latin typeface="Helvetica" panose="020B0604020202030204" pitchFamily="34" charset="0"/>
              </a:rPr>
              <a:t>classification</a:t>
            </a:r>
            <a:endParaRPr lang="it-IT" sz="1400" b="1" i="0" u="none" strike="noStrike" baseline="0" dirty="0" smtClean="0">
              <a:latin typeface="Helvetica" panose="020B0604020202030204" pitchFamily="34" charset="0"/>
            </a:endParaRPr>
          </a:p>
          <a:p>
            <a:r>
              <a:rPr lang="en-US" sz="800" b="1" i="0" u="none" strike="noStrike" baseline="0" dirty="0" smtClean="0">
                <a:latin typeface="Times" panose="02020603060405020304" pitchFamily="18" charset="0"/>
              </a:rPr>
              <a:t>IRG (2): </a:t>
            </a:r>
            <a:r>
              <a:rPr lang="en-US" sz="800" b="0" i="0" u="none" strike="noStrike" baseline="0" dirty="0" smtClean="0">
                <a:latin typeface="Times" panose="02020603060405020304" pitchFamily="18" charset="0"/>
              </a:rPr>
              <a:t>Oncology 1 - Basic Translational</a:t>
            </a:r>
          </a:p>
          <a:p>
            <a:r>
              <a:rPr lang="en-US" sz="800" b="1" i="0" u="none" strike="noStrike" baseline="0" dirty="0" smtClean="0">
                <a:latin typeface="Times" panose="02020603060405020304" pitchFamily="18" charset="0"/>
              </a:rPr>
              <a:t>Study section (2): </a:t>
            </a:r>
            <a:r>
              <a:rPr lang="en-US" sz="800" b="0" i="0" u="none" strike="noStrike" baseline="0" dirty="0" smtClean="0">
                <a:latin typeface="Times" panose="02020603060405020304" pitchFamily="18" charset="0"/>
              </a:rPr>
              <a:t>Tumor Microenvironment - TME</a:t>
            </a:r>
          </a:p>
          <a:p>
            <a:r>
              <a:rPr lang="en-US" sz="800" b="1" i="0" u="none" strike="noStrike" baseline="0" dirty="0" smtClean="0">
                <a:latin typeface="Times" panose="02020603060405020304" pitchFamily="18" charset="0"/>
              </a:rPr>
              <a:t>Keyword (2): </a:t>
            </a:r>
            <a:r>
              <a:rPr lang="en-US" sz="800" b="0" i="0" u="none" strike="noStrike" baseline="0" dirty="0" smtClean="0">
                <a:latin typeface="Times" panose="02020603060405020304" pitchFamily="18" charset="0"/>
              </a:rPr>
              <a:t>OBT-TME-1100 - Dynamics of cell-cell communication for tumor cell survival, growth and invasion focusing</a:t>
            </a:r>
          </a:p>
          <a:p>
            <a:r>
              <a:rPr lang="en-US" sz="800" b="0" i="0" u="none" strike="noStrike" baseline="0" dirty="0" smtClean="0">
                <a:latin typeface="Times" panose="02020603060405020304" pitchFamily="18" charset="0"/>
              </a:rPr>
              <a:t>on cell adhesion molecules, cell junctions, as well as intercellular signaling and production of paracrine factors, </a:t>
            </a:r>
            <a:r>
              <a:rPr lang="en-US" sz="800" b="0" i="0" u="none" strike="noStrike" baseline="0" dirty="0" err="1" smtClean="0">
                <a:latin typeface="Times" panose="02020603060405020304" pitchFamily="18" charset="0"/>
              </a:rPr>
              <a:t>chemokines</a:t>
            </a:r>
            <a:r>
              <a:rPr lang="en-US" sz="800" b="0" i="0" u="none" strike="noStrike" baseline="0" dirty="0" smtClean="0">
                <a:latin typeface="Times" panose="02020603060405020304" pitchFamily="18" charset="0"/>
              </a:rPr>
              <a:t>,</a:t>
            </a:r>
          </a:p>
          <a:p>
            <a:r>
              <a:rPr lang="it-IT" sz="800" b="0" i="0" u="none" strike="noStrike" baseline="0" dirty="0" smtClean="0">
                <a:latin typeface="Times" panose="02020603060405020304" pitchFamily="18" charset="0"/>
              </a:rPr>
              <a:t>and </a:t>
            </a:r>
            <a:r>
              <a:rPr lang="it-IT" sz="800" b="0" i="0" u="none" strike="noStrike" baseline="0" dirty="0" err="1" smtClean="0">
                <a:latin typeface="Times" panose="02020603060405020304" pitchFamily="18" charset="0"/>
              </a:rPr>
              <a:t>inflammatory</a:t>
            </a:r>
            <a:r>
              <a:rPr lang="it-IT" sz="800" b="0" i="0" u="none" strike="noStrike" baseline="0" dirty="0" smtClean="0">
                <a:latin typeface="Times" panose="02020603060405020304" pitchFamily="18" charset="0"/>
              </a:rPr>
              <a:t> </a:t>
            </a:r>
            <a:r>
              <a:rPr lang="it-IT" sz="800" b="0" i="0" u="none" strike="noStrike" baseline="0" dirty="0" err="1" smtClean="0">
                <a:latin typeface="Times" panose="02020603060405020304" pitchFamily="18" charset="0"/>
              </a:rPr>
              <a:t>cytokines</a:t>
            </a:r>
            <a:endParaRPr lang="it-IT" sz="800" b="0" i="0" u="none" strike="noStrike" baseline="0" dirty="0" smtClean="0">
              <a:latin typeface="Times" panose="02020603060405020304" pitchFamily="18" charset="0"/>
            </a:endParaRPr>
          </a:p>
          <a:p>
            <a:r>
              <a:rPr lang="it-IT" sz="800" b="1" i="0" u="none" strike="noStrike" baseline="0" dirty="0" smtClean="0">
                <a:latin typeface="Times" panose="02020603060405020304" pitchFamily="18" charset="0"/>
              </a:rPr>
              <a:t>IRG (3): </a:t>
            </a:r>
            <a:r>
              <a:rPr lang="it-IT" sz="800" b="0" i="0" u="none" strike="noStrike" baseline="0" dirty="0" smtClean="0">
                <a:latin typeface="Times" panose="02020603060405020304" pitchFamily="18" charset="0"/>
              </a:rPr>
              <a:t>N/A</a:t>
            </a:r>
          </a:p>
          <a:p>
            <a:r>
              <a:rPr lang="it-IT" sz="800" b="1" i="0" u="none" strike="noStrike" baseline="0" dirty="0" err="1" smtClean="0">
                <a:latin typeface="Times" panose="02020603060405020304" pitchFamily="18" charset="0"/>
              </a:rPr>
              <a:t>Study</a:t>
            </a:r>
            <a:r>
              <a:rPr lang="it-IT" sz="800" b="1" i="0" u="none" strike="noStrike" baseline="0" dirty="0" smtClean="0">
                <a:latin typeface="Times" panose="02020603060405020304" pitchFamily="18" charset="0"/>
              </a:rPr>
              <a:t> </a:t>
            </a:r>
            <a:r>
              <a:rPr lang="it-IT" sz="800" b="1" i="0" u="none" strike="noStrike" baseline="0" dirty="0" err="1" smtClean="0">
                <a:latin typeface="Times" panose="02020603060405020304" pitchFamily="18" charset="0"/>
              </a:rPr>
              <a:t>section</a:t>
            </a:r>
            <a:r>
              <a:rPr lang="it-IT" sz="800" b="1" i="0" u="none" strike="noStrike" baseline="0" dirty="0" smtClean="0">
                <a:latin typeface="Times" panose="02020603060405020304" pitchFamily="18" charset="0"/>
              </a:rPr>
              <a:t> (3): </a:t>
            </a:r>
            <a:r>
              <a:rPr lang="it-IT" sz="800" b="0" i="0" u="none" strike="noStrike" baseline="0" dirty="0" smtClean="0">
                <a:latin typeface="Times" panose="02020603060405020304" pitchFamily="18" charset="0"/>
              </a:rPr>
              <a:t>N/A</a:t>
            </a:r>
          </a:p>
          <a:p>
            <a:r>
              <a:rPr lang="it-IT" sz="800" b="1" i="0" u="none" strike="noStrike" baseline="0" dirty="0" smtClean="0">
                <a:latin typeface="Times" panose="02020603060405020304" pitchFamily="18" charset="0"/>
              </a:rPr>
              <a:t>Keyword (3): </a:t>
            </a:r>
            <a:r>
              <a:rPr lang="it-IT" sz="800" b="0" i="0" u="none" strike="noStrike" baseline="0" dirty="0" smtClean="0">
                <a:latin typeface="Times" panose="02020603060405020304" pitchFamily="18" charset="0"/>
              </a:rPr>
              <a:t>N/A</a:t>
            </a:r>
          </a:p>
          <a:p>
            <a:r>
              <a:rPr lang="it-IT" sz="1100" b="1" i="0" u="none" strike="noStrike" baseline="0" dirty="0" err="1" smtClean="0">
                <a:latin typeface="Helvetica" panose="020B0604020202030204" pitchFamily="34" charset="0"/>
              </a:rPr>
              <a:t>Principal</a:t>
            </a:r>
            <a:r>
              <a:rPr lang="it-IT" sz="1100" b="1" i="0" u="none" strike="noStrike" baseline="0" dirty="0" smtClean="0">
                <a:latin typeface="Helvetica" panose="020B0604020202030204" pitchFamily="34" charset="0"/>
              </a:rPr>
              <a:t> Investigator</a:t>
            </a:r>
          </a:p>
          <a:p>
            <a:r>
              <a:rPr lang="it-IT" sz="1100" b="1" i="0" u="none" strike="noStrike" baseline="0" dirty="0" err="1" smtClean="0">
                <a:solidFill>
                  <a:srgbClr val="FF0000"/>
                </a:solidFill>
                <a:latin typeface="Times" panose="02020603060405020304" pitchFamily="18" charset="0"/>
              </a:rPr>
              <a:t>Name</a:t>
            </a:r>
            <a:r>
              <a:rPr lang="it-IT" sz="1100" b="1" i="0" u="none" strike="noStrike" baseline="0" dirty="0" smtClean="0">
                <a:solidFill>
                  <a:srgbClr val="FF0000"/>
                </a:solidFill>
                <a:latin typeface="Times" panose="02020603060405020304" pitchFamily="18" charset="0"/>
              </a:rPr>
              <a:t>: Spadaro Francesca</a:t>
            </a:r>
          </a:p>
          <a:p>
            <a:r>
              <a:rPr lang="it-IT" sz="800" b="1" i="0" u="none" strike="noStrike" baseline="0" dirty="0" err="1" smtClean="0">
                <a:latin typeface="Times" panose="02020603060405020304" pitchFamily="18" charset="0"/>
              </a:rPr>
              <a:t>Role</a:t>
            </a:r>
            <a:r>
              <a:rPr lang="it-IT" sz="800" b="1" i="0" u="none" strike="noStrike" baseline="0" dirty="0" smtClean="0">
                <a:latin typeface="Times" panose="02020603060405020304" pitchFamily="18" charset="0"/>
              </a:rPr>
              <a:t>: </a:t>
            </a:r>
            <a:r>
              <a:rPr lang="it-IT" sz="800" b="0" i="0" u="none" strike="noStrike" baseline="0" dirty="0" smtClean="0">
                <a:latin typeface="Times" panose="02020603060405020304" pitchFamily="18" charset="0"/>
              </a:rPr>
              <a:t>RICERCATORE</a:t>
            </a:r>
          </a:p>
          <a:p>
            <a:r>
              <a:rPr lang="en-US" sz="800" b="1" i="0" u="none" strike="noStrike" baseline="0" dirty="0" smtClean="0">
                <a:latin typeface="Times" panose="02020603060405020304" pitchFamily="18" charset="0"/>
              </a:rPr>
              <a:t>Date and place of birth : </a:t>
            </a:r>
            <a:r>
              <a:rPr lang="en-US" sz="800" b="0" i="0" u="none" strike="noStrike" baseline="0" dirty="0" smtClean="0">
                <a:latin typeface="Times" panose="02020603060405020304" pitchFamily="18" charset="0"/>
              </a:rPr>
              <a:t>09/07/1976 , Roma (RM)</a:t>
            </a:r>
          </a:p>
          <a:p>
            <a:r>
              <a:rPr lang="it-IT" sz="800" b="1" i="0" u="none" strike="noStrike" baseline="0" dirty="0" err="1" smtClean="0">
                <a:latin typeface="Times" panose="02020603060405020304" pitchFamily="18" charset="0"/>
              </a:rPr>
              <a:t>Address</a:t>
            </a:r>
            <a:r>
              <a:rPr lang="it-IT" sz="800" b="1" i="0" u="none" strike="noStrike" baseline="0" dirty="0" smtClean="0">
                <a:latin typeface="Times" panose="02020603060405020304" pitchFamily="18" charset="0"/>
              </a:rPr>
              <a:t>: </a:t>
            </a:r>
            <a:r>
              <a:rPr lang="it-IT" sz="800" b="0" i="0" u="none" strike="noStrike" baseline="0" dirty="0" smtClean="0">
                <a:latin typeface="Times" panose="02020603060405020304" pitchFamily="18" charset="0"/>
              </a:rPr>
              <a:t>Senorbi, 176, 00148 Roma (RM)</a:t>
            </a:r>
          </a:p>
          <a:p>
            <a:r>
              <a:rPr lang="it-IT" sz="800" b="1" i="0" u="none" strike="noStrike" baseline="0" dirty="0" smtClean="0">
                <a:latin typeface="Times" panose="02020603060405020304" pitchFamily="18" charset="0"/>
              </a:rPr>
              <a:t>Phone </a:t>
            </a:r>
            <a:r>
              <a:rPr lang="it-IT" sz="800" b="1" i="0" u="none" strike="noStrike" baseline="0" dirty="0" err="1" smtClean="0">
                <a:latin typeface="Times" panose="02020603060405020304" pitchFamily="18" charset="0"/>
              </a:rPr>
              <a:t>number</a:t>
            </a:r>
            <a:r>
              <a:rPr lang="it-IT" sz="800" b="1" i="0" u="none" strike="noStrike" baseline="0" dirty="0" smtClean="0">
                <a:latin typeface="Times" panose="02020603060405020304" pitchFamily="18" charset="0"/>
              </a:rPr>
              <a:t> 1: </a:t>
            </a:r>
            <a:r>
              <a:rPr lang="it-IT" sz="800" b="0" i="0" u="none" strike="noStrike" baseline="0" dirty="0" smtClean="0">
                <a:latin typeface="Times" panose="02020603060405020304" pitchFamily="18" charset="0"/>
              </a:rPr>
              <a:t>0649902966</a:t>
            </a:r>
          </a:p>
          <a:p>
            <a:r>
              <a:rPr lang="it-IT" sz="800" b="1" i="0" u="none" strike="noStrike" baseline="0" dirty="0" smtClean="0">
                <a:latin typeface="Times" panose="02020603060405020304" pitchFamily="18" charset="0"/>
              </a:rPr>
              <a:t>Phone </a:t>
            </a:r>
            <a:r>
              <a:rPr lang="it-IT" sz="800" b="1" i="0" u="none" strike="noStrike" baseline="0" dirty="0" err="1" smtClean="0">
                <a:latin typeface="Times" panose="02020603060405020304" pitchFamily="18" charset="0"/>
              </a:rPr>
              <a:t>number</a:t>
            </a:r>
            <a:r>
              <a:rPr lang="it-IT" sz="800" b="1" i="0" u="none" strike="noStrike" baseline="0" dirty="0" smtClean="0">
                <a:latin typeface="Times" panose="02020603060405020304" pitchFamily="18" charset="0"/>
              </a:rPr>
              <a:t> 2: </a:t>
            </a:r>
            <a:r>
              <a:rPr lang="it-IT" sz="800" b="0" i="0" u="none" strike="noStrike" baseline="0" dirty="0" smtClean="0">
                <a:latin typeface="Times" panose="02020603060405020304" pitchFamily="18" charset="0"/>
              </a:rPr>
              <a:t>0649902552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86991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/>
          <a:srcRect t="3823" b="3364"/>
          <a:stretch/>
        </p:blipFill>
        <p:spPr>
          <a:xfrm>
            <a:off x="1376620" y="52548"/>
            <a:ext cx="5475922" cy="6685344"/>
          </a:xfrm>
          <a:prstGeom prst="rect">
            <a:avLst/>
          </a:prstGeom>
        </p:spPr>
      </p:pic>
      <p:sp>
        <p:nvSpPr>
          <p:cNvPr id="9" name="Ovale 8"/>
          <p:cNvSpPr/>
          <p:nvPr/>
        </p:nvSpPr>
        <p:spPr>
          <a:xfrm>
            <a:off x="3376247" y="32452"/>
            <a:ext cx="1728317" cy="339339"/>
          </a:xfrm>
          <a:prstGeom prst="ellipse">
            <a:avLst/>
          </a:prstGeom>
          <a:noFill/>
          <a:ln w="254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arrotondato 11"/>
          <p:cNvSpPr/>
          <p:nvPr/>
        </p:nvSpPr>
        <p:spPr>
          <a:xfrm>
            <a:off x="1356524" y="1135464"/>
            <a:ext cx="1185711" cy="1336431"/>
          </a:xfrm>
          <a:prstGeom prst="roundRect">
            <a:avLst/>
          </a:prstGeom>
          <a:noFill/>
          <a:ln w="254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arrotondato 12"/>
          <p:cNvSpPr/>
          <p:nvPr/>
        </p:nvSpPr>
        <p:spPr>
          <a:xfrm>
            <a:off x="2532190" y="2059912"/>
            <a:ext cx="2260877" cy="1788607"/>
          </a:xfrm>
          <a:prstGeom prst="roundRect">
            <a:avLst/>
          </a:prstGeom>
          <a:noFill/>
          <a:ln w="254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5" name="Connettore 2 14"/>
          <p:cNvCxnSpPr/>
          <p:nvPr/>
        </p:nvCxnSpPr>
        <p:spPr>
          <a:xfrm flipV="1">
            <a:off x="2135279" y="2547257"/>
            <a:ext cx="974690" cy="562707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ttangolo arrotondato 17"/>
          <p:cNvSpPr/>
          <p:nvPr/>
        </p:nvSpPr>
        <p:spPr>
          <a:xfrm>
            <a:off x="4641905" y="4521757"/>
            <a:ext cx="2260877" cy="643095"/>
          </a:xfrm>
          <a:prstGeom prst="roundRect">
            <a:avLst/>
          </a:prstGeom>
          <a:noFill/>
          <a:ln w="254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9" name="Connettore 2 18"/>
          <p:cNvCxnSpPr/>
          <p:nvPr/>
        </p:nvCxnSpPr>
        <p:spPr>
          <a:xfrm>
            <a:off x="3537020" y="4371033"/>
            <a:ext cx="1054645" cy="452176"/>
          </a:xfrm>
          <a:prstGeom prst="straightConnector1">
            <a:avLst/>
          </a:prstGeom>
          <a:ln w="539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ttangolo arrotondato 20"/>
          <p:cNvSpPr/>
          <p:nvPr/>
        </p:nvSpPr>
        <p:spPr>
          <a:xfrm>
            <a:off x="4641904" y="5164852"/>
            <a:ext cx="2260877" cy="643095"/>
          </a:xfrm>
          <a:prstGeom prst="roundRect">
            <a:avLst/>
          </a:prstGeom>
          <a:noFill/>
          <a:ln w="254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2" name="Connettore 2 21"/>
          <p:cNvCxnSpPr/>
          <p:nvPr/>
        </p:nvCxnSpPr>
        <p:spPr>
          <a:xfrm flipV="1">
            <a:off x="3667213" y="5579583"/>
            <a:ext cx="974690" cy="562707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2 24"/>
          <p:cNvCxnSpPr/>
          <p:nvPr/>
        </p:nvCxnSpPr>
        <p:spPr>
          <a:xfrm flipV="1">
            <a:off x="571072" y="2049865"/>
            <a:ext cx="735212" cy="10047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6355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733" y="133596"/>
            <a:ext cx="7425268" cy="6454306"/>
          </a:xfrm>
          <a:prstGeom prst="rect">
            <a:avLst/>
          </a:prstGeom>
        </p:spPr>
      </p:pic>
      <p:sp>
        <p:nvSpPr>
          <p:cNvPr id="4" name="Rettangolo arrotondato 3"/>
          <p:cNvSpPr/>
          <p:nvPr/>
        </p:nvSpPr>
        <p:spPr>
          <a:xfrm>
            <a:off x="462226" y="884256"/>
            <a:ext cx="2120204" cy="522513"/>
          </a:xfrm>
          <a:prstGeom prst="roundRect">
            <a:avLst/>
          </a:prstGeom>
          <a:noFill/>
          <a:ln w="254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arrotondato 5"/>
          <p:cNvSpPr/>
          <p:nvPr/>
        </p:nvSpPr>
        <p:spPr>
          <a:xfrm>
            <a:off x="2674537" y="2162071"/>
            <a:ext cx="3002781" cy="1003159"/>
          </a:xfrm>
          <a:prstGeom prst="roundRect">
            <a:avLst/>
          </a:prstGeom>
          <a:noFill/>
          <a:ln w="254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arrotondato 6"/>
          <p:cNvSpPr/>
          <p:nvPr/>
        </p:nvSpPr>
        <p:spPr>
          <a:xfrm>
            <a:off x="5880797" y="884256"/>
            <a:ext cx="2120204" cy="693335"/>
          </a:xfrm>
          <a:prstGeom prst="roundRect">
            <a:avLst/>
          </a:prstGeom>
          <a:noFill/>
          <a:ln w="254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arrotondato 8"/>
          <p:cNvSpPr/>
          <p:nvPr/>
        </p:nvSpPr>
        <p:spPr>
          <a:xfrm>
            <a:off x="2582430" y="3590612"/>
            <a:ext cx="3195372" cy="1825450"/>
          </a:xfrm>
          <a:prstGeom prst="roundRect">
            <a:avLst/>
          </a:prstGeom>
          <a:noFill/>
          <a:ln w="254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0" name="Connettore 2 9"/>
          <p:cNvCxnSpPr/>
          <p:nvPr/>
        </p:nvCxnSpPr>
        <p:spPr>
          <a:xfrm>
            <a:off x="1619892" y="3209156"/>
            <a:ext cx="1054645" cy="452176"/>
          </a:xfrm>
          <a:prstGeom prst="straightConnector1">
            <a:avLst/>
          </a:prstGeom>
          <a:ln w="539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ttangolo arrotondato 10"/>
          <p:cNvSpPr/>
          <p:nvPr/>
        </p:nvSpPr>
        <p:spPr>
          <a:xfrm>
            <a:off x="518980" y="3960684"/>
            <a:ext cx="2063450" cy="741945"/>
          </a:xfrm>
          <a:prstGeom prst="roundRect">
            <a:avLst/>
          </a:prstGeom>
          <a:noFill/>
          <a:ln w="254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4378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679" y="1123950"/>
            <a:ext cx="8174776" cy="3594100"/>
          </a:xfrm>
          <a:prstGeom prst="rect">
            <a:avLst/>
          </a:prstGeom>
        </p:spPr>
      </p:pic>
      <p:sp>
        <p:nvSpPr>
          <p:cNvPr id="3" name="Rettangolo arrotondato 2"/>
          <p:cNvSpPr/>
          <p:nvPr/>
        </p:nvSpPr>
        <p:spPr>
          <a:xfrm>
            <a:off x="160776" y="1376625"/>
            <a:ext cx="1637879" cy="1808702"/>
          </a:xfrm>
          <a:prstGeom prst="roundRect">
            <a:avLst/>
          </a:prstGeom>
          <a:noFill/>
          <a:ln w="254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4" name="Connettore 2 3"/>
          <p:cNvCxnSpPr/>
          <p:nvPr/>
        </p:nvCxnSpPr>
        <p:spPr>
          <a:xfrm flipH="1">
            <a:off x="833584" y="722382"/>
            <a:ext cx="824394" cy="803136"/>
          </a:xfrm>
          <a:prstGeom prst="straightConnector1">
            <a:avLst/>
          </a:prstGeom>
          <a:ln w="539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ttangolo arrotondato 5"/>
          <p:cNvSpPr/>
          <p:nvPr/>
        </p:nvSpPr>
        <p:spPr>
          <a:xfrm>
            <a:off x="1798655" y="1627832"/>
            <a:ext cx="3788229" cy="1726484"/>
          </a:xfrm>
          <a:prstGeom prst="roundRect">
            <a:avLst/>
          </a:prstGeom>
          <a:noFill/>
          <a:ln w="254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7" name="Connettore 2 6"/>
          <p:cNvCxnSpPr/>
          <p:nvPr/>
        </p:nvCxnSpPr>
        <p:spPr>
          <a:xfrm flipH="1">
            <a:off x="4915412" y="1150258"/>
            <a:ext cx="824394" cy="803136"/>
          </a:xfrm>
          <a:prstGeom prst="straightConnector1">
            <a:avLst/>
          </a:prstGeom>
          <a:ln w="539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2 7"/>
          <p:cNvCxnSpPr/>
          <p:nvPr/>
        </p:nvCxnSpPr>
        <p:spPr>
          <a:xfrm flipH="1" flipV="1">
            <a:off x="5234427" y="2830885"/>
            <a:ext cx="761424" cy="1046862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ttangolo arrotondato 9"/>
          <p:cNvSpPr/>
          <p:nvPr/>
        </p:nvSpPr>
        <p:spPr>
          <a:xfrm>
            <a:off x="5637869" y="2354962"/>
            <a:ext cx="2983616" cy="1232300"/>
          </a:xfrm>
          <a:prstGeom prst="roundRect">
            <a:avLst/>
          </a:prstGeom>
          <a:noFill/>
          <a:ln w="254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08115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406" y="300565"/>
            <a:ext cx="8320722" cy="5918201"/>
          </a:xfrm>
          <a:prstGeom prst="rect">
            <a:avLst/>
          </a:prstGeom>
        </p:spPr>
      </p:pic>
      <p:sp>
        <p:nvSpPr>
          <p:cNvPr id="3" name="Rettangolo arrotondato 2"/>
          <p:cNvSpPr/>
          <p:nvPr/>
        </p:nvSpPr>
        <p:spPr>
          <a:xfrm>
            <a:off x="134967" y="2903975"/>
            <a:ext cx="2799154" cy="1034979"/>
          </a:xfrm>
          <a:prstGeom prst="roundRect">
            <a:avLst/>
          </a:prstGeom>
          <a:noFill/>
          <a:ln w="254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arrotondato 3"/>
          <p:cNvSpPr/>
          <p:nvPr/>
        </p:nvSpPr>
        <p:spPr>
          <a:xfrm>
            <a:off x="2934120" y="2642717"/>
            <a:ext cx="2829299" cy="3185328"/>
          </a:xfrm>
          <a:prstGeom prst="roundRect">
            <a:avLst/>
          </a:prstGeom>
          <a:noFill/>
          <a:ln w="254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5" name="Connettore 2 4"/>
          <p:cNvCxnSpPr/>
          <p:nvPr/>
        </p:nvCxnSpPr>
        <p:spPr>
          <a:xfrm flipH="1" flipV="1">
            <a:off x="5461283" y="3624652"/>
            <a:ext cx="1361547" cy="628604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2 6"/>
          <p:cNvCxnSpPr/>
          <p:nvPr/>
        </p:nvCxnSpPr>
        <p:spPr>
          <a:xfrm flipH="1" flipV="1">
            <a:off x="5461284" y="4801984"/>
            <a:ext cx="680772" cy="794948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ttangolo arrotondato 8"/>
          <p:cNvSpPr/>
          <p:nvPr/>
        </p:nvSpPr>
        <p:spPr>
          <a:xfrm>
            <a:off x="5944290" y="594019"/>
            <a:ext cx="2581741" cy="1867828"/>
          </a:xfrm>
          <a:prstGeom prst="roundRect">
            <a:avLst/>
          </a:prstGeom>
          <a:noFill/>
          <a:ln w="254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56658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37" t="529" r="5277" b="-529"/>
          <a:stretch/>
        </p:blipFill>
        <p:spPr>
          <a:xfrm rot="16200000">
            <a:off x="2777548" y="-2263328"/>
            <a:ext cx="3124198" cy="7904854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63" r="59907"/>
          <a:stretch/>
        </p:blipFill>
        <p:spPr>
          <a:xfrm rot="16200000">
            <a:off x="4215543" y="669807"/>
            <a:ext cx="536047" cy="8110708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78" r="53796"/>
          <a:stretch/>
        </p:blipFill>
        <p:spPr>
          <a:xfrm rot="16200000">
            <a:off x="4130952" y="1163612"/>
            <a:ext cx="715484" cy="826138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37" r="43148"/>
          <a:stretch/>
        </p:blipFill>
        <p:spPr>
          <a:xfrm rot="16200000">
            <a:off x="4298000" y="1719550"/>
            <a:ext cx="599647" cy="8521687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3477327" y="3694667"/>
            <a:ext cx="1724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 smtClean="0">
                <a:solidFill>
                  <a:srgbClr val="FF0000"/>
                </a:solidFill>
              </a:rPr>
              <a:t>Final</a:t>
            </a:r>
            <a:r>
              <a:rPr lang="it-IT" b="1" dirty="0" smtClean="0">
                <a:solidFill>
                  <a:srgbClr val="FF0000"/>
                </a:solidFill>
              </a:rPr>
              <a:t> score: 16,5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7" name="Ovale 6"/>
          <p:cNvSpPr/>
          <p:nvPr/>
        </p:nvSpPr>
        <p:spPr>
          <a:xfrm>
            <a:off x="3269862" y="3589864"/>
            <a:ext cx="2175934" cy="56726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32334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10067" y="218084"/>
            <a:ext cx="8923866" cy="5709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it-IT" sz="1000" dirty="0" smtClean="0">
              <a:latin typeface="Times" panose="02020603060405020304" pitchFamily="18" charset="0"/>
            </a:endParaRPr>
          </a:p>
          <a:p>
            <a:pPr algn="just"/>
            <a:r>
              <a:rPr lang="it-IT" sz="1100" b="1" i="0" u="none" strike="noStrike" baseline="0" dirty="0" err="1" smtClean="0">
                <a:solidFill>
                  <a:srgbClr val="0070C0"/>
                </a:solidFill>
                <a:latin typeface="Times" panose="02020603060405020304" pitchFamily="18" charset="0"/>
              </a:rPr>
              <a:t>Selected</a:t>
            </a:r>
            <a:r>
              <a:rPr lang="it-IT" sz="1100" b="1" i="0" u="none" strike="noStrike" baseline="0" dirty="0" smtClean="0">
                <a:solidFill>
                  <a:srgbClr val="0070C0"/>
                </a:solidFill>
                <a:latin typeface="Times" panose="02020603060405020304" pitchFamily="18" charset="0"/>
              </a:rPr>
              <a:t> </a:t>
            </a:r>
            <a:r>
              <a:rPr lang="it-IT" sz="1100" b="1" i="0" u="none" strike="noStrike" baseline="0" dirty="0" err="1" smtClean="0">
                <a:solidFill>
                  <a:srgbClr val="0070C0"/>
                </a:solidFill>
                <a:latin typeface="Times" panose="02020603060405020304" pitchFamily="18" charset="0"/>
              </a:rPr>
              <a:t>publications</a:t>
            </a:r>
            <a:r>
              <a:rPr lang="it-IT" sz="1100" b="1" i="0" u="none" strike="noStrike" baseline="0" dirty="0" smtClean="0">
                <a:solidFill>
                  <a:srgbClr val="0070C0"/>
                </a:solidFill>
                <a:latin typeface="Times" panose="02020603060405020304" pitchFamily="18" charset="0"/>
              </a:rPr>
              <a:t> 2001-2010</a:t>
            </a:r>
          </a:p>
          <a:p>
            <a:pPr algn="just"/>
            <a:r>
              <a:rPr lang="en-US" sz="1000" b="0" i="0" u="none" strike="noStrike" baseline="0" dirty="0" smtClean="0">
                <a:latin typeface="Times" panose="02020603060405020304" pitchFamily="18" charset="0"/>
              </a:rPr>
              <a:t>1.Ramoni C., F. Spadaro, M. </a:t>
            </a:r>
            <a:r>
              <a:rPr lang="en-US" sz="1000" b="0" i="0" u="none" strike="noStrike" baseline="0" dirty="0" err="1" smtClean="0">
                <a:latin typeface="Times" panose="02020603060405020304" pitchFamily="18" charset="0"/>
              </a:rPr>
              <a:t>Menegon</a:t>
            </a:r>
            <a:r>
              <a:rPr lang="en-US" sz="1000" b="0" i="0" u="none" strike="noStrike" baseline="0" dirty="0" smtClean="0">
                <a:latin typeface="Times" panose="02020603060405020304" pitchFamily="18" charset="0"/>
              </a:rPr>
              <a:t>, F. Podo. 2001. Cellular localization and functional role of </a:t>
            </a:r>
            <a:r>
              <a:rPr lang="en-US" sz="1000" b="0" i="0" u="none" strike="noStrike" baseline="0" dirty="0" err="1" smtClean="0">
                <a:latin typeface="Times" panose="02020603060405020304" pitchFamily="18" charset="0"/>
              </a:rPr>
              <a:t>phosphatidylcholine</a:t>
            </a:r>
            <a:r>
              <a:rPr lang="en-US" sz="1000" b="0" i="0" u="none" strike="noStrike" baseline="0" dirty="0" smtClean="0">
                <a:latin typeface="Times" panose="02020603060405020304" pitchFamily="18" charset="0"/>
              </a:rPr>
              <a:t>-specific</a:t>
            </a:r>
            <a:r>
              <a:rPr lang="en-US" sz="1000" b="0" i="0" u="none" strike="noStrike" dirty="0" smtClean="0">
                <a:latin typeface="Times" panose="02020603060405020304" pitchFamily="18" charset="0"/>
              </a:rPr>
              <a:t> </a:t>
            </a:r>
            <a:r>
              <a:rPr lang="it-IT" sz="1000" b="0" i="0" u="none" strike="noStrike" baseline="0" dirty="0" err="1" smtClean="0">
                <a:latin typeface="Times" panose="02020603060405020304" pitchFamily="18" charset="0"/>
              </a:rPr>
              <a:t>phospholipase</a:t>
            </a:r>
            <a:r>
              <a:rPr lang="it-IT" sz="1000" b="0" i="0" u="none" strike="noStrike" baseline="0" dirty="0" smtClean="0">
                <a:latin typeface="Times" panose="02020603060405020304" pitchFamily="18" charset="0"/>
              </a:rPr>
              <a:t> C in Natural Killer </a:t>
            </a:r>
            <a:r>
              <a:rPr lang="it-IT" sz="1000" b="0" i="0" u="none" strike="noStrike" baseline="0" dirty="0" err="1" smtClean="0">
                <a:latin typeface="Times" panose="02020603060405020304" pitchFamily="18" charset="0"/>
              </a:rPr>
              <a:t>cells</a:t>
            </a:r>
            <a:r>
              <a:rPr lang="it-IT" sz="1000" b="0" i="0" u="none" strike="noStrike" baseline="0" dirty="0" smtClean="0">
                <a:latin typeface="Times" panose="02020603060405020304" pitchFamily="18" charset="0"/>
              </a:rPr>
              <a:t>. </a:t>
            </a:r>
            <a:r>
              <a:rPr lang="it-IT" sz="1000" b="1" i="0" u="none" strike="noStrike" baseline="0" dirty="0" smtClean="0">
                <a:latin typeface="Times" panose="02020603060405020304" pitchFamily="18" charset="0"/>
              </a:rPr>
              <a:t>J. </a:t>
            </a:r>
            <a:r>
              <a:rPr lang="it-IT" sz="1000" b="1" i="0" u="none" strike="noStrike" baseline="0" dirty="0" err="1" smtClean="0">
                <a:latin typeface="Times" panose="02020603060405020304" pitchFamily="18" charset="0"/>
              </a:rPr>
              <a:t>Immunol</a:t>
            </a:r>
            <a:r>
              <a:rPr lang="it-IT" sz="1000" b="0" i="0" u="none" strike="noStrike" baseline="0" dirty="0" smtClean="0">
                <a:latin typeface="Times" panose="02020603060405020304" pitchFamily="18" charset="0"/>
              </a:rPr>
              <a:t>., 167: 2642-2650.</a:t>
            </a:r>
          </a:p>
          <a:p>
            <a:pPr algn="just"/>
            <a:endParaRPr lang="it-IT" sz="1000" b="0" i="0" u="none" strike="noStrike" baseline="0" dirty="0" smtClean="0">
              <a:latin typeface="Times" panose="02020603060405020304" pitchFamily="18" charset="0"/>
            </a:endParaRPr>
          </a:p>
          <a:p>
            <a:pPr algn="just"/>
            <a:r>
              <a:rPr lang="it-IT" sz="1000" b="0" i="0" u="none" strike="noStrike" baseline="0" dirty="0" smtClean="0">
                <a:latin typeface="Times" panose="02020603060405020304" pitchFamily="18" charset="0"/>
              </a:rPr>
              <a:t>2.Piccolella E., F. Spadaro, C. Ramoni, B. Marinari, A. Costanzo, M. </a:t>
            </a:r>
            <a:r>
              <a:rPr lang="it-IT" sz="1000" b="0" i="0" u="none" strike="noStrike" baseline="0" dirty="0" err="1" smtClean="0">
                <a:latin typeface="Times" panose="02020603060405020304" pitchFamily="18" charset="0"/>
              </a:rPr>
              <a:t>Levrero</a:t>
            </a:r>
            <a:r>
              <a:rPr lang="it-IT" sz="1000" b="0" i="0" u="none" strike="noStrike" baseline="0" dirty="0" smtClean="0">
                <a:latin typeface="Times" panose="02020603060405020304" pitchFamily="18" charset="0"/>
              </a:rPr>
              <a:t>, L. Thompson, R. T. </a:t>
            </a:r>
            <a:r>
              <a:rPr lang="it-IT" sz="1000" b="0" i="0" u="none" strike="noStrike" baseline="0" dirty="0" err="1" smtClean="0">
                <a:latin typeface="Times" panose="02020603060405020304" pitchFamily="18" charset="0"/>
              </a:rPr>
              <a:t>Abrahm</a:t>
            </a:r>
            <a:r>
              <a:rPr lang="it-IT" sz="1000" b="0" i="0" u="none" strike="noStrike" baseline="0" dirty="0" smtClean="0">
                <a:latin typeface="Times" panose="02020603060405020304" pitchFamily="18" charset="0"/>
              </a:rPr>
              <a:t> and L. Tuosto.</a:t>
            </a:r>
            <a:r>
              <a:rPr lang="it-IT" sz="1000" b="0" i="0" u="none" strike="noStrike" dirty="0" smtClean="0">
                <a:latin typeface="Times" panose="02020603060405020304" pitchFamily="18" charset="0"/>
              </a:rPr>
              <a:t> </a:t>
            </a:r>
            <a:r>
              <a:rPr lang="en-US" sz="1000" b="0" i="0" u="none" strike="noStrike" baseline="0" dirty="0" smtClean="0">
                <a:latin typeface="Times" panose="02020603060405020304" pitchFamily="18" charset="0"/>
              </a:rPr>
              <a:t>2003. Vav-1 and the </a:t>
            </a:r>
            <a:r>
              <a:rPr lang="en-US" sz="1000" b="0" i="0" u="none" strike="noStrike" baseline="0" dirty="0" err="1" smtClean="0">
                <a:latin typeface="Times" panose="02020603060405020304" pitchFamily="18" charset="0"/>
              </a:rPr>
              <a:t>IKKalpha</a:t>
            </a:r>
            <a:r>
              <a:rPr lang="en-US" sz="1000" b="0" i="0" u="none" strike="noStrike" baseline="0" dirty="0" smtClean="0">
                <a:latin typeface="Times" panose="02020603060405020304" pitchFamily="18" charset="0"/>
              </a:rPr>
              <a:t> subunit of </a:t>
            </a:r>
            <a:r>
              <a:rPr lang="en-US" sz="1000" b="0" i="0" u="none" strike="noStrike" baseline="0" dirty="0" err="1" smtClean="0">
                <a:latin typeface="Times" panose="02020603060405020304" pitchFamily="18" charset="0"/>
              </a:rPr>
              <a:t>IkB</a:t>
            </a:r>
            <a:r>
              <a:rPr lang="en-US" sz="1000" b="0" i="0" u="none" strike="noStrike" baseline="0" dirty="0" smtClean="0">
                <a:latin typeface="Times" panose="02020603060405020304" pitchFamily="18" charset="0"/>
              </a:rPr>
              <a:t> kinase (IKK) functionally associate to induce nuclear factor-kB activation in</a:t>
            </a:r>
            <a:r>
              <a:rPr lang="en-US" sz="1000" b="0" i="0" u="none" strike="noStrike" dirty="0" smtClean="0">
                <a:latin typeface="Times" panose="02020603060405020304" pitchFamily="18" charset="0"/>
              </a:rPr>
              <a:t> </a:t>
            </a:r>
            <a:r>
              <a:rPr lang="it-IT" sz="1000" b="0" i="0" u="none" strike="noStrike" baseline="0" dirty="0" err="1" smtClean="0">
                <a:latin typeface="Times" panose="02020603060405020304" pitchFamily="18" charset="0"/>
              </a:rPr>
              <a:t>response</a:t>
            </a:r>
            <a:r>
              <a:rPr lang="it-IT" sz="1000" b="0" i="0" u="none" strike="noStrike" baseline="0" dirty="0" smtClean="0">
                <a:latin typeface="Times" panose="02020603060405020304" pitchFamily="18" charset="0"/>
              </a:rPr>
              <a:t> to CD28 engagement. </a:t>
            </a:r>
            <a:r>
              <a:rPr lang="it-IT" sz="1000" b="1" i="0" u="none" strike="noStrike" baseline="0" dirty="0" smtClean="0">
                <a:latin typeface="Times" panose="02020603060405020304" pitchFamily="18" charset="0"/>
              </a:rPr>
              <a:t>J. </a:t>
            </a:r>
            <a:r>
              <a:rPr lang="it-IT" sz="1000" b="1" i="0" u="none" strike="noStrike" baseline="0" dirty="0" err="1" smtClean="0">
                <a:latin typeface="Times" panose="02020603060405020304" pitchFamily="18" charset="0"/>
              </a:rPr>
              <a:t>Immunol</a:t>
            </a:r>
            <a:r>
              <a:rPr lang="it-IT" sz="1000" b="0" i="0" u="none" strike="noStrike" baseline="0" dirty="0" smtClean="0">
                <a:latin typeface="Times" panose="02020603060405020304" pitchFamily="18" charset="0"/>
              </a:rPr>
              <a:t>., 170: 2895-2903.</a:t>
            </a:r>
          </a:p>
          <a:p>
            <a:pPr algn="just"/>
            <a:endParaRPr lang="it-IT" sz="1000" b="0" i="0" u="none" strike="noStrike" baseline="0" dirty="0" smtClean="0">
              <a:latin typeface="Times" panose="02020603060405020304" pitchFamily="18" charset="0"/>
            </a:endParaRPr>
          </a:p>
          <a:p>
            <a:pPr algn="just"/>
            <a:r>
              <a:rPr lang="it-IT" sz="1000" b="0" i="0" u="none" strike="noStrike" baseline="0" dirty="0" smtClean="0">
                <a:latin typeface="Times" panose="02020603060405020304" pitchFamily="18" charset="0"/>
              </a:rPr>
              <a:t>3.M.G. Quaranta, B. Mattioli, F. Spadaro, E. </a:t>
            </a:r>
            <a:r>
              <a:rPr lang="it-IT" sz="1000" b="0" i="0" u="none" strike="noStrike" baseline="0" dirty="0" err="1" smtClean="0">
                <a:latin typeface="Times" panose="02020603060405020304" pitchFamily="18" charset="0"/>
              </a:rPr>
              <a:t>Straface</a:t>
            </a:r>
            <a:r>
              <a:rPr lang="it-IT" sz="1000" b="0" i="0" u="none" strike="noStrike" baseline="0" dirty="0" smtClean="0">
                <a:latin typeface="Times" panose="02020603060405020304" pitchFamily="18" charset="0"/>
              </a:rPr>
              <a:t>, L. Giordani, C. Ramoni, W. </a:t>
            </a:r>
            <a:r>
              <a:rPr lang="it-IT" sz="1000" b="0" i="0" u="none" strike="noStrike" baseline="0" dirty="0" err="1" smtClean="0">
                <a:latin typeface="Times" panose="02020603060405020304" pitchFamily="18" charset="0"/>
              </a:rPr>
              <a:t>Malorni</a:t>
            </a:r>
            <a:r>
              <a:rPr lang="it-IT" sz="1000" b="0" i="0" u="none" strike="noStrike" baseline="0" dirty="0" smtClean="0">
                <a:latin typeface="Times" panose="02020603060405020304" pitchFamily="18" charset="0"/>
              </a:rPr>
              <a:t> and M. </a:t>
            </a:r>
            <a:r>
              <a:rPr lang="it-IT" sz="1000" b="0" i="0" u="none" strike="noStrike" baseline="0" dirty="0" err="1" smtClean="0">
                <a:latin typeface="Times" panose="02020603060405020304" pitchFamily="18" charset="0"/>
              </a:rPr>
              <a:t>Viora</a:t>
            </a:r>
            <a:r>
              <a:rPr lang="it-IT" sz="1000" b="0" i="0" u="none" strike="noStrike" baseline="0" dirty="0" smtClean="0">
                <a:latin typeface="Times" panose="02020603060405020304" pitchFamily="18" charset="0"/>
              </a:rPr>
              <a:t>. 2003. HIV-1 </a:t>
            </a:r>
            <a:r>
              <a:rPr lang="it-IT" sz="1000" b="0" i="0" u="none" strike="noStrike" baseline="0" dirty="0" err="1" smtClean="0">
                <a:latin typeface="Times" panose="02020603060405020304" pitchFamily="18" charset="0"/>
              </a:rPr>
              <a:t>Nef</a:t>
            </a:r>
            <a:r>
              <a:rPr lang="it-IT" sz="1000" dirty="0">
                <a:latin typeface="Times" panose="02020603060405020304" pitchFamily="18" charset="0"/>
              </a:rPr>
              <a:t> </a:t>
            </a:r>
            <a:r>
              <a:rPr lang="en-US" sz="1000" b="0" i="0" u="none" strike="noStrike" baseline="0" dirty="0" smtClean="0">
                <a:latin typeface="Times" panose="02020603060405020304" pitchFamily="18" charset="0"/>
              </a:rPr>
              <a:t>triggers </a:t>
            </a:r>
            <a:r>
              <a:rPr lang="en-US" sz="1000" b="0" i="0" u="none" strike="noStrike" baseline="0" dirty="0" err="1" smtClean="0">
                <a:latin typeface="Times" panose="02020603060405020304" pitchFamily="18" charset="0"/>
              </a:rPr>
              <a:t>Vav</a:t>
            </a:r>
            <a:r>
              <a:rPr lang="en-US" sz="1000" b="0" i="0" u="none" strike="noStrike" baseline="0" dirty="0" smtClean="0">
                <a:latin typeface="Times" panose="02020603060405020304" pitchFamily="18" charset="0"/>
              </a:rPr>
              <a:t>-mediated signaling pathway leading to functional and morphological differentiation of dendritic cells. </a:t>
            </a:r>
            <a:r>
              <a:rPr lang="en-US" sz="1000" b="1" i="0" u="none" strike="noStrike" baseline="0" dirty="0" err="1" smtClean="0">
                <a:latin typeface="Times" panose="02020603060405020304" pitchFamily="18" charset="0"/>
              </a:rPr>
              <a:t>Faseb</a:t>
            </a:r>
            <a:r>
              <a:rPr lang="en-US" sz="1000" b="1" i="0" u="none" strike="noStrike" baseline="0" dirty="0" smtClean="0">
                <a:latin typeface="Times" panose="02020603060405020304" pitchFamily="18" charset="0"/>
              </a:rPr>
              <a:t> J</a:t>
            </a:r>
            <a:r>
              <a:rPr lang="en-US" sz="1000" b="0" i="0" u="none" strike="noStrike" baseline="0" dirty="0" smtClean="0">
                <a:latin typeface="Times" panose="02020603060405020304" pitchFamily="18" charset="0"/>
              </a:rPr>
              <a:t>.,</a:t>
            </a:r>
            <a:r>
              <a:rPr lang="en-US" sz="1000" b="0" i="0" u="none" strike="noStrike" dirty="0" smtClean="0">
                <a:latin typeface="Times" panose="02020603060405020304" pitchFamily="18" charset="0"/>
              </a:rPr>
              <a:t> </a:t>
            </a:r>
            <a:r>
              <a:rPr lang="it-IT" sz="1000" b="0" i="0" u="none" strike="noStrike" baseline="0" dirty="0" smtClean="0">
                <a:latin typeface="Times" panose="02020603060405020304" pitchFamily="18" charset="0"/>
              </a:rPr>
              <a:t>17:2025-2036.</a:t>
            </a:r>
          </a:p>
          <a:p>
            <a:pPr algn="just"/>
            <a:endParaRPr lang="it-IT" sz="1000" b="0" i="0" u="none" strike="noStrike" baseline="0" dirty="0" smtClean="0">
              <a:latin typeface="Times" panose="02020603060405020304" pitchFamily="18" charset="0"/>
            </a:endParaRPr>
          </a:p>
          <a:p>
            <a:pPr algn="just"/>
            <a:r>
              <a:rPr lang="it-IT" sz="1000" b="0" i="0" u="none" strike="noStrike" baseline="0" dirty="0" smtClean="0">
                <a:latin typeface="Times" panose="02020603060405020304" pitchFamily="18" charset="0"/>
              </a:rPr>
              <a:t>4.L. Fantuzzi, F. Spadaro, </a:t>
            </a:r>
            <a:r>
              <a:rPr lang="it-IT" sz="1000" b="0" i="0" u="none" strike="noStrike" baseline="0" dirty="0" err="1" smtClean="0">
                <a:latin typeface="Times" panose="02020603060405020304" pitchFamily="18" charset="0"/>
              </a:rPr>
              <a:t>G.Vallanti</a:t>
            </a:r>
            <a:r>
              <a:rPr lang="it-IT" sz="1000" b="0" i="0" u="none" strike="noStrike" baseline="0" dirty="0" smtClean="0">
                <a:latin typeface="Times" panose="02020603060405020304" pitchFamily="18" charset="0"/>
              </a:rPr>
              <a:t>, I. Canini, C. Ramoni, E. </a:t>
            </a:r>
            <a:r>
              <a:rPr lang="it-IT" sz="1000" b="0" i="0" u="none" strike="noStrike" baseline="0" dirty="0" err="1" smtClean="0">
                <a:latin typeface="Times" panose="02020603060405020304" pitchFamily="18" charset="0"/>
              </a:rPr>
              <a:t>Vicenzi</a:t>
            </a:r>
            <a:r>
              <a:rPr lang="it-IT" sz="1000" b="0" i="0" u="none" strike="noStrike" baseline="0" dirty="0" smtClean="0">
                <a:latin typeface="Times" panose="02020603060405020304" pitchFamily="18" charset="0"/>
              </a:rPr>
              <a:t>, F. Belardelli and S. Gessani. 2003. </a:t>
            </a:r>
            <a:r>
              <a:rPr lang="it-IT" sz="1000" b="0" i="0" u="none" strike="noStrike" baseline="0" dirty="0" err="1" smtClean="0">
                <a:latin typeface="Times" panose="02020603060405020304" pitchFamily="18" charset="0"/>
              </a:rPr>
              <a:t>Endogenous</a:t>
            </a:r>
            <a:r>
              <a:rPr lang="it-IT" sz="1000" dirty="0">
                <a:latin typeface="Times" panose="02020603060405020304" pitchFamily="18" charset="0"/>
              </a:rPr>
              <a:t> </a:t>
            </a:r>
            <a:r>
              <a:rPr lang="it-IT" sz="1000" b="0" i="0" u="none" strike="noStrike" baseline="0" dirty="0" smtClean="0">
                <a:latin typeface="Times" panose="02020603060405020304" pitchFamily="18" charset="0"/>
              </a:rPr>
              <a:t>CCL2 (</a:t>
            </a:r>
            <a:r>
              <a:rPr lang="it-IT" sz="1000" b="0" i="0" u="none" strike="noStrike" baseline="0" dirty="0" err="1" smtClean="0">
                <a:latin typeface="Times" panose="02020603060405020304" pitchFamily="18" charset="0"/>
              </a:rPr>
              <a:t>monocyte</a:t>
            </a:r>
            <a:r>
              <a:rPr lang="it-IT" sz="1000" b="0" i="0" u="none" strike="noStrike" baseline="0" dirty="0" smtClean="0">
                <a:latin typeface="Times" panose="02020603060405020304" pitchFamily="18" charset="0"/>
              </a:rPr>
              <a:t> </a:t>
            </a:r>
            <a:r>
              <a:rPr lang="it-IT" sz="1000" b="0" i="0" u="none" strike="noStrike" baseline="0" dirty="0" err="1" smtClean="0">
                <a:latin typeface="Times" panose="02020603060405020304" pitchFamily="18" charset="0"/>
              </a:rPr>
              <a:t>chemotactic</a:t>
            </a:r>
            <a:r>
              <a:rPr lang="it-IT" sz="1000" b="0" i="0" u="none" strike="noStrike" baseline="0" dirty="0" smtClean="0">
                <a:latin typeface="Times" panose="02020603060405020304" pitchFamily="18" charset="0"/>
              </a:rPr>
              <a:t> protein-1) </a:t>
            </a:r>
            <a:r>
              <a:rPr lang="it-IT" sz="1000" b="0" i="0" u="none" strike="noStrike" baseline="0" dirty="0" err="1" smtClean="0">
                <a:latin typeface="Times" panose="02020603060405020304" pitchFamily="18" charset="0"/>
              </a:rPr>
              <a:t>modulates</a:t>
            </a:r>
            <a:r>
              <a:rPr lang="it-IT" sz="1000" b="0" i="0" u="none" strike="noStrike" baseline="0" dirty="0" smtClean="0">
                <a:latin typeface="Times" panose="02020603060405020304" pitchFamily="18" charset="0"/>
              </a:rPr>
              <a:t> human </a:t>
            </a:r>
            <a:r>
              <a:rPr lang="it-IT" sz="1000" b="0" i="0" u="none" strike="noStrike" baseline="0" dirty="0" err="1" smtClean="0">
                <a:latin typeface="Times" panose="02020603060405020304" pitchFamily="18" charset="0"/>
              </a:rPr>
              <a:t>immunodeficiency</a:t>
            </a:r>
            <a:r>
              <a:rPr lang="it-IT" sz="1000" b="0" i="0" u="none" strike="noStrike" baseline="0" dirty="0" smtClean="0">
                <a:latin typeface="Times" panose="02020603060405020304" pitchFamily="18" charset="0"/>
              </a:rPr>
              <a:t> virus type-1 </a:t>
            </a:r>
            <a:r>
              <a:rPr lang="it-IT" sz="1000" b="0" i="0" u="none" strike="noStrike" baseline="0" dirty="0" err="1" smtClean="0">
                <a:latin typeface="Times" panose="02020603060405020304" pitchFamily="18" charset="0"/>
              </a:rPr>
              <a:t>replication</a:t>
            </a:r>
            <a:r>
              <a:rPr lang="it-IT" sz="1000" b="0" i="0" u="none" strike="noStrike" baseline="0" dirty="0" smtClean="0">
                <a:latin typeface="Times" panose="02020603060405020304" pitchFamily="18" charset="0"/>
              </a:rPr>
              <a:t> and </a:t>
            </a:r>
            <a:r>
              <a:rPr lang="it-IT" sz="1000" b="0" i="0" u="none" strike="noStrike" baseline="0" dirty="0" err="1" smtClean="0">
                <a:latin typeface="Times" panose="02020603060405020304" pitchFamily="18" charset="0"/>
              </a:rPr>
              <a:t>affects</a:t>
            </a:r>
            <a:r>
              <a:rPr lang="it-IT" sz="1000" b="0" i="0" u="none" strike="noStrike" baseline="0" dirty="0" smtClean="0">
                <a:latin typeface="Times" panose="02020603060405020304" pitchFamily="18" charset="0"/>
              </a:rPr>
              <a:t> </a:t>
            </a:r>
            <a:r>
              <a:rPr lang="it-IT" sz="1000" b="0" i="0" u="none" strike="noStrike" baseline="0" dirty="0" err="1" smtClean="0">
                <a:latin typeface="Times" panose="02020603060405020304" pitchFamily="18" charset="0"/>
              </a:rPr>
              <a:t>cytoskeleton</a:t>
            </a:r>
            <a:r>
              <a:rPr lang="it-IT" sz="1000" dirty="0">
                <a:latin typeface="Times" panose="02020603060405020304" pitchFamily="18" charset="0"/>
              </a:rPr>
              <a:t> </a:t>
            </a:r>
            <a:r>
              <a:rPr lang="en-US" sz="1000" b="0" i="0" u="none" strike="noStrike" baseline="0" dirty="0" smtClean="0">
                <a:latin typeface="Times" panose="02020603060405020304" pitchFamily="18" charset="0"/>
              </a:rPr>
              <a:t>organization in human monocyte-derived macrophages. </a:t>
            </a:r>
            <a:r>
              <a:rPr lang="en-US" sz="1000" b="1" i="0" u="none" strike="noStrike" baseline="0" dirty="0" smtClean="0">
                <a:latin typeface="Times" panose="02020603060405020304" pitchFamily="18" charset="0"/>
              </a:rPr>
              <a:t>Blood</a:t>
            </a:r>
            <a:r>
              <a:rPr lang="en-US" sz="1000" b="0" i="0" u="none" strike="noStrike" baseline="0" dirty="0" smtClean="0">
                <a:latin typeface="Times" panose="02020603060405020304" pitchFamily="18" charset="0"/>
              </a:rPr>
              <a:t>, 102:2334-2337.</a:t>
            </a:r>
          </a:p>
          <a:p>
            <a:pPr algn="just"/>
            <a:endParaRPr lang="it-IT" sz="1000" b="0" i="0" u="none" strike="noStrike" baseline="0" dirty="0" smtClean="0">
              <a:latin typeface="Times" panose="02020603060405020304" pitchFamily="18" charset="0"/>
            </a:endParaRPr>
          </a:p>
          <a:p>
            <a:pPr algn="just"/>
            <a:r>
              <a:rPr lang="it-IT" sz="1200" b="0" i="0" u="none" strike="noStrike" baseline="0" dirty="0" smtClean="0">
                <a:latin typeface="Times" panose="02020603060405020304" pitchFamily="18" charset="0"/>
              </a:rPr>
              <a:t>5.C. Ramoni, F. Spadaro, B. Barletta, M.L. </a:t>
            </a:r>
            <a:r>
              <a:rPr lang="it-IT" sz="1200" b="0" i="0" u="none" strike="noStrike" baseline="0" dirty="0" err="1" smtClean="0">
                <a:latin typeface="Times" panose="02020603060405020304" pitchFamily="18" charset="0"/>
              </a:rPr>
              <a:t>Dupuis</a:t>
            </a:r>
            <a:r>
              <a:rPr lang="it-IT" sz="1200" b="0" i="0" u="none" strike="noStrike" baseline="0" dirty="0" smtClean="0">
                <a:latin typeface="Times" panose="02020603060405020304" pitchFamily="18" charset="0"/>
              </a:rPr>
              <a:t> and F. Podo. </a:t>
            </a:r>
            <a:r>
              <a:rPr lang="it-IT" sz="1200" b="1" i="0" u="none" strike="noStrike" baseline="0" dirty="0" smtClean="0">
                <a:latin typeface="Times" panose="02020603060405020304" pitchFamily="18" charset="0"/>
              </a:rPr>
              <a:t>2004</a:t>
            </a:r>
            <a:r>
              <a:rPr lang="it-IT" sz="1200" b="0" i="0" u="none" strike="noStrike" baseline="0" dirty="0" smtClean="0">
                <a:latin typeface="Times" panose="02020603060405020304" pitchFamily="18" charset="0"/>
              </a:rPr>
              <a:t>. </a:t>
            </a:r>
            <a:r>
              <a:rPr lang="it-IT" sz="1200" b="0" i="0" u="none" strike="noStrike" baseline="0" dirty="0" err="1" smtClean="0">
                <a:latin typeface="Times" panose="02020603060405020304" pitchFamily="18" charset="0"/>
              </a:rPr>
              <a:t>Phosphatidylcholine-specific</a:t>
            </a:r>
            <a:r>
              <a:rPr lang="it-IT" sz="1200" b="0" i="0" u="none" strike="noStrike" baseline="0" dirty="0" smtClean="0">
                <a:latin typeface="Times" panose="02020603060405020304" pitchFamily="18" charset="0"/>
              </a:rPr>
              <a:t> </a:t>
            </a:r>
            <a:r>
              <a:rPr lang="it-IT" sz="1200" b="0" i="0" u="none" strike="noStrike" baseline="0" dirty="0" err="1" smtClean="0">
                <a:latin typeface="Times" panose="02020603060405020304" pitchFamily="18" charset="0"/>
              </a:rPr>
              <a:t>phospholipase</a:t>
            </a:r>
            <a:r>
              <a:rPr lang="it-IT" sz="1200" b="0" i="0" u="none" strike="noStrike" baseline="0" dirty="0" smtClean="0">
                <a:latin typeface="Times" panose="02020603060405020304" pitchFamily="18" charset="0"/>
              </a:rPr>
              <a:t> C in </a:t>
            </a:r>
            <a:r>
              <a:rPr lang="it-IT" sz="1200" b="0" i="0" u="none" strike="noStrike" baseline="0" dirty="0" err="1" smtClean="0">
                <a:latin typeface="Times" panose="02020603060405020304" pitchFamily="18" charset="0"/>
              </a:rPr>
              <a:t>mitogen</a:t>
            </a:r>
            <a:r>
              <a:rPr lang="it-IT" sz="1200" b="0" i="0" u="none" strike="noStrike" baseline="0" dirty="0" smtClean="0">
                <a:latin typeface="Times" panose="02020603060405020304" pitchFamily="18" charset="0"/>
              </a:rPr>
              <a:t>-</a:t>
            </a:r>
            <a:r>
              <a:rPr lang="it-IT" sz="1200" b="0" i="0" u="none" strike="noStrike" dirty="0" smtClean="0">
                <a:latin typeface="Times" panose="02020603060405020304" pitchFamily="18" charset="0"/>
              </a:rPr>
              <a:t> 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stimulated fibroblasts. </a:t>
            </a:r>
            <a:r>
              <a:rPr lang="en-US" sz="1200" b="1" i="0" u="none" strike="noStrike" baseline="0" dirty="0" smtClean="0">
                <a:latin typeface="Times" panose="02020603060405020304" pitchFamily="18" charset="0"/>
              </a:rPr>
              <a:t>Exp. Cell Res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., 299:370-382. (F. Spadaro and C. Ramoni contributed equally to this work).</a:t>
            </a:r>
          </a:p>
          <a:p>
            <a:pPr algn="just"/>
            <a:endParaRPr lang="it-IT" sz="1000" b="0" i="0" u="none" strike="noStrike" baseline="0" dirty="0" smtClean="0">
              <a:latin typeface="Times" panose="02020603060405020304" pitchFamily="18" charset="0"/>
            </a:endParaRPr>
          </a:p>
          <a:p>
            <a:pPr algn="just"/>
            <a:r>
              <a:rPr lang="it-IT" sz="1000" b="0" i="0" u="none" strike="noStrike" baseline="0" dirty="0" smtClean="0">
                <a:latin typeface="Times" panose="02020603060405020304" pitchFamily="18" charset="0"/>
              </a:rPr>
              <a:t>6.E. Iorio, D. </a:t>
            </a:r>
            <a:r>
              <a:rPr lang="it-IT" sz="1000" b="0" i="0" u="none" strike="noStrike" baseline="0" dirty="0" err="1" smtClean="0">
                <a:latin typeface="Times" panose="02020603060405020304" pitchFamily="18" charset="0"/>
              </a:rPr>
              <a:t>Mezzanzanica</a:t>
            </a:r>
            <a:r>
              <a:rPr lang="it-IT" sz="1000" b="0" i="0" u="none" strike="noStrike" baseline="0" dirty="0" smtClean="0">
                <a:latin typeface="Times" panose="02020603060405020304" pitchFamily="18" charset="0"/>
              </a:rPr>
              <a:t>, P. Alberti, F. Spadaro, C. Ramoni, S. D'Ascenzo, D. </a:t>
            </a:r>
            <a:r>
              <a:rPr lang="it-IT" sz="1000" b="0" i="0" u="none" strike="noStrike" baseline="0" dirty="0" err="1" smtClean="0">
                <a:latin typeface="Times" panose="02020603060405020304" pitchFamily="18" charset="0"/>
              </a:rPr>
              <a:t>Millimaggi</a:t>
            </a:r>
            <a:r>
              <a:rPr lang="it-IT" sz="1000" b="0" i="0" u="none" strike="noStrike" baseline="0" dirty="0" smtClean="0">
                <a:latin typeface="Times" panose="02020603060405020304" pitchFamily="18" charset="0"/>
              </a:rPr>
              <a:t>, A. Pavan, V. Dolo, S. </a:t>
            </a:r>
            <a:r>
              <a:rPr lang="it-IT" sz="1000" b="0" i="0" u="none" strike="noStrike" baseline="0" dirty="0" err="1" smtClean="0">
                <a:latin typeface="Times" panose="02020603060405020304" pitchFamily="18" charset="0"/>
              </a:rPr>
              <a:t>Canevari</a:t>
            </a:r>
            <a:r>
              <a:rPr lang="it-IT" sz="1000" dirty="0">
                <a:latin typeface="Times" panose="02020603060405020304" pitchFamily="18" charset="0"/>
              </a:rPr>
              <a:t> </a:t>
            </a:r>
            <a:r>
              <a:rPr lang="en-US" sz="1000" b="0" i="0" u="none" strike="noStrike" baseline="0" dirty="0" smtClean="0">
                <a:latin typeface="Times" panose="02020603060405020304" pitchFamily="18" charset="0"/>
              </a:rPr>
              <a:t>and F. Podo. 2005. Alterations of choline phospholipid metabolism in ovarian tumor progression. Cancer Research,</a:t>
            </a:r>
            <a:r>
              <a:rPr lang="en-US" sz="1000" b="0" i="0" u="none" strike="noStrike" dirty="0" smtClean="0">
                <a:latin typeface="Times" panose="02020603060405020304" pitchFamily="18" charset="0"/>
              </a:rPr>
              <a:t> </a:t>
            </a:r>
            <a:r>
              <a:rPr lang="it-IT" sz="1000" b="0" i="0" u="none" strike="noStrike" baseline="0" dirty="0" smtClean="0">
                <a:latin typeface="Times" panose="02020603060405020304" pitchFamily="18" charset="0"/>
              </a:rPr>
              <a:t>65:9369-9376.</a:t>
            </a:r>
          </a:p>
          <a:p>
            <a:pPr algn="just"/>
            <a:endParaRPr lang="it-IT" sz="1000" b="0" i="0" u="none" strike="noStrike" baseline="0" dirty="0" smtClean="0">
              <a:latin typeface="Times" panose="02020603060405020304" pitchFamily="18" charset="0"/>
            </a:endParaRPr>
          </a:p>
          <a:p>
            <a:pPr algn="just"/>
            <a:r>
              <a:rPr lang="it-IT" sz="1200" b="0" i="0" u="none" strike="noStrike" baseline="0" dirty="0" smtClean="0">
                <a:latin typeface="Times" panose="02020603060405020304" pitchFamily="18" charset="0"/>
              </a:rPr>
              <a:t>7.F. Spadaro, S. Cecchetti, M. Sanchez, C.M. Ausiello, F. Podo and C. Ramoni. </a:t>
            </a:r>
            <a:r>
              <a:rPr lang="it-IT" sz="1200" b="1" i="0" u="none" strike="noStrike" baseline="0" dirty="0" smtClean="0">
                <a:latin typeface="Times" panose="02020603060405020304" pitchFamily="18" charset="0"/>
              </a:rPr>
              <a:t>2006</a:t>
            </a:r>
            <a:r>
              <a:rPr lang="it-IT" sz="1200" b="0" i="0" u="none" strike="noStrike" baseline="0" dirty="0" smtClean="0">
                <a:latin typeface="Times" panose="02020603060405020304" pitchFamily="18" charset="0"/>
              </a:rPr>
              <a:t>. </a:t>
            </a:r>
            <a:r>
              <a:rPr lang="it-IT" sz="1200" b="0" i="0" u="none" strike="noStrike" baseline="0" dirty="0" err="1" smtClean="0">
                <a:latin typeface="Times" panose="02020603060405020304" pitchFamily="18" charset="0"/>
              </a:rPr>
              <a:t>Expression</a:t>
            </a:r>
            <a:r>
              <a:rPr lang="it-IT" sz="1200" b="0" i="0" u="none" strike="noStrike" baseline="0" dirty="0" smtClean="0">
                <a:latin typeface="Times" panose="02020603060405020304" pitchFamily="18" charset="0"/>
              </a:rPr>
              <a:t> and </a:t>
            </a:r>
            <a:r>
              <a:rPr lang="it-IT" sz="1200" b="0" i="0" u="none" strike="noStrike" baseline="0" dirty="0" err="1" smtClean="0">
                <a:latin typeface="Times" panose="02020603060405020304" pitchFamily="18" charset="0"/>
              </a:rPr>
              <a:t>role</a:t>
            </a:r>
            <a:r>
              <a:rPr lang="it-IT" sz="1200" b="0" i="0" u="none" strike="noStrike" baseline="0" dirty="0" smtClean="0">
                <a:latin typeface="Times" panose="02020603060405020304" pitchFamily="18" charset="0"/>
              </a:rPr>
              <a:t> of </a:t>
            </a:r>
            <a:r>
              <a:rPr lang="it-IT" sz="1200" b="0" i="0" u="none" strike="noStrike" baseline="0" dirty="0" err="1" smtClean="0">
                <a:latin typeface="Times" panose="02020603060405020304" pitchFamily="18" charset="0"/>
              </a:rPr>
              <a:t>phosphatidylcholine</a:t>
            </a:r>
            <a:r>
              <a:rPr lang="it-IT" sz="1200" b="0" i="0" u="none" strike="noStrike" baseline="0" dirty="0" smtClean="0">
                <a:latin typeface="Times" panose="02020603060405020304" pitchFamily="18" charset="0"/>
              </a:rPr>
              <a:t>-</a:t>
            </a:r>
            <a:r>
              <a:rPr lang="it-IT" sz="1200" b="0" i="0" u="none" strike="noStrike" dirty="0" smtClean="0">
                <a:latin typeface="Times" panose="02020603060405020304" pitchFamily="18" charset="0"/>
              </a:rPr>
              <a:t> 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specific phospholipase C in human NK and T lymphocyte subsets. </a:t>
            </a:r>
            <a:r>
              <a:rPr lang="en-US" sz="1200" b="1" i="0" u="none" strike="noStrike" baseline="0" dirty="0" smtClean="0">
                <a:latin typeface="Times" panose="02020603060405020304" pitchFamily="18" charset="0"/>
              </a:rPr>
              <a:t>Eur. J. </a:t>
            </a:r>
            <a:r>
              <a:rPr lang="en-US" sz="1200" b="1" i="0" u="none" strike="noStrike" baseline="0" dirty="0" err="1" smtClean="0">
                <a:latin typeface="Times" panose="02020603060405020304" pitchFamily="18" charset="0"/>
              </a:rPr>
              <a:t>Immunol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., 36:3277-3287.</a:t>
            </a:r>
          </a:p>
          <a:p>
            <a:pPr algn="just"/>
            <a:endParaRPr lang="it-IT" sz="1000" b="0" i="0" u="none" strike="noStrike" baseline="0" dirty="0" smtClean="0">
              <a:latin typeface="Times" panose="02020603060405020304" pitchFamily="18" charset="0"/>
            </a:endParaRPr>
          </a:p>
          <a:p>
            <a:pPr algn="just"/>
            <a:r>
              <a:rPr lang="it-IT" sz="1000" b="0" i="0" u="none" strike="noStrike" baseline="0" dirty="0" smtClean="0">
                <a:latin typeface="Times" panose="02020603060405020304" pitchFamily="18" charset="0"/>
              </a:rPr>
              <a:t>8.L. Fantuzzi, F. Spadaro, C. Purificato, S. Cecchetti, F. Podo, F. Belardelli, S. Gessani and C. Ramoni. 2008. </a:t>
            </a:r>
            <a:r>
              <a:rPr lang="it-IT" sz="1000" b="0" i="0" u="none" strike="noStrike" baseline="0" dirty="0" err="1" smtClean="0">
                <a:latin typeface="Times" panose="02020603060405020304" pitchFamily="18" charset="0"/>
              </a:rPr>
              <a:t>Phosphatidylcholine</a:t>
            </a:r>
            <a:r>
              <a:rPr lang="it-IT" sz="1000" b="0" i="0" u="none" strike="noStrike" baseline="0" dirty="0" smtClean="0">
                <a:latin typeface="Times" panose="02020603060405020304" pitchFamily="18" charset="0"/>
              </a:rPr>
              <a:t>-</a:t>
            </a:r>
            <a:r>
              <a:rPr lang="it-IT" sz="1000" b="0" i="0" u="none" strike="noStrike" dirty="0" smtClean="0">
                <a:latin typeface="Times" panose="02020603060405020304" pitchFamily="18" charset="0"/>
              </a:rPr>
              <a:t> </a:t>
            </a:r>
            <a:r>
              <a:rPr lang="en-US" sz="1000" b="0" i="0" u="none" strike="noStrike" baseline="0" dirty="0" smtClean="0">
                <a:latin typeface="Times" panose="02020603060405020304" pitchFamily="18" charset="0"/>
              </a:rPr>
              <a:t>specific phospholipase C activation is required for CCR5-dependent, NF-kB-driven CCL2 secretion elicited in response</a:t>
            </a:r>
          </a:p>
          <a:p>
            <a:pPr algn="just"/>
            <a:r>
              <a:rPr lang="en-US" sz="1000" b="0" i="0" u="none" strike="noStrike" baseline="0" dirty="0" smtClean="0">
                <a:latin typeface="Times" panose="02020603060405020304" pitchFamily="18" charset="0"/>
              </a:rPr>
              <a:t>to HIV-1 gp120 in human primary macrophages. </a:t>
            </a:r>
            <a:r>
              <a:rPr lang="en-US" sz="1000" b="1" i="0" u="none" strike="noStrike" baseline="0" dirty="0" smtClean="0">
                <a:latin typeface="Times" panose="02020603060405020304" pitchFamily="18" charset="0"/>
              </a:rPr>
              <a:t>Blood,</a:t>
            </a:r>
            <a:r>
              <a:rPr lang="en-US" sz="1000" b="0" i="0" u="none" strike="noStrike" baseline="0" dirty="0" smtClean="0">
                <a:latin typeface="Times" panose="02020603060405020304" pitchFamily="18" charset="0"/>
              </a:rPr>
              <a:t> 111:3355-3363.</a:t>
            </a:r>
          </a:p>
          <a:p>
            <a:pPr algn="just"/>
            <a:endParaRPr lang="it-IT" sz="1000" b="0" i="0" u="none" strike="noStrike" baseline="0" dirty="0" smtClean="0">
              <a:latin typeface="Times" panose="02020603060405020304" pitchFamily="18" charset="0"/>
            </a:endParaRPr>
          </a:p>
          <a:p>
            <a:pPr algn="just"/>
            <a:r>
              <a:rPr lang="it-IT" sz="1200" b="0" i="0" u="none" strike="noStrike" baseline="0" dirty="0" smtClean="0">
                <a:latin typeface="Times" panose="02020603060405020304" pitchFamily="18" charset="0"/>
              </a:rPr>
              <a:t>9.F. Spadaro, C. Ramoni, D. </a:t>
            </a:r>
            <a:r>
              <a:rPr lang="it-IT" sz="1200" b="0" i="0" u="none" strike="noStrike" baseline="0" dirty="0" err="1" smtClean="0">
                <a:latin typeface="Times" panose="02020603060405020304" pitchFamily="18" charset="0"/>
              </a:rPr>
              <a:t>Mezzanzanica</a:t>
            </a:r>
            <a:r>
              <a:rPr lang="it-IT" sz="1200" b="0" i="0" u="none" strike="noStrike" baseline="0" dirty="0" smtClean="0">
                <a:latin typeface="Times" panose="02020603060405020304" pitchFamily="18" charset="0"/>
              </a:rPr>
              <a:t>, S. </a:t>
            </a:r>
            <a:r>
              <a:rPr lang="it-IT" sz="1200" b="0" i="0" u="none" strike="noStrike" baseline="0" dirty="0" err="1" smtClean="0">
                <a:latin typeface="Times" panose="02020603060405020304" pitchFamily="18" charset="0"/>
              </a:rPr>
              <a:t>Miotti</a:t>
            </a:r>
            <a:r>
              <a:rPr lang="it-IT" sz="1200" b="0" i="0" u="none" strike="noStrike" baseline="0" dirty="0" smtClean="0">
                <a:latin typeface="Times" panose="02020603060405020304" pitchFamily="18" charset="0"/>
              </a:rPr>
              <a:t>, P. Alberti, S. Cecchetti, E. Iorio, V. Dolo, S. </a:t>
            </a:r>
            <a:r>
              <a:rPr lang="it-IT" sz="1200" b="0" i="0" u="none" strike="noStrike" baseline="0" dirty="0" err="1" smtClean="0">
                <a:latin typeface="Times" panose="02020603060405020304" pitchFamily="18" charset="0"/>
              </a:rPr>
              <a:t>Canevari</a:t>
            </a:r>
            <a:r>
              <a:rPr lang="it-IT" sz="1200" b="0" i="0" u="none" strike="noStrike" baseline="0" dirty="0" smtClean="0">
                <a:latin typeface="Times" panose="02020603060405020304" pitchFamily="18" charset="0"/>
              </a:rPr>
              <a:t> and F. Podo.</a:t>
            </a:r>
            <a:r>
              <a:rPr lang="it-IT" sz="1200" b="0" i="0" u="none" strike="noStrike" dirty="0" smtClean="0">
                <a:latin typeface="Times" panose="02020603060405020304" pitchFamily="18" charset="0"/>
              </a:rPr>
              <a:t> </a:t>
            </a:r>
            <a:r>
              <a:rPr lang="en-US" sz="1200" b="1" i="0" u="none" strike="noStrike" baseline="0" dirty="0" smtClean="0">
                <a:latin typeface="Times" panose="02020603060405020304" pitchFamily="18" charset="0"/>
              </a:rPr>
              <a:t>2008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. </a:t>
            </a:r>
            <a:r>
              <a:rPr lang="en-US" sz="1200" b="0" i="0" u="none" strike="noStrike" baseline="0" dirty="0" err="1" smtClean="0">
                <a:latin typeface="Times" panose="02020603060405020304" pitchFamily="18" charset="0"/>
              </a:rPr>
              <a:t>Phosphatidylcholine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-specific phospholipase C activation in epithelial ovarian cancer cells. </a:t>
            </a:r>
            <a:r>
              <a:rPr lang="en-US" sz="1200" b="1" i="0" u="none" strike="noStrike" baseline="0" dirty="0" smtClean="0">
                <a:latin typeface="Times" panose="02020603060405020304" pitchFamily="18" charset="0"/>
              </a:rPr>
              <a:t>Cancer Research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,</a:t>
            </a:r>
            <a:r>
              <a:rPr lang="en-US" sz="1200" b="0" i="0" u="none" strike="noStrike" dirty="0" smtClean="0">
                <a:latin typeface="Times" panose="02020603060405020304" pitchFamily="18" charset="0"/>
              </a:rPr>
              <a:t> </a:t>
            </a:r>
            <a:r>
              <a:rPr lang="it-IT" sz="1200" b="0" i="0" u="none" strike="noStrike" baseline="0" dirty="0" smtClean="0">
                <a:latin typeface="Times" panose="02020603060405020304" pitchFamily="18" charset="0"/>
              </a:rPr>
              <a:t>68:6541-6549.</a:t>
            </a:r>
          </a:p>
          <a:p>
            <a:pPr algn="just"/>
            <a:endParaRPr lang="it-IT" sz="1000" b="0" i="0" u="none" strike="noStrike" baseline="0" dirty="0" smtClean="0">
              <a:latin typeface="Times" panose="02020603060405020304" pitchFamily="18" charset="0"/>
            </a:endParaRPr>
          </a:p>
          <a:p>
            <a:pPr algn="just"/>
            <a:r>
              <a:rPr lang="it-IT" sz="1000" b="0" i="0" u="none" strike="noStrike" baseline="0" dirty="0" smtClean="0">
                <a:latin typeface="Times" panose="02020603060405020304" pitchFamily="18" charset="0"/>
              </a:rPr>
              <a:t>10.S. Parlato, G. Romagnoli, F. Spadaro, I. Canini, P. </a:t>
            </a:r>
            <a:r>
              <a:rPr lang="it-IT" sz="1000" b="0" i="0" u="none" strike="noStrike" baseline="0" dirty="0" err="1" smtClean="0">
                <a:latin typeface="Times" panose="02020603060405020304" pitchFamily="18" charset="0"/>
              </a:rPr>
              <a:t>Sirabella</a:t>
            </a:r>
            <a:r>
              <a:rPr lang="it-IT" sz="1000" b="0" i="0" u="none" strike="noStrike" baseline="0" dirty="0" smtClean="0">
                <a:latin typeface="Times" panose="02020603060405020304" pitchFamily="18" charset="0"/>
              </a:rPr>
              <a:t>, P. Borghi, C. Ramoni, I. </a:t>
            </a:r>
            <a:r>
              <a:rPr lang="it-IT" sz="1000" b="0" i="0" u="none" strike="noStrike" baseline="0" dirty="0" err="1" smtClean="0">
                <a:latin typeface="Times" panose="02020603060405020304" pitchFamily="18" charset="0"/>
              </a:rPr>
              <a:t>Filesi</a:t>
            </a:r>
            <a:r>
              <a:rPr lang="it-IT" sz="1000" b="0" i="0" u="none" strike="noStrike" baseline="0" dirty="0" smtClean="0">
                <a:latin typeface="Times" panose="02020603060405020304" pitchFamily="18" charset="0"/>
              </a:rPr>
              <a:t>, S. </a:t>
            </a:r>
            <a:r>
              <a:rPr lang="it-IT" sz="1000" b="0" i="0" u="none" strike="noStrike" baseline="0" dirty="0" err="1" smtClean="0">
                <a:latin typeface="Times" panose="02020603060405020304" pitchFamily="18" charset="0"/>
              </a:rPr>
              <a:t>Biocca</a:t>
            </a:r>
            <a:r>
              <a:rPr lang="it-IT" sz="1000" b="0" i="0" u="none" strike="noStrike" baseline="0" dirty="0" smtClean="0">
                <a:latin typeface="Times" panose="02020603060405020304" pitchFamily="18" charset="0"/>
              </a:rPr>
              <a:t>, L. Gabriele, F. Belardelli.</a:t>
            </a:r>
            <a:r>
              <a:rPr lang="it-IT" sz="1000" b="0" i="0" u="none" strike="noStrike" dirty="0" smtClean="0">
                <a:latin typeface="Times" panose="02020603060405020304" pitchFamily="18" charset="0"/>
              </a:rPr>
              <a:t> </a:t>
            </a:r>
            <a:r>
              <a:rPr lang="en-US" sz="1000" b="0" i="0" u="none" strike="noStrike" baseline="0" dirty="0" smtClean="0">
                <a:latin typeface="Times" panose="02020603060405020304" pitchFamily="18" charset="0"/>
              </a:rPr>
              <a:t>2010. LOX-1 as natural IFN-alpha-mediated signal for apoptotic cell uptake and antigen presentation in dendritic</a:t>
            </a:r>
            <a:r>
              <a:rPr lang="en-US" sz="1000" b="0" i="0" u="none" strike="noStrike" dirty="0" smtClean="0">
                <a:latin typeface="Times" panose="02020603060405020304" pitchFamily="18" charset="0"/>
              </a:rPr>
              <a:t> </a:t>
            </a:r>
            <a:r>
              <a:rPr lang="it-IT" sz="1000" b="0" i="0" u="none" strike="noStrike" baseline="0" dirty="0" err="1" smtClean="0">
                <a:latin typeface="Times" panose="02020603060405020304" pitchFamily="18" charset="0"/>
              </a:rPr>
              <a:t>cells</a:t>
            </a:r>
            <a:r>
              <a:rPr lang="it-IT" sz="1000" b="0" i="0" u="none" strike="noStrike" baseline="0" dirty="0" smtClean="0">
                <a:latin typeface="Times" panose="02020603060405020304" pitchFamily="18" charset="0"/>
              </a:rPr>
              <a:t>. </a:t>
            </a:r>
            <a:r>
              <a:rPr lang="it-IT" sz="1000" b="1" i="0" u="none" strike="noStrike" baseline="0" dirty="0" smtClean="0">
                <a:latin typeface="Times" panose="02020603060405020304" pitchFamily="18" charset="0"/>
              </a:rPr>
              <a:t>Blood</a:t>
            </a:r>
            <a:r>
              <a:rPr lang="it-IT" sz="1000" b="0" i="0" u="none" strike="noStrike" baseline="0" dirty="0" smtClean="0">
                <a:latin typeface="Times" panose="02020603060405020304" pitchFamily="18" charset="0"/>
              </a:rPr>
              <a:t>, 115:1554-1563.</a:t>
            </a:r>
            <a:endParaRPr lang="it-IT" sz="1100" b="1" i="0" u="none" strike="noStrike" baseline="0" dirty="0" smtClean="0">
              <a:solidFill>
                <a:srgbClr val="0070C0"/>
              </a:solidFill>
              <a:latin typeface="Times" panose="02020603060405020304" pitchFamily="18" charset="0"/>
            </a:endParaRPr>
          </a:p>
          <a:p>
            <a:endParaRPr lang="it-IT" sz="1100" b="1" i="0" u="none" strike="noStrike" baseline="0" dirty="0" smtClean="0">
              <a:solidFill>
                <a:srgbClr val="0070C0"/>
              </a:solidFill>
              <a:latin typeface="Times" panose="02020603060405020304" pitchFamily="18" charset="0"/>
            </a:endParaRPr>
          </a:p>
          <a:p>
            <a:r>
              <a:rPr lang="it-IT" sz="1100" b="1" i="0" u="none" strike="noStrike" baseline="0" dirty="0" smtClean="0">
                <a:solidFill>
                  <a:srgbClr val="0070C0"/>
                </a:solidFill>
                <a:latin typeface="Times" panose="02020603060405020304" pitchFamily="18" charset="0"/>
              </a:rPr>
              <a:t>h-</a:t>
            </a:r>
            <a:r>
              <a:rPr lang="it-IT" sz="1100" b="1" i="0" u="none" strike="noStrike" baseline="0" dirty="0" err="1" smtClean="0">
                <a:solidFill>
                  <a:srgbClr val="0070C0"/>
                </a:solidFill>
                <a:latin typeface="Times" panose="02020603060405020304" pitchFamily="18" charset="0"/>
              </a:rPr>
              <a:t>index</a:t>
            </a:r>
            <a:r>
              <a:rPr lang="it-IT" sz="1100" b="1" i="0" u="none" strike="noStrike" baseline="0" dirty="0" smtClean="0">
                <a:solidFill>
                  <a:srgbClr val="0070C0"/>
                </a:solidFill>
                <a:latin typeface="Times" panose="02020603060405020304" pitchFamily="18" charset="0"/>
              </a:rPr>
              <a:t> (</a:t>
            </a:r>
            <a:r>
              <a:rPr lang="it-IT" sz="1100" b="1" i="0" u="none" strike="noStrike" baseline="0" dirty="0" err="1" smtClean="0">
                <a:solidFill>
                  <a:srgbClr val="0070C0"/>
                </a:solidFill>
                <a:latin typeface="Times" panose="02020603060405020304" pitchFamily="18" charset="0"/>
              </a:rPr>
              <a:t>all</a:t>
            </a:r>
            <a:r>
              <a:rPr lang="it-IT" sz="1100" b="1" i="0" u="none" strike="noStrike" baseline="0" dirty="0" smtClean="0">
                <a:solidFill>
                  <a:srgbClr val="0070C0"/>
                </a:solidFill>
                <a:latin typeface="Times" panose="02020603060405020304" pitchFamily="18" charset="0"/>
              </a:rPr>
              <a:t> </a:t>
            </a:r>
            <a:r>
              <a:rPr lang="it-IT" sz="1100" b="1" i="0" u="none" strike="noStrike" baseline="0" dirty="0" err="1" smtClean="0">
                <a:solidFill>
                  <a:srgbClr val="0070C0"/>
                </a:solidFill>
                <a:latin typeface="Times" panose="02020603060405020304" pitchFamily="18" charset="0"/>
              </a:rPr>
              <a:t>publications</a:t>
            </a:r>
            <a:r>
              <a:rPr lang="it-IT" sz="1100" b="1" i="0" u="none" strike="noStrike" baseline="0" dirty="0" smtClean="0">
                <a:solidFill>
                  <a:srgbClr val="0070C0"/>
                </a:solidFill>
                <a:latin typeface="Times" panose="02020603060405020304" pitchFamily="18" charset="0"/>
              </a:rPr>
              <a:t>): 9</a:t>
            </a:r>
            <a:endParaRPr lang="it-IT" sz="1100" b="1" dirty="0">
              <a:solidFill>
                <a:srgbClr val="0070C0"/>
              </a:solidFill>
              <a:latin typeface="Times" panose="02020603060405020304" pitchFamily="18" charset="0"/>
            </a:endParaRPr>
          </a:p>
          <a:p>
            <a:pPr algn="just"/>
            <a:endParaRPr lang="it-IT" sz="1000" b="0" i="0" u="none" strike="noStrike" baseline="0" dirty="0" smtClean="0">
              <a:latin typeface="Times" panose="02020603060405020304" pitchFamily="18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2370668" y="0"/>
            <a:ext cx="31357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i="0" u="none" strike="noStrike" baseline="0" dirty="0" smtClean="0">
                <a:latin typeface="Helvetica" panose="020B0604020202030204" pitchFamily="34" charset="0"/>
              </a:rPr>
              <a:t>Profile of the principal investigator</a:t>
            </a:r>
            <a:endParaRPr lang="it-IT" sz="1400" dirty="0"/>
          </a:p>
        </p:txBody>
      </p:sp>
      <p:sp>
        <p:nvSpPr>
          <p:cNvPr id="4" name="Rettangolo arrotondato 3"/>
          <p:cNvSpPr/>
          <p:nvPr/>
        </p:nvSpPr>
        <p:spPr>
          <a:xfrm>
            <a:off x="110067" y="2411526"/>
            <a:ext cx="8923866" cy="392613"/>
          </a:xfrm>
          <a:prstGeom prst="round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arrotondato 4"/>
          <p:cNvSpPr/>
          <p:nvPr/>
        </p:nvSpPr>
        <p:spPr>
          <a:xfrm>
            <a:off x="111747" y="3397951"/>
            <a:ext cx="8923866" cy="392613"/>
          </a:xfrm>
          <a:prstGeom prst="round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arrotondato 5"/>
          <p:cNvSpPr/>
          <p:nvPr/>
        </p:nvSpPr>
        <p:spPr>
          <a:xfrm>
            <a:off x="69595" y="4503245"/>
            <a:ext cx="8923866" cy="392613"/>
          </a:xfrm>
          <a:prstGeom prst="round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007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10533" y="110532"/>
            <a:ext cx="9003323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i="0" u="none" strike="noStrike" baseline="0" dirty="0" smtClean="0">
                <a:solidFill>
                  <a:srgbClr val="FF0000"/>
                </a:solidFill>
                <a:latin typeface="Helvetica" panose="020B0604020202030204" pitchFamily="34" charset="0"/>
              </a:rPr>
              <a:t>Rational purposes and specific impacts on the subject……</a:t>
            </a:r>
          </a:p>
          <a:p>
            <a:pPr algn="just"/>
            <a:endParaRPr lang="en-US" sz="1200" b="1" i="0" u="none" strike="noStrike" baseline="0" dirty="0" smtClean="0">
              <a:latin typeface="Times" panose="02020603060405020304" pitchFamily="18" charset="0"/>
            </a:endParaRPr>
          </a:p>
          <a:p>
            <a:pPr algn="just"/>
            <a:r>
              <a:rPr lang="en-US" sz="1300" b="1" i="0" u="none" strike="noStrike" baseline="0" dirty="0" smtClean="0">
                <a:latin typeface="Times" panose="02020603060405020304" pitchFamily="18" charset="0"/>
              </a:rPr>
              <a:t>In the past ten years we learned a great deal about the different mechanisms by which cancer and inflammation intersect and</a:t>
            </a:r>
          </a:p>
          <a:p>
            <a:pPr algn="just"/>
            <a:r>
              <a:rPr lang="en-US" sz="1300" b="1" i="0" u="none" strike="noStrike" baseline="0" dirty="0" smtClean="0">
                <a:latin typeface="Times" panose="02020603060405020304" pitchFamily="18" charset="0"/>
              </a:rPr>
              <a:t>it is now well accepted that </a:t>
            </a:r>
            <a:r>
              <a:rPr lang="en-US" sz="1300" b="1" i="0" u="none" strike="noStrike" baseline="0" dirty="0" smtClean="0">
                <a:solidFill>
                  <a:srgbClr val="FF0000"/>
                </a:solidFill>
                <a:latin typeface="Times" panose="02020603060405020304" pitchFamily="18" charset="0"/>
              </a:rPr>
              <a:t>inflammation impacts every single step of </a:t>
            </a:r>
            <a:r>
              <a:rPr lang="en-US" sz="1300" b="1" i="0" u="none" strike="noStrike" baseline="0" dirty="0" err="1" smtClean="0">
                <a:solidFill>
                  <a:srgbClr val="FF0000"/>
                </a:solidFill>
                <a:latin typeface="Times" panose="02020603060405020304" pitchFamily="18" charset="0"/>
              </a:rPr>
              <a:t>tumorigenesis</a:t>
            </a:r>
            <a:r>
              <a:rPr lang="en-US" sz="1300" b="1" i="0" u="none" strike="noStrike" baseline="0" dirty="0" smtClean="0">
                <a:solidFill>
                  <a:srgbClr val="FF0000"/>
                </a:solidFill>
                <a:latin typeface="Times" panose="02020603060405020304" pitchFamily="18" charset="0"/>
              </a:rPr>
              <a:t>, from initiation through tumor promotion,</a:t>
            </a:r>
            <a:r>
              <a:rPr lang="en-US" sz="1300" b="1" i="0" u="none" strike="noStrike" dirty="0" smtClean="0">
                <a:solidFill>
                  <a:srgbClr val="FF0000"/>
                </a:solidFill>
                <a:latin typeface="Times" panose="02020603060405020304" pitchFamily="18" charset="0"/>
              </a:rPr>
              <a:t> </a:t>
            </a:r>
            <a:r>
              <a:rPr lang="en-US" sz="1300" b="1" i="0" u="none" strike="noStrike" baseline="0" dirty="0" smtClean="0">
                <a:solidFill>
                  <a:srgbClr val="FF0000"/>
                </a:solidFill>
                <a:latin typeface="Times" panose="02020603060405020304" pitchFamily="18" charset="0"/>
              </a:rPr>
              <a:t>all the way to metastatic progression </a:t>
            </a:r>
            <a:r>
              <a:rPr lang="en-US" sz="1300" b="1" i="0" u="none" strike="noStrike" baseline="0" dirty="0" smtClean="0">
                <a:latin typeface="Times" panose="02020603060405020304" pitchFamily="18" charset="0"/>
              </a:rPr>
              <a:t>(</a:t>
            </a:r>
            <a:r>
              <a:rPr lang="en-US" sz="1300" b="1" i="0" u="none" strike="noStrike" baseline="0" dirty="0" err="1" smtClean="0">
                <a:solidFill>
                  <a:srgbClr val="0070C0"/>
                </a:solidFill>
                <a:latin typeface="Times" panose="02020603060405020304" pitchFamily="18" charset="0"/>
              </a:rPr>
              <a:t>Grivennikov</a:t>
            </a:r>
            <a:r>
              <a:rPr lang="en-US" sz="1300" b="1" i="0" u="none" strike="noStrike" baseline="0" dirty="0" smtClean="0">
                <a:solidFill>
                  <a:srgbClr val="0070C0"/>
                </a:solidFill>
                <a:latin typeface="Times" panose="02020603060405020304" pitchFamily="18" charset="0"/>
              </a:rPr>
              <a:t> SI et al, Cell 2010</a:t>
            </a:r>
            <a:r>
              <a:rPr lang="en-US" sz="1300" b="1" i="0" u="none" strike="noStrike" baseline="0" dirty="0" smtClean="0">
                <a:latin typeface="Times" panose="02020603060405020304" pitchFamily="18" charset="0"/>
              </a:rPr>
              <a:t>). What makes the same inflammatory response anti-tumorigenic in one cancer and pro-tumorigenic in another remains largely unknown and elucidation of the molecular pathways</a:t>
            </a:r>
            <a:r>
              <a:rPr lang="en-US" sz="1300" b="1" i="0" u="none" strike="noStrike" dirty="0" smtClean="0">
                <a:latin typeface="Times" panose="02020603060405020304" pitchFamily="18" charset="0"/>
              </a:rPr>
              <a:t> </a:t>
            </a:r>
            <a:r>
              <a:rPr lang="en-US" sz="1300" b="1" i="0" u="none" strike="noStrike" baseline="0" dirty="0" smtClean="0">
                <a:latin typeface="Times" panose="02020603060405020304" pitchFamily="18" charset="0"/>
              </a:rPr>
              <a:t>governing the dynamic cross-talk between immune and cancer cells could lead to the identification of new target molecules</a:t>
            </a:r>
            <a:r>
              <a:rPr lang="en-US" sz="1300" b="1" i="0" u="none" strike="noStrike" dirty="0" smtClean="0">
                <a:latin typeface="Times" panose="02020603060405020304" pitchFamily="18" charset="0"/>
              </a:rPr>
              <a:t> </a:t>
            </a:r>
            <a:r>
              <a:rPr lang="en-US" sz="1300" b="1" i="0" u="none" strike="noStrike" baseline="0" dirty="0" smtClean="0">
                <a:latin typeface="Times" panose="02020603060405020304" pitchFamily="18" charset="0"/>
              </a:rPr>
              <a:t>for cancer therapy, diagnosis and prevention.</a:t>
            </a:r>
          </a:p>
          <a:p>
            <a:pPr algn="just"/>
            <a:endParaRPr lang="en-US" sz="1200" b="0" i="0" u="none" strike="noStrike" baseline="0" dirty="0" smtClean="0">
              <a:latin typeface="Times" panose="02020603060405020304" pitchFamily="18" charset="0"/>
            </a:endParaRPr>
          </a:p>
          <a:p>
            <a:pPr algn="just"/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An aberrant </a:t>
            </a:r>
            <a:r>
              <a:rPr lang="en-US" sz="1200" b="0" i="0" u="none" strike="noStrike" baseline="0" dirty="0" err="1" smtClean="0">
                <a:latin typeface="Times" panose="02020603060405020304" pitchFamily="18" charset="0"/>
              </a:rPr>
              <a:t>phosphatidylcholine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 (PC) metabolism is recognized as a hallmark of several cancers (Podo F et al, </a:t>
            </a:r>
            <a:r>
              <a:rPr lang="en-US" sz="1200" b="0" i="0" u="none" strike="noStrike" baseline="0" dirty="0" err="1" smtClean="0">
                <a:latin typeface="Times" panose="02020603060405020304" pitchFamily="18" charset="0"/>
              </a:rPr>
              <a:t>Curr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 Med</a:t>
            </a:r>
            <a:r>
              <a:rPr lang="en-US" sz="1200" b="0" i="0" u="none" strike="noStrike" dirty="0" smtClean="0">
                <a:latin typeface="Times" panose="02020603060405020304" pitchFamily="18" charset="0"/>
              </a:rPr>
              <a:t> 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Imaging Rev 2007). During malignant transformation the levels of </a:t>
            </a:r>
            <a:r>
              <a:rPr lang="en-US" sz="1200" b="0" i="0" u="none" strike="noStrike" baseline="0" dirty="0" err="1" smtClean="0">
                <a:latin typeface="Times" panose="02020603060405020304" pitchFamily="18" charset="0"/>
              </a:rPr>
              <a:t>phosphocholine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 (</a:t>
            </a:r>
            <a:r>
              <a:rPr lang="en-US" sz="1200" b="0" i="0" u="none" strike="noStrike" baseline="0" dirty="0" err="1" smtClean="0">
                <a:latin typeface="Times" panose="02020603060405020304" pitchFamily="18" charset="0"/>
              </a:rPr>
              <a:t>PCho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) strikingly increase resulting in a</a:t>
            </a:r>
            <a:r>
              <a:rPr lang="en-US" sz="1200" b="0" i="0" u="none" strike="noStrike" dirty="0" smtClean="0">
                <a:latin typeface="Times" panose="02020603060405020304" pitchFamily="18" charset="0"/>
              </a:rPr>
              <a:t> 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remarkable </a:t>
            </a:r>
            <a:r>
              <a:rPr lang="en-US" sz="1200" b="0" i="0" u="none" strike="noStrike" baseline="0" dirty="0" err="1" smtClean="0">
                <a:latin typeface="Times" panose="02020603060405020304" pitchFamily="18" charset="0"/>
              </a:rPr>
              <a:t>PCho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 accumulation, as detected by magnetic resonance spectroscopy (MRS) in preclinical models and confirmed</a:t>
            </a:r>
            <a:r>
              <a:rPr lang="en-US" sz="1200" b="0" i="0" u="none" strike="noStrike" dirty="0" smtClean="0">
                <a:latin typeface="Times" panose="02020603060405020304" pitchFamily="18" charset="0"/>
              </a:rPr>
              <a:t> 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by in vivo examination of cancer patients.</a:t>
            </a:r>
          </a:p>
          <a:p>
            <a:pPr algn="just"/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Our research group, as first, showed that the elevated </a:t>
            </a:r>
            <a:r>
              <a:rPr lang="en-US" sz="1200" b="0" i="0" u="none" strike="noStrike" baseline="0" dirty="0" err="1" smtClean="0">
                <a:latin typeface="Times" panose="02020603060405020304" pitchFamily="18" charset="0"/>
              </a:rPr>
              <a:t>PCho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 pool detected in epithelial ovarian carcinoma cell lines not only</a:t>
            </a:r>
            <a:r>
              <a:rPr lang="en-US" sz="1200" b="0" i="0" u="none" strike="noStrike" dirty="0" smtClean="0">
                <a:latin typeface="Times" panose="02020603060405020304" pitchFamily="18" charset="0"/>
              </a:rPr>
              <a:t> 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resulted from </a:t>
            </a:r>
            <a:r>
              <a:rPr lang="en-US" sz="1200" b="0" i="0" u="none" strike="noStrike" baseline="0" dirty="0" err="1" smtClean="0">
                <a:latin typeface="Times" panose="02020603060405020304" pitchFamily="18" charset="0"/>
              </a:rPr>
              <a:t>upregulation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/activation of choline kinase, well known for its implications in human carcinogenesis (</a:t>
            </a:r>
            <a:r>
              <a:rPr lang="en-US" sz="1200" b="0" i="0" u="none" strike="noStrike" baseline="0" dirty="0" err="1" smtClean="0">
                <a:latin typeface="Times" panose="02020603060405020304" pitchFamily="18" charset="0"/>
              </a:rPr>
              <a:t>Janardhan</a:t>
            </a:r>
            <a:r>
              <a:rPr lang="en-US" sz="1200" dirty="0">
                <a:latin typeface="Times" panose="02020603060405020304" pitchFamily="18" charset="0"/>
              </a:rPr>
              <a:t> 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S et al, </a:t>
            </a:r>
            <a:r>
              <a:rPr lang="en-US" sz="1200" b="0" i="0" u="none" strike="noStrike" baseline="0" dirty="0" err="1" smtClean="0">
                <a:latin typeface="Times" panose="02020603060405020304" pitchFamily="18" charset="0"/>
              </a:rPr>
              <a:t>Curr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 Med </a:t>
            </a:r>
            <a:r>
              <a:rPr lang="en-US" sz="1200" b="0" i="0" u="none" strike="noStrike" baseline="0" dirty="0" err="1" smtClean="0">
                <a:latin typeface="Times" panose="02020603060405020304" pitchFamily="18" charset="0"/>
              </a:rPr>
              <a:t>Chem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 2006), but also from protein overexpression and activation of a PC-specific phospholipase C</a:t>
            </a:r>
            <a:r>
              <a:rPr lang="en-US" sz="1200" b="0" i="0" u="none" strike="noStrike" dirty="0" smtClean="0">
                <a:latin typeface="Times" panose="02020603060405020304" pitchFamily="18" charset="0"/>
              </a:rPr>
              <a:t> 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(PC-PLC) (Iorio E et al, Cancer Res 2005, 2010). In particular, we reported that PC-PLC exhibited different cellular localization</a:t>
            </a:r>
            <a:r>
              <a:rPr lang="en-US" sz="1200" b="0" i="0" u="none" strike="noStrike" dirty="0" smtClean="0">
                <a:latin typeface="Times" panose="02020603060405020304" pitchFamily="18" charset="0"/>
              </a:rPr>
              <a:t> 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in relation to tumor progression, massively accumulating on the surface membrane of highly aggressive ovarian cancer</a:t>
            </a:r>
            <a:r>
              <a:rPr lang="en-US" sz="1200" b="0" i="0" u="none" strike="noStrike" dirty="0" smtClean="0">
                <a:latin typeface="Times" panose="02020603060405020304" pitchFamily="18" charset="0"/>
              </a:rPr>
              <a:t> </a:t>
            </a:r>
            <a:r>
              <a:rPr lang="it-IT" sz="1200" b="0" i="0" u="none" strike="noStrike" baseline="0" dirty="0" err="1" smtClean="0">
                <a:latin typeface="Times" panose="02020603060405020304" pitchFamily="18" charset="0"/>
              </a:rPr>
              <a:t>cells</a:t>
            </a:r>
            <a:r>
              <a:rPr lang="it-IT" sz="1200" b="0" i="0" u="none" strike="noStrike" baseline="0" dirty="0" smtClean="0">
                <a:latin typeface="Times" panose="02020603060405020304" pitchFamily="18" charset="0"/>
              </a:rPr>
              <a:t>, </a:t>
            </a:r>
            <a:r>
              <a:rPr lang="it-IT" sz="1200" b="0" i="0" u="none" strike="noStrike" baseline="0" dirty="0" err="1" smtClean="0">
                <a:latin typeface="Times" panose="02020603060405020304" pitchFamily="18" charset="0"/>
              </a:rPr>
              <a:t>which</a:t>
            </a:r>
            <a:r>
              <a:rPr lang="it-IT" sz="1200" b="0" i="0" u="none" strike="noStrike" baseline="0" dirty="0" smtClean="0">
                <a:latin typeface="Times" panose="02020603060405020304" pitchFamily="18" charset="0"/>
              </a:rPr>
              <a:t> </a:t>
            </a:r>
            <a:r>
              <a:rPr lang="it-IT" sz="1200" b="0" i="0" u="none" strike="noStrike" baseline="0" dirty="0" err="1" smtClean="0">
                <a:latin typeface="Times" panose="02020603060405020304" pitchFamily="18" charset="0"/>
              </a:rPr>
              <a:t>underwent</a:t>
            </a:r>
            <a:r>
              <a:rPr lang="it-IT" sz="1200" b="0" i="0" u="none" strike="noStrike" baseline="0" dirty="0" smtClean="0">
                <a:latin typeface="Times" panose="02020603060405020304" pitchFamily="18" charset="0"/>
              </a:rPr>
              <a:t> a </a:t>
            </a:r>
            <a:r>
              <a:rPr lang="it-IT" sz="1200" b="0" i="0" u="none" strike="noStrike" baseline="0" dirty="0" err="1" smtClean="0">
                <a:latin typeface="Times" panose="02020603060405020304" pitchFamily="18" charset="0"/>
              </a:rPr>
              <a:t>significant</a:t>
            </a:r>
            <a:r>
              <a:rPr lang="it-IT" sz="1200" b="0" i="0" u="none" strike="noStrike" baseline="0" dirty="0" smtClean="0">
                <a:latin typeface="Times" panose="02020603060405020304" pitchFamily="18" charset="0"/>
              </a:rPr>
              <a:t> G0/G1 </a:t>
            </a:r>
            <a:r>
              <a:rPr lang="it-IT" sz="1200" b="0" i="0" u="none" strike="noStrike" baseline="0" dirty="0" err="1" smtClean="0">
                <a:latin typeface="Times" panose="02020603060405020304" pitchFamily="18" charset="0"/>
              </a:rPr>
              <a:t>cell</a:t>
            </a:r>
            <a:r>
              <a:rPr lang="it-IT" sz="1200" b="0" i="0" u="none" strike="noStrike" baseline="0" dirty="0" smtClean="0">
                <a:latin typeface="Times" panose="02020603060405020304" pitchFamily="18" charset="0"/>
              </a:rPr>
              <a:t> </a:t>
            </a:r>
            <a:r>
              <a:rPr lang="it-IT" sz="1200" b="0" i="0" u="none" strike="noStrike" baseline="0" dirty="0" err="1" smtClean="0">
                <a:latin typeface="Times" panose="02020603060405020304" pitchFamily="18" charset="0"/>
              </a:rPr>
              <a:t>cycle</a:t>
            </a:r>
            <a:r>
              <a:rPr lang="it-IT" sz="1200" b="0" i="0" u="none" strike="noStrike" baseline="0" dirty="0" smtClean="0">
                <a:latin typeface="Times" panose="02020603060405020304" pitchFamily="18" charset="0"/>
              </a:rPr>
              <a:t> </a:t>
            </a:r>
            <a:r>
              <a:rPr lang="it-IT" sz="1200" b="0" i="0" u="none" strike="noStrike" baseline="0" dirty="0" err="1" smtClean="0">
                <a:latin typeface="Times" panose="02020603060405020304" pitchFamily="18" charset="0"/>
              </a:rPr>
              <a:t>arrest</a:t>
            </a:r>
            <a:r>
              <a:rPr lang="it-IT" sz="1200" b="0" i="0" u="none" strike="noStrike" baseline="0" dirty="0" smtClean="0">
                <a:latin typeface="Times" panose="02020603060405020304" pitchFamily="18" charset="0"/>
              </a:rPr>
              <a:t> due to PC-PLC </a:t>
            </a:r>
            <a:r>
              <a:rPr lang="it-IT" sz="1200" b="0" i="0" u="none" strike="noStrike" baseline="0" dirty="0" err="1" smtClean="0">
                <a:latin typeface="Times" panose="02020603060405020304" pitchFamily="18" charset="0"/>
              </a:rPr>
              <a:t>inhibition</a:t>
            </a:r>
            <a:r>
              <a:rPr lang="it-IT" sz="1200" b="0" i="0" u="none" strike="noStrike" baseline="0" dirty="0" smtClean="0">
                <a:latin typeface="Times" panose="02020603060405020304" pitchFamily="18" charset="0"/>
              </a:rPr>
              <a:t> (Spadaro F et al, </a:t>
            </a:r>
            <a:r>
              <a:rPr lang="it-IT" sz="1200" b="0" i="0" u="none" strike="noStrike" baseline="0" dirty="0" err="1" smtClean="0">
                <a:latin typeface="Times" panose="02020603060405020304" pitchFamily="18" charset="0"/>
              </a:rPr>
              <a:t>Cancer</a:t>
            </a:r>
            <a:r>
              <a:rPr lang="it-IT" sz="1200" b="0" i="0" u="none" strike="noStrike" baseline="0" dirty="0" smtClean="0">
                <a:latin typeface="Times" panose="02020603060405020304" pitchFamily="18" charset="0"/>
              </a:rPr>
              <a:t> Res 2008).</a:t>
            </a:r>
            <a:r>
              <a:rPr lang="it-IT" sz="1200" b="0" i="0" u="none" strike="noStrike" dirty="0" smtClean="0">
                <a:latin typeface="Times" panose="02020603060405020304" pitchFamily="18" charset="0"/>
              </a:rPr>
              <a:t> 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Although the mammalian PC-PLC has not yet been cloned, many evidences have pointed to a critical role of this enzyme in</a:t>
            </a:r>
            <a:r>
              <a:rPr lang="en-US" sz="1200" b="0" i="0" u="none" strike="noStrike" dirty="0" smtClean="0">
                <a:latin typeface="Times" panose="02020603060405020304" pitchFamily="18" charset="0"/>
              </a:rPr>
              <a:t> 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cell </a:t>
            </a:r>
            <a:r>
              <a:rPr lang="en-US" sz="1200" b="0" i="0" u="none" strike="noStrike" baseline="0" dirty="0" err="1" smtClean="0">
                <a:latin typeface="Times" panose="02020603060405020304" pitchFamily="18" charset="0"/>
              </a:rPr>
              <a:t>signalling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, such as mitogen- and oncogene-activated protein kinase pathways (Ramoni C et al, </a:t>
            </a:r>
            <a:r>
              <a:rPr lang="en-US" sz="1200" b="0" i="0" u="none" strike="noStrike" baseline="0" dirty="0" err="1" smtClean="0">
                <a:latin typeface="Times" panose="02020603060405020304" pitchFamily="18" charset="0"/>
              </a:rPr>
              <a:t>Exp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 cell Res 2004; Li et</a:t>
            </a:r>
          </a:p>
          <a:p>
            <a:pPr algn="just"/>
            <a:r>
              <a:rPr lang="it-IT" sz="1200" b="0" i="0" u="none" strike="noStrike" baseline="0" dirty="0" smtClean="0">
                <a:latin typeface="Times" panose="02020603060405020304" pitchFamily="18" charset="0"/>
              </a:rPr>
              <a:t>al, J Cell </a:t>
            </a:r>
            <a:r>
              <a:rPr lang="it-IT" sz="1200" b="0" i="0" u="none" strike="noStrike" baseline="0" dirty="0" err="1" smtClean="0">
                <a:latin typeface="Times" panose="02020603060405020304" pitchFamily="18" charset="0"/>
              </a:rPr>
              <a:t>Biochem</a:t>
            </a:r>
            <a:r>
              <a:rPr lang="it-IT" sz="1200" b="0" i="0" u="none" strike="noStrike" baseline="0" dirty="0" smtClean="0">
                <a:latin typeface="Times" panose="02020603060405020304" pitchFamily="18" charset="0"/>
              </a:rPr>
              <a:t> 2006), </a:t>
            </a:r>
            <a:r>
              <a:rPr lang="it-IT" sz="1200" b="0" i="0" u="none" strike="noStrike" baseline="0" dirty="0" err="1" smtClean="0">
                <a:latin typeface="Times" panose="02020603060405020304" pitchFamily="18" charset="0"/>
              </a:rPr>
              <a:t>apoptosis</a:t>
            </a:r>
            <a:r>
              <a:rPr lang="it-IT" sz="1200" b="0" i="0" u="none" strike="noStrike" baseline="0" dirty="0" smtClean="0">
                <a:latin typeface="Times" panose="02020603060405020304" pitchFamily="18" charset="0"/>
              </a:rPr>
              <a:t> (</a:t>
            </a:r>
            <a:r>
              <a:rPr lang="it-IT" sz="1200" b="0" i="0" u="none" strike="noStrike" baseline="0" dirty="0" err="1" smtClean="0">
                <a:latin typeface="Times" panose="02020603060405020304" pitchFamily="18" charset="0"/>
              </a:rPr>
              <a:t>Cifone</a:t>
            </a:r>
            <a:r>
              <a:rPr lang="it-IT" sz="1200" b="0" i="0" u="none" strike="noStrike" baseline="0" dirty="0" smtClean="0">
                <a:latin typeface="Times" panose="02020603060405020304" pitchFamily="18" charset="0"/>
              </a:rPr>
              <a:t> et al, EMBO J 1995), and </a:t>
            </a:r>
            <a:r>
              <a:rPr lang="it-IT" sz="1200" b="0" i="0" u="none" strike="noStrike" baseline="0" dirty="0" err="1" smtClean="0">
                <a:latin typeface="Times" panose="02020603060405020304" pitchFamily="18" charset="0"/>
              </a:rPr>
              <a:t>activation</a:t>
            </a:r>
            <a:r>
              <a:rPr lang="it-IT" sz="1200" b="0" i="0" u="none" strike="noStrike" baseline="0" dirty="0" smtClean="0">
                <a:latin typeface="Times" panose="02020603060405020304" pitchFamily="18" charset="0"/>
              </a:rPr>
              <a:t> of immune </a:t>
            </a:r>
            <a:r>
              <a:rPr lang="it-IT" sz="1200" b="0" i="0" u="none" strike="noStrike" baseline="0" dirty="0" err="1" smtClean="0">
                <a:latin typeface="Times" panose="02020603060405020304" pitchFamily="18" charset="0"/>
              </a:rPr>
              <a:t>cells</a:t>
            </a:r>
            <a:r>
              <a:rPr lang="it-IT" sz="1200" b="0" i="0" u="none" strike="noStrike" baseline="0" dirty="0" smtClean="0">
                <a:latin typeface="Times" panose="02020603060405020304" pitchFamily="18" charset="0"/>
              </a:rPr>
              <a:t> (Andrei C et al, PNAS</a:t>
            </a:r>
            <a:r>
              <a:rPr lang="it-IT" sz="1200" b="0" i="0" u="none" strike="noStrike" dirty="0" smtClean="0">
                <a:latin typeface="Times" panose="02020603060405020304" pitchFamily="18" charset="0"/>
              </a:rPr>
              <a:t> 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2004; </a:t>
            </a:r>
            <a:r>
              <a:rPr lang="en-US" sz="1200" b="0" i="0" u="none" strike="noStrike" baseline="0" dirty="0" err="1" smtClean="0">
                <a:latin typeface="Times" panose="02020603060405020304" pitchFamily="18" charset="0"/>
              </a:rPr>
              <a:t>Luft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 T et al, Blood 2006). In particular, we reported a pivotal role of PC-PLC in NK cell-mediated cytotoxicity, by regulating</a:t>
            </a:r>
            <a:r>
              <a:rPr lang="en-US" sz="1200" b="0" i="0" u="none" strike="noStrike" dirty="0" smtClean="0">
                <a:latin typeface="Times" panose="02020603060405020304" pitchFamily="18" charset="0"/>
              </a:rPr>
              <a:t> </a:t>
            </a:r>
            <a:r>
              <a:rPr lang="it-IT" sz="1200" b="0" i="0" u="none" strike="noStrike" baseline="0" dirty="0" err="1" smtClean="0">
                <a:latin typeface="Times" panose="02020603060405020304" pitchFamily="18" charset="0"/>
              </a:rPr>
              <a:t>lytic</a:t>
            </a:r>
            <a:r>
              <a:rPr lang="it-IT" sz="1200" b="0" i="0" u="none" strike="noStrike" baseline="0" dirty="0" smtClean="0">
                <a:latin typeface="Times" panose="02020603060405020304" pitchFamily="18" charset="0"/>
              </a:rPr>
              <a:t> </a:t>
            </a:r>
            <a:r>
              <a:rPr lang="it-IT" sz="1200" b="0" i="0" u="none" strike="noStrike" baseline="0" dirty="0" err="1" smtClean="0">
                <a:latin typeface="Times" panose="02020603060405020304" pitchFamily="18" charset="0"/>
              </a:rPr>
              <a:t>granules</a:t>
            </a:r>
            <a:r>
              <a:rPr lang="it-IT" sz="1200" b="0" i="0" u="none" strike="noStrike" baseline="0" dirty="0" smtClean="0">
                <a:latin typeface="Times" panose="02020603060405020304" pitchFamily="18" charset="0"/>
              </a:rPr>
              <a:t> </a:t>
            </a:r>
            <a:r>
              <a:rPr lang="it-IT" sz="1200" b="0" i="0" u="none" strike="noStrike" baseline="0" dirty="0" err="1" smtClean="0">
                <a:latin typeface="Times" panose="02020603060405020304" pitchFamily="18" charset="0"/>
              </a:rPr>
              <a:t>exocytosis</a:t>
            </a:r>
            <a:r>
              <a:rPr lang="it-IT" sz="1200" b="0" i="0" u="none" strike="noStrike" baseline="0" dirty="0" smtClean="0">
                <a:latin typeface="Times" panose="02020603060405020304" pitchFamily="18" charset="0"/>
              </a:rPr>
              <a:t> and CD16-triggered </a:t>
            </a:r>
            <a:r>
              <a:rPr lang="it-IT" sz="1200" b="0" i="0" u="none" strike="noStrike" baseline="0" dirty="0" err="1" smtClean="0">
                <a:latin typeface="Times" panose="02020603060405020304" pitchFamily="18" charset="0"/>
              </a:rPr>
              <a:t>signal</a:t>
            </a:r>
            <a:r>
              <a:rPr lang="it-IT" sz="1200" b="0" i="0" u="none" strike="noStrike" baseline="0" dirty="0" smtClean="0">
                <a:latin typeface="Times" panose="02020603060405020304" pitchFamily="18" charset="0"/>
              </a:rPr>
              <a:t> </a:t>
            </a:r>
            <a:r>
              <a:rPr lang="it-IT" sz="1200" b="0" i="0" u="none" strike="noStrike" baseline="0" dirty="0" err="1" smtClean="0">
                <a:latin typeface="Times" panose="02020603060405020304" pitchFamily="18" charset="0"/>
              </a:rPr>
              <a:t>transduction</a:t>
            </a:r>
            <a:r>
              <a:rPr lang="it-IT" sz="1200" b="0" i="0" u="none" strike="noStrike" baseline="0" dirty="0" smtClean="0">
                <a:latin typeface="Times" panose="02020603060405020304" pitchFamily="18" charset="0"/>
              </a:rPr>
              <a:t> (Ramoni C et al, J </a:t>
            </a:r>
            <a:r>
              <a:rPr lang="it-IT" sz="1200" b="0" i="0" u="none" strike="noStrike" baseline="0" dirty="0" err="1" smtClean="0">
                <a:latin typeface="Times" panose="02020603060405020304" pitchFamily="18" charset="0"/>
              </a:rPr>
              <a:t>Immunol</a:t>
            </a:r>
            <a:r>
              <a:rPr lang="it-IT" sz="1200" b="0" i="0" u="none" strike="noStrike" baseline="0" dirty="0" smtClean="0">
                <a:latin typeface="Times" panose="02020603060405020304" pitchFamily="18" charset="0"/>
              </a:rPr>
              <a:t> 2001; Spadaro F et al,</a:t>
            </a:r>
            <a:r>
              <a:rPr lang="it-IT" sz="1200" b="0" i="0" u="none" strike="noStrike" dirty="0" smtClean="0">
                <a:latin typeface="Times" panose="02020603060405020304" pitchFamily="18" charset="0"/>
              </a:rPr>
              <a:t> </a:t>
            </a:r>
            <a:r>
              <a:rPr lang="en-US" sz="1200" b="0" i="0" u="none" strike="noStrike" baseline="0" dirty="0" err="1" smtClean="0">
                <a:latin typeface="Times" panose="02020603060405020304" pitchFamily="18" charset="0"/>
              </a:rPr>
              <a:t>Eur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 J </a:t>
            </a:r>
            <a:r>
              <a:rPr lang="en-US" sz="1200" b="0" i="0" u="none" strike="noStrike" baseline="0" dirty="0" err="1" smtClean="0">
                <a:latin typeface="Times" panose="02020603060405020304" pitchFamily="18" charset="0"/>
              </a:rPr>
              <a:t>Immunol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 2006; Cecchetti S et al, </a:t>
            </a:r>
            <a:r>
              <a:rPr lang="en-US" sz="1200" b="0" i="0" u="none" strike="noStrike" baseline="0" dirty="0" err="1" smtClean="0">
                <a:latin typeface="Times" panose="02020603060405020304" pitchFamily="18" charset="0"/>
              </a:rPr>
              <a:t>Eur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 J </a:t>
            </a:r>
            <a:r>
              <a:rPr lang="en-US" sz="1200" b="0" i="0" u="none" strike="noStrike" baseline="0" dirty="0" err="1" smtClean="0">
                <a:latin typeface="Times" panose="02020603060405020304" pitchFamily="18" charset="0"/>
              </a:rPr>
              <a:t>Immunol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 2007). PC-PLC was also indicated as an important factor affecting differentiation</a:t>
            </a:r>
            <a:r>
              <a:rPr lang="en-US" sz="1200" b="0" i="0" u="none" strike="noStrike" dirty="0" smtClean="0">
                <a:latin typeface="Times" panose="02020603060405020304" pitchFamily="18" charset="0"/>
              </a:rPr>
              <a:t> 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of stem cells (Wang N et al, </a:t>
            </a:r>
            <a:r>
              <a:rPr lang="en-US" sz="1200" b="0" i="0" u="none" strike="noStrike" baseline="0" dirty="0" err="1" smtClean="0">
                <a:latin typeface="Times" panose="02020603060405020304" pitchFamily="18" charset="0"/>
              </a:rPr>
              <a:t>Int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 J </a:t>
            </a:r>
            <a:r>
              <a:rPr lang="en-US" sz="1200" b="0" i="0" u="none" strike="noStrike" baseline="0" dirty="0" err="1" smtClean="0">
                <a:latin typeface="Times" panose="02020603060405020304" pitchFamily="18" charset="0"/>
              </a:rPr>
              <a:t>Biochem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 Cell </a:t>
            </a:r>
            <a:r>
              <a:rPr lang="en-US" sz="1200" b="0" i="0" u="none" strike="noStrike" baseline="0" dirty="0" err="1" smtClean="0">
                <a:latin typeface="Times" panose="02020603060405020304" pitchFamily="18" charset="0"/>
              </a:rPr>
              <a:t>Biol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 2008),</a:t>
            </a:r>
            <a:r>
              <a:rPr lang="en-US" sz="1200" b="0" i="0" u="none" strike="noStrike" dirty="0" smtClean="0">
                <a:latin typeface="Times" panose="02020603060405020304" pitchFamily="18" charset="0"/>
              </a:rPr>
              <a:t> 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suggesting that this enzyme could be a good candidate</a:t>
            </a:r>
            <a:r>
              <a:rPr lang="en-US" sz="1200" b="0" i="0" u="none" strike="noStrike" dirty="0" smtClean="0">
                <a:latin typeface="Times" panose="02020603060405020304" pitchFamily="18" charset="0"/>
              </a:rPr>
              <a:t> 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target to selectively control aberrant cell </a:t>
            </a:r>
            <a:r>
              <a:rPr lang="en-US" sz="1200" b="0" i="0" u="none" strike="noStrike" baseline="0" dirty="0" err="1" smtClean="0">
                <a:latin typeface="Times" panose="02020603060405020304" pitchFamily="18" charset="0"/>
              </a:rPr>
              <a:t>signalling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 pathways regulating differentiation during </a:t>
            </a:r>
            <a:r>
              <a:rPr lang="en-US" sz="1200" b="0" i="0" u="none" strike="noStrike" baseline="0" dirty="0" err="1" smtClean="0">
                <a:latin typeface="Times" panose="02020603060405020304" pitchFamily="18" charset="0"/>
              </a:rPr>
              <a:t>tumorigenesis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. Induction of</a:t>
            </a:r>
            <a:r>
              <a:rPr lang="en-US" sz="1200" b="0" i="0" u="none" strike="noStrike" dirty="0" smtClean="0">
                <a:latin typeface="Times" panose="02020603060405020304" pitchFamily="18" charset="0"/>
              </a:rPr>
              <a:t> 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terminal differentiation is one of the potent mechanisms by which some cancer therapeutic agents work. Our recent studies reported the first evidence that inhibition of PC-PLC induced differentiation in breast cancer cells and affected the epithelial-mesenchymal</a:t>
            </a:r>
            <a:r>
              <a:rPr lang="en-US" sz="1200" dirty="0">
                <a:latin typeface="Times" panose="02020603060405020304" pitchFamily="18" charset="0"/>
              </a:rPr>
              <a:t> 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transition (EMT), critical to breast cancer progression and metastasis (Spadaro F et al, manuscript in preparation).</a:t>
            </a:r>
          </a:p>
          <a:p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In particular, we showed that PC-PLC was strikingly up-regulated in the progression from non-tumor mammary epithelial</a:t>
            </a:r>
            <a:r>
              <a:rPr lang="en-US" sz="1200" b="0" i="0" u="none" strike="noStrike" dirty="0" smtClean="0">
                <a:latin typeface="Times" panose="02020603060405020304" pitchFamily="18" charset="0"/>
              </a:rPr>
              <a:t> 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to breast cancer cells, in which the enzyme control cell proliferation, HER2 intracellular trafficking (Paris L et al, Breast</a:t>
            </a:r>
            <a:r>
              <a:rPr lang="en-US" sz="1200" b="0" i="0" u="none" strike="noStrike" dirty="0" smtClean="0">
                <a:latin typeface="Times" panose="02020603060405020304" pitchFamily="18" charset="0"/>
              </a:rPr>
              <a:t> 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Cancer Res 2010), and also the acquisition of a well-differentiated phenotype, with up-regulation of E-cadherin, </a:t>
            </a:r>
            <a:r>
              <a:rPr lang="en-US" sz="1200" b="0" i="0" u="none" strike="noStrike" baseline="0" dirty="0" err="1" smtClean="0">
                <a:latin typeface="Times" panose="02020603060405020304" pitchFamily="18" charset="0"/>
              </a:rPr>
              <a:t>downmodulation</a:t>
            </a:r>
            <a:r>
              <a:rPr lang="en-US" sz="1200" dirty="0">
                <a:latin typeface="Times" panose="02020603060405020304" pitchFamily="18" charset="0"/>
              </a:rPr>
              <a:t> 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of </a:t>
            </a:r>
            <a:r>
              <a:rPr lang="en-US" sz="1200" b="0" i="0" u="none" strike="noStrike" baseline="0" dirty="0" err="1" smtClean="0">
                <a:latin typeface="Times" panose="02020603060405020304" pitchFamily="18" charset="0"/>
              </a:rPr>
              <a:t>vimentin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 and progressive loss of MFG-E8, a protein which increases when tumor cells acquire invasion competence</a:t>
            </a:r>
            <a:r>
              <a:rPr lang="en-US" sz="1200" b="0" i="0" u="none" strike="noStrike" dirty="0" smtClean="0">
                <a:latin typeface="Times" panose="02020603060405020304" pitchFamily="18" charset="0"/>
              </a:rPr>
              <a:t> </a:t>
            </a:r>
            <a:r>
              <a:rPr lang="it-IT" sz="1200" b="0" i="0" u="none" strike="noStrike" baseline="0" dirty="0" smtClean="0">
                <a:latin typeface="Times" panose="02020603060405020304" pitchFamily="18" charset="0"/>
              </a:rPr>
              <a:t>(Spadaro F et al, </a:t>
            </a:r>
            <a:r>
              <a:rPr lang="it-IT" sz="1200" b="0" i="0" u="none" strike="noStrike" baseline="0" dirty="0" err="1" smtClean="0">
                <a:latin typeface="Times" panose="02020603060405020304" pitchFamily="18" charset="0"/>
              </a:rPr>
              <a:t>manuscript</a:t>
            </a:r>
            <a:r>
              <a:rPr lang="it-IT" sz="1200" b="0" i="0" u="none" strike="noStrike" baseline="0" dirty="0" smtClean="0">
                <a:latin typeface="Times" panose="02020603060405020304" pitchFamily="18" charset="0"/>
              </a:rPr>
              <a:t> in </a:t>
            </a:r>
            <a:r>
              <a:rPr lang="it-IT" sz="1200" b="0" i="0" u="none" strike="noStrike" baseline="0" dirty="0" err="1" smtClean="0">
                <a:latin typeface="Times" panose="02020603060405020304" pitchFamily="18" charset="0"/>
              </a:rPr>
              <a:t>preparation</a:t>
            </a:r>
            <a:r>
              <a:rPr lang="it-IT" sz="1200" b="0" i="0" u="none" strike="noStrike" baseline="0" dirty="0" smtClean="0">
                <a:latin typeface="Times" panose="02020603060405020304" pitchFamily="18" charset="0"/>
              </a:rPr>
              <a:t>).</a:t>
            </a:r>
            <a:endParaRPr lang="it-IT" sz="1200" dirty="0" smtClean="0"/>
          </a:p>
          <a:p>
            <a:pPr algn="just"/>
            <a:endParaRPr lang="en-US" sz="1200" b="0" i="0" u="none" strike="noStrike" baseline="0" dirty="0" smtClean="0">
              <a:latin typeface="Times" panose="02020603060405020304" pitchFamily="18" charset="0"/>
            </a:endParaRPr>
          </a:p>
        </p:txBody>
      </p:sp>
      <p:sp>
        <p:nvSpPr>
          <p:cNvPr id="3" name="Rettangolo arrotondato 2"/>
          <p:cNvSpPr/>
          <p:nvPr/>
        </p:nvSpPr>
        <p:spPr>
          <a:xfrm>
            <a:off x="140676" y="432002"/>
            <a:ext cx="8973179" cy="1306363"/>
          </a:xfrm>
          <a:prstGeom prst="round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5022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10533" y="110532"/>
            <a:ext cx="9003323" cy="6294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i="0" u="none" strike="noStrike" baseline="0" dirty="0" smtClean="0">
                <a:solidFill>
                  <a:srgbClr val="FF0000"/>
                </a:solidFill>
                <a:latin typeface="Helvetica" panose="020B0604020202030204" pitchFamily="34" charset="0"/>
              </a:rPr>
              <a:t>Rational purposes and specific impacts on the subject……</a:t>
            </a:r>
          </a:p>
          <a:p>
            <a:pPr algn="just"/>
            <a:endParaRPr lang="en-US" sz="1200" b="1" i="0" u="none" strike="noStrike" baseline="0" dirty="0" smtClean="0">
              <a:latin typeface="Times" panose="02020603060405020304" pitchFamily="18" charset="0"/>
            </a:endParaRPr>
          </a:p>
          <a:p>
            <a:pPr algn="just"/>
            <a:r>
              <a:rPr lang="en-US" sz="1300" b="1" i="0" u="none" strike="noStrike" baseline="0" dirty="0" smtClean="0">
                <a:latin typeface="Times" panose="02020603060405020304" pitchFamily="18" charset="0"/>
              </a:rPr>
              <a:t>In the past ten years we learned a great deal about the different mechanisms by which cancer and inflammation intersect and</a:t>
            </a:r>
          </a:p>
          <a:p>
            <a:pPr algn="just"/>
            <a:r>
              <a:rPr lang="en-US" sz="1300" b="1" i="0" u="none" strike="noStrike" baseline="0" dirty="0" smtClean="0">
                <a:latin typeface="Times" panose="02020603060405020304" pitchFamily="18" charset="0"/>
              </a:rPr>
              <a:t>it is now well accepted that </a:t>
            </a:r>
            <a:r>
              <a:rPr lang="en-US" sz="1300" b="1" i="0" u="none" strike="noStrike" baseline="0" dirty="0" smtClean="0">
                <a:solidFill>
                  <a:srgbClr val="FF0000"/>
                </a:solidFill>
                <a:latin typeface="Times" panose="02020603060405020304" pitchFamily="18" charset="0"/>
              </a:rPr>
              <a:t>inflammation impacts every single step of </a:t>
            </a:r>
            <a:r>
              <a:rPr lang="en-US" sz="1300" b="1" i="0" u="none" strike="noStrike" baseline="0" dirty="0" err="1" smtClean="0">
                <a:solidFill>
                  <a:srgbClr val="FF0000"/>
                </a:solidFill>
                <a:latin typeface="Times" panose="02020603060405020304" pitchFamily="18" charset="0"/>
              </a:rPr>
              <a:t>tumorigenesis</a:t>
            </a:r>
            <a:r>
              <a:rPr lang="en-US" sz="1300" b="1" i="0" u="none" strike="noStrike" baseline="0" dirty="0" smtClean="0">
                <a:solidFill>
                  <a:srgbClr val="FF0000"/>
                </a:solidFill>
                <a:latin typeface="Times" panose="02020603060405020304" pitchFamily="18" charset="0"/>
              </a:rPr>
              <a:t>, from initiation through tumor promotion,</a:t>
            </a:r>
            <a:r>
              <a:rPr lang="en-US" sz="1300" b="1" i="0" u="none" strike="noStrike" dirty="0" smtClean="0">
                <a:solidFill>
                  <a:srgbClr val="FF0000"/>
                </a:solidFill>
                <a:latin typeface="Times" panose="02020603060405020304" pitchFamily="18" charset="0"/>
              </a:rPr>
              <a:t> </a:t>
            </a:r>
            <a:r>
              <a:rPr lang="en-US" sz="1300" b="1" i="0" u="none" strike="noStrike" baseline="0" dirty="0" smtClean="0">
                <a:solidFill>
                  <a:srgbClr val="FF0000"/>
                </a:solidFill>
                <a:latin typeface="Times" panose="02020603060405020304" pitchFamily="18" charset="0"/>
              </a:rPr>
              <a:t>all the way to metastatic progression </a:t>
            </a:r>
            <a:r>
              <a:rPr lang="en-US" sz="1300" b="1" i="0" u="none" strike="noStrike" baseline="0" dirty="0" smtClean="0">
                <a:latin typeface="Times" panose="02020603060405020304" pitchFamily="18" charset="0"/>
              </a:rPr>
              <a:t>(</a:t>
            </a:r>
            <a:r>
              <a:rPr lang="en-US" sz="1300" b="1" i="0" u="none" strike="noStrike" baseline="0" dirty="0" err="1" smtClean="0">
                <a:solidFill>
                  <a:srgbClr val="0070C0"/>
                </a:solidFill>
                <a:latin typeface="Times" panose="02020603060405020304" pitchFamily="18" charset="0"/>
              </a:rPr>
              <a:t>Grivennikov</a:t>
            </a:r>
            <a:r>
              <a:rPr lang="en-US" sz="1300" b="1" i="0" u="none" strike="noStrike" baseline="0" dirty="0" smtClean="0">
                <a:solidFill>
                  <a:srgbClr val="0070C0"/>
                </a:solidFill>
                <a:latin typeface="Times" panose="02020603060405020304" pitchFamily="18" charset="0"/>
              </a:rPr>
              <a:t> SI et al, Cell 2010</a:t>
            </a:r>
            <a:r>
              <a:rPr lang="en-US" sz="1300" b="1" i="0" u="none" strike="noStrike" baseline="0" dirty="0" smtClean="0">
                <a:latin typeface="Times" panose="02020603060405020304" pitchFamily="18" charset="0"/>
              </a:rPr>
              <a:t>). What makes the same inflammatory response anti-tumorigenic in one cancer and pro-tumorigenic in another remains largely unknown and elucidation of the molecular pathways</a:t>
            </a:r>
            <a:r>
              <a:rPr lang="en-US" sz="1300" b="1" i="0" u="none" strike="noStrike" dirty="0" smtClean="0">
                <a:latin typeface="Times" panose="02020603060405020304" pitchFamily="18" charset="0"/>
              </a:rPr>
              <a:t> </a:t>
            </a:r>
            <a:r>
              <a:rPr lang="en-US" sz="1300" b="1" i="0" u="none" strike="noStrike" baseline="0" dirty="0" smtClean="0">
                <a:latin typeface="Times" panose="02020603060405020304" pitchFamily="18" charset="0"/>
              </a:rPr>
              <a:t>governing the dynamic cross-talk between immune and cancer cells could lead to the identification of new target molecules</a:t>
            </a:r>
            <a:r>
              <a:rPr lang="en-US" sz="1300" b="1" i="0" u="none" strike="noStrike" dirty="0" smtClean="0">
                <a:latin typeface="Times" panose="02020603060405020304" pitchFamily="18" charset="0"/>
              </a:rPr>
              <a:t> </a:t>
            </a:r>
            <a:r>
              <a:rPr lang="en-US" sz="1300" b="1" i="0" u="none" strike="noStrike" baseline="0" dirty="0" smtClean="0">
                <a:latin typeface="Times" panose="02020603060405020304" pitchFamily="18" charset="0"/>
              </a:rPr>
              <a:t>for cancer therapy, diagnosis and prevention.</a:t>
            </a:r>
          </a:p>
          <a:p>
            <a:pPr algn="just"/>
            <a:endParaRPr lang="en-US" sz="1200" b="0" i="0" u="none" strike="noStrike" baseline="0" dirty="0" smtClean="0">
              <a:latin typeface="Times" panose="02020603060405020304" pitchFamily="18" charset="0"/>
            </a:endParaRPr>
          </a:p>
          <a:p>
            <a:pPr algn="just"/>
            <a:r>
              <a:rPr lang="en-US" sz="1200" b="1" i="0" u="none" strike="noStrike" baseline="0" dirty="0" smtClean="0">
                <a:solidFill>
                  <a:srgbClr val="0070C0"/>
                </a:solidFill>
                <a:latin typeface="Times" panose="02020603060405020304" pitchFamily="18" charset="0"/>
              </a:rPr>
              <a:t>An aberrant </a:t>
            </a:r>
            <a:r>
              <a:rPr lang="en-US" sz="1200" b="1" i="0" u="none" strike="noStrike" baseline="0" dirty="0" err="1" smtClean="0">
                <a:solidFill>
                  <a:srgbClr val="0070C0"/>
                </a:solidFill>
                <a:latin typeface="Times" panose="02020603060405020304" pitchFamily="18" charset="0"/>
              </a:rPr>
              <a:t>phosphatidylcholine</a:t>
            </a:r>
            <a:r>
              <a:rPr lang="en-US" sz="1200" b="1" i="0" u="none" strike="noStrike" baseline="0" dirty="0" smtClean="0">
                <a:solidFill>
                  <a:srgbClr val="0070C0"/>
                </a:solidFill>
                <a:latin typeface="Times" panose="02020603060405020304" pitchFamily="18" charset="0"/>
              </a:rPr>
              <a:t> (PC) metabolism is recognized as a hallmark of several cancers 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(Podo F et al, </a:t>
            </a:r>
            <a:r>
              <a:rPr lang="en-US" sz="1200" b="0" i="0" u="none" strike="noStrike" baseline="0" dirty="0" err="1" smtClean="0">
                <a:latin typeface="Times" panose="02020603060405020304" pitchFamily="18" charset="0"/>
              </a:rPr>
              <a:t>Curr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 Med</a:t>
            </a:r>
            <a:r>
              <a:rPr lang="en-US" sz="1200" b="0" i="0" u="none" strike="noStrike" dirty="0" smtClean="0">
                <a:latin typeface="Times" panose="02020603060405020304" pitchFamily="18" charset="0"/>
              </a:rPr>
              <a:t> 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Imaging Rev 2007). During malignant transformation the levels of </a:t>
            </a:r>
            <a:r>
              <a:rPr lang="en-US" sz="1200" b="0" i="0" u="none" strike="noStrike" baseline="0" dirty="0" err="1" smtClean="0">
                <a:latin typeface="Times" panose="02020603060405020304" pitchFamily="18" charset="0"/>
              </a:rPr>
              <a:t>phosphocholine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 (</a:t>
            </a:r>
            <a:r>
              <a:rPr lang="en-US" sz="1200" b="0" i="0" u="none" strike="noStrike" baseline="0" dirty="0" err="1" smtClean="0">
                <a:latin typeface="Times" panose="02020603060405020304" pitchFamily="18" charset="0"/>
              </a:rPr>
              <a:t>PCho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) strikingly increase resulting in a</a:t>
            </a:r>
            <a:r>
              <a:rPr lang="en-US" sz="1200" b="0" i="0" u="none" strike="noStrike" dirty="0" smtClean="0">
                <a:latin typeface="Times" panose="02020603060405020304" pitchFamily="18" charset="0"/>
              </a:rPr>
              <a:t> 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remarkable </a:t>
            </a:r>
            <a:r>
              <a:rPr lang="en-US" sz="1200" b="0" i="0" u="none" strike="noStrike" baseline="0" dirty="0" err="1" smtClean="0">
                <a:latin typeface="Times" panose="02020603060405020304" pitchFamily="18" charset="0"/>
              </a:rPr>
              <a:t>PCho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 accumulation, as detected by magnetic resonance spectroscopy (MRS) in preclinical models and confirmed</a:t>
            </a:r>
            <a:r>
              <a:rPr lang="en-US" sz="1200" b="0" i="0" u="none" strike="noStrike" dirty="0" smtClean="0">
                <a:latin typeface="Times" panose="02020603060405020304" pitchFamily="18" charset="0"/>
              </a:rPr>
              <a:t> 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by in vivo examination of cancer patients.</a:t>
            </a:r>
          </a:p>
          <a:p>
            <a:pPr algn="just"/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Our research group, as first, showed that the elevated </a:t>
            </a:r>
            <a:r>
              <a:rPr lang="en-US" sz="1200" b="0" i="0" u="none" strike="noStrike" baseline="0" dirty="0" err="1" smtClean="0">
                <a:latin typeface="Times" panose="02020603060405020304" pitchFamily="18" charset="0"/>
              </a:rPr>
              <a:t>PCho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 pool detected in epithelial ovarian carcinoma cell lines not only</a:t>
            </a:r>
            <a:r>
              <a:rPr lang="en-US" sz="1200" b="0" i="0" u="none" strike="noStrike" dirty="0" smtClean="0">
                <a:latin typeface="Times" panose="02020603060405020304" pitchFamily="18" charset="0"/>
              </a:rPr>
              <a:t> 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resulted from </a:t>
            </a:r>
            <a:r>
              <a:rPr lang="en-US" sz="1200" b="0" i="0" u="none" strike="noStrike" baseline="0" dirty="0" err="1" smtClean="0">
                <a:latin typeface="Times" panose="02020603060405020304" pitchFamily="18" charset="0"/>
              </a:rPr>
              <a:t>upregulation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/activation of choline kinase, well known for its implications in human carcinogenesis (</a:t>
            </a:r>
            <a:r>
              <a:rPr lang="en-US" sz="1200" b="0" i="0" u="none" strike="noStrike" baseline="0" dirty="0" err="1" smtClean="0">
                <a:latin typeface="Times" panose="02020603060405020304" pitchFamily="18" charset="0"/>
              </a:rPr>
              <a:t>Janardhan</a:t>
            </a:r>
            <a:r>
              <a:rPr lang="en-US" sz="1200" dirty="0">
                <a:latin typeface="Times" panose="02020603060405020304" pitchFamily="18" charset="0"/>
              </a:rPr>
              <a:t> 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S et al, </a:t>
            </a:r>
            <a:r>
              <a:rPr lang="en-US" sz="1200" b="0" i="0" u="none" strike="noStrike" baseline="0" dirty="0" err="1" smtClean="0">
                <a:latin typeface="Times" panose="02020603060405020304" pitchFamily="18" charset="0"/>
              </a:rPr>
              <a:t>Curr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 Med </a:t>
            </a:r>
            <a:r>
              <a:rPr lang="en-US" sz="1200" b="0" i="0" u="none" strike="noStrike" baseline="0" dirty="0" err="1" smtClean="0">
                <a:latin typeface="Times" panose="02020603060405020304" pitchFamily="18" charset="0"/>
              </a:rPr>
              <a:t>Chem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 2006), but also from protein overexpression and activation of a PC-specific phospholipase C</a:t>
            </a:r>
            <a:r>
              <a:rPr lang="en-US" sz="1200" b="0" i="0" u="none" strike="noStrike" dirty="0" smtClean="0">
                <a:latin typeface="Times" panose="02020603060405020304" pitchFamily="18" charset="0"/>
              </a:rPr>
              <a:t> 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(PC-PLC) (Iorio E et al, Cancer Res 2005, 2010). In particular, we reported that PC-PLC exhibited different cellular localization</a:t>
            </a:r>
            <a:r>
              <a:rPr lang="en-US" sz="1200" b="0" i="0" u="none" strike="noStrike" dirty="0" smtClean="0">
                <a:latin typeface="Times" panose="02020603060405020304" pitchFamily="18" charset="0"/>
              </a:rPr>
              <a:t> 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in relation to tumor progression, massively accumulating on the surface membrane of highly aggressive ovarian cancer</a:t>
            </a:r>
            <a:r>
              <a:rPr lang="en-US" sz="1200" b="0" i="0" u="none" strike="noStrike" dirty="0" smtClean="0">
                <a:latin typeface="Times" panose="02020603060405020304" pitchFamily="18" charset="0"/>
              </a:rPr>
              <a:t> </a:t>
            </a:r>
            <a:r>
              <a:rPr lang="it-IT" sz="1200" b="0" i="0" u="none" strike="noStrike" baseline="0" dirty="0" err="1" smtClean="0">
                <a:latin typeface="Times" panose="02020603060405020304" pitchFamily="18" charset="0"/>
              </a:rPr>
              <a:t>cells</a:t>
            </a:r>
            <a:r>
              <a:rPr lang="it-IT" sz="1200" b="0" i="0" u="none" strike="noStrike" baseline="0" dirty="0" smtClean="0">
                <a:latin typeface="Times" panose="02020603060405020304" pitchFamily="18" charset="0"/>
              </a:rPr>
              <a:t>, </a:t>
            </a:r>
            <a:r>
              <a:rPr lang="it-IT" sz="1200" b="0" i="0" u="none" strike="noStrike" baseline="0" dirty="0" err="1" smtClean="0">
                <a:latin typeface="Times" panose="02020603060405020304" pitchFamily="18" charset="0"/>
              </a:rPr>
              <a:t>which</a:t>
            </a:r>
            <a:r>
              <a:rPr lang="it-IT" sz="1200" b="0" i="0" u="none" strike="noStrike" baseline="0" dirty="0" smtClean="0">
                <a:latin typeface="Times" panose="02020603060405020304" pitchFamily="18" charset="0"/>
              </a:rPr>
              <a:t> </a:t>
            </a:r>
            <a:r>
              <a:rPr lang="it-IT" sz="1200" b="0" i="0" u="none" strike="noStrike" baseline="0" dirty="0" err="1" smtClean="0">
                <a:latin typeface="Times" panose="02020603060405020304" pitchFamily="18" charset="0"/>
              </a:rPr>
              <a:t>underwent</a:t>
            </a:r>
            <a:r>
              <a:rPr lang="it-IT" sz="1200" b="0" i="0" u="none" strike="noStrike" baseline="0" dirty="0" smtClean="0">
                <a:latin typeface="Times" panose="02020603060405020304" pitchFamily="18" charset="0"/>
              </a:rPr>
              <a:t> a </a:t>
            </a:r>
            <a:r>
              <a:rPr lang="it-IT" sz="1200" b="0" i="0" u="none" strike="noStrike" baseline="0" dirty="0" err="1" smtClean="0">
                <a:latin typeface="Times" panose="02020603060405020304" pitchFamily="18" charset="0"/>
              </a:rPr>
              <a:t>significant</a:t>
            </a:r>
            <a:r>
              <a:rPr lang="it-IT" sz="1200" b="0" i="0" u="none" strike="noStrike" baseline="0" dirty="0" smtClean="0">
                <a:latin typeface="Times" panose="02020603060405020304" pitchFamily="18" charset="0"/>
              </a:rPr>
              <a:t> G0/G1 </a:t>
            </a:r>
            <a:r>
              <a:rPr lang="it-IT" sz="1200" b="0" i="0" u="none" strike="noStrike" baseline="0" dirty="0" err="1" smtClean="0">
                <a:latin typeface="Times" panose="02020603060405020304" pitchFamily="18" charset="0"/>
              </a:rPr>
              <a:t>cell</a:t>
            </a:r>
            <a:r>
              <a:rPr lang="it-IT" sz="1200" b="0" i="0" u="none" strike="noStrike" baseline="0" dirty="0" smtClean="0">
                <a:latin typeface="Times" panose="02020603060405020304" pitchFamily="18" charset="0"/>
              </a:rPr>
              <a:t> </a:t>
            </a:r>
            <a:r>
              <a:rPr lang="it-IT" sz="1200" b="0" i="0" u="none" strike="noStrike" baseline="0" dirty="0" err="1" smtClean="0">
                <a:latin typeface="Times" panose="02020603060405020304" pitchFamily="18" charset="0"/>
              </a:rPr>
              <a:t>cycle</a:t>
            </a:r>
            <a:r>
              <a:rPr lang="it-IT" sz="1200" b="0" i="0" u="none" strike="noStrike" baseline="0" dirty="0" smtClean="0">
                <a:latin typeface="Times" panose="02020603060405020304" pitchFamily="18" charset="0"/>
              </a:rPr>
              <a:t> </a:t>
            </a:r>
            <a:r>
              <a:rPr lang="it-IT" sz="1200" b="0" i="0" u="none" strike="noStrike" baseline="0" dirty="0" err="1" smtClean="0">
                <a:latin typeface="Times" panose="02020603060405020304" pitchFamily="18" charset="0"/>
              </a:rPr>
              <a:t>arrest</a:t>
            </a:r>
            <a:r>
              <a:rPr lang="it-IT" sz="1200" b="0" i="0" u="none" strike="noStrike" baseline="0" dirty="0" smtClean="0">
                <a:latin typeface="Times" panose="02020603060405020304" pitchFamily="18" charset="0"/>
              </a:rPr>
              <a:t> due to PC-PLC </a:t>
            </a:r>
            <a:r>
              <a:rPr lang="it-IT" sz="1200" b="0" i="0" u="none" strike="noStrike" baseline="0" dirty="0" err="1" smtClean="0">
                <a:latin typeface="Times" panose="02020603060405020304" pitchFamily="18" charset="0"/>
              </a:rPr>
              <a:t>inhibition</a:t>
            </a:r>
            <a:r>
              <a:rPr lang="it-IT" sz="1200" b="0" i="0" u="none" strike="noStrike" baseline="0" dirty="0" smtClean="0">
                <a:latin typeface="Times" panose="02020603060405020304" pitchFamily="18" charset="0"/>
              </a:rPr>
              <a:t> (Spadaro F et al, </a:t>
            </a:r>
            <a:r>
              <a:rPr lang="it-IT" sz="1200" b="0" i="0" u="none" strike="noStrike" baseline="0" dirty="0" err="1" smtClean="0">
                <a:latin typeface="Times" panose="02020603060405020304" pitchFamily="18" charset="0"/>
              </a:rPr>
              <a:t>Cancer</a:t>
            </a:r>
            <a:r>
              <a:rPr lang="it-IT" sz="1200" b="0" i="0" u="none" strike="noStrike" baseline="0" dirty="0" smtClean="0">
                <a:latin typeface="Times" panose="02020603060405020304" pitchFamily="18" charset="0"/>
              </a:rPr>
              <a:t> Res 2008).</a:t>
            </a:r>
            <a:r>
              <a:rPr lang="it-IT" sz="1200" b="0" i="0" u="none" strike="noStrike" dirty="0" smtClean="0">
                <a:latin typeface="Times" panose="02020603060405020304" pitchFamily="18" charset="0"/>
              </a:rPr>
              <a:t> 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Although the mammalian PC-PLC has not yet been cloned, many evidences have pointed to a critical role of this enzyme in</a:t>
            </a:r>
            <a:r>
              <a:rPr lang="en-US" sz="1200" b="0" i="0" u="none" strike="noStrike" dirty="0" smtClean="0">
                <a:latin typeface="Times" panose="02020603060405020304" pitchFamily="18" charset="0"/>
              </a:rPr>
              <a:t> 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cell </a:t>
            </a:r>
            <a:r>
              <a:rPr lang="en-US" sz="1200" b="0" i="0" u="none" strike="noStrike" baseline="0" dirty="0" err="1" smtClean="0">
                <a:latin typeface="Times" panose="02020603060405020304" pitchFamily="18" charset="0"/>
              </a:rPr>
              <a:t>signalling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, such as mitogen- and oncogene-activated protein kinase pathways (Ramoni C et al, </a:t>
            </a:r>
            <a:r>
              <a:rPr lang="en-US" sz="1200" b="0" i="0" u="none" strike="noStrike" baseline="0" dirty="0" err="1" smtClean="0">
                <a:latin typeface="Times" panose="02020603060405020304" pitchFamily="18" charset="0"/>
              </a:rPr>
              <a:t>Exp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 cell Res 2004; Li et</a:t>
            </a:r>
          </a:p>
          <a:p>
            <a:pPr algn="just"/>
            <a:r>
              <a:rPr lang="it-IT" sz="1200" b="0" i="0" u="none" strike="noStrike" baseline="0" dirty="0" smtClean="0">
                <a:latin typeface="Times" panose="02020603060405020304" pitchFamily="18" charset="0"/>
              </a:rPr>
              <a:t>al, J Cell </a:t>
            </a:r>
            <a:r>
              <a:rPr lang="it-IT" sz="1200" b="0" i="0" u="none" strike="noStrike" baseline="0" dirty="0" err="1" smtClean="0">
                <a:latin typeface="Times" panose="02020603060405020304" pitchFamily="18" charset="0"/>
              </a:rPr>
              <a:t>Biochem</a:t>
            </a:r>
            <a:r>
              <a:rPr lang="it-IT" sz="1200" b="0" i="0" u="none" strike="noStrike" baseline="0" dirty="0" smtClean="0">
                <a:latin typeface="Times" panose="02020603060405020304" pitchFamily="18" charset="0"/>
              </a:rPr>
              <a:t> 2006), </a:t>
            </a:r>
            <a:r>
              <a:rPr lang="it-IT" sz="1200" b="0" i="0" u="none" strike="noStrike" baseline="0" dirty="0" err="1" smtClean="0">
                <a:latin typeface="Times" panose="02020603060405020304" pitchFamily="18" charset="0"/>
              </a:rPr>
              <a:t>apoptosis</a:t>
            </a:r>
            <a:r>
              <a:rPr lang="it-IT" sz="1200" b="0" i="0" u="none" strike="noStrike" baseline="0" dirty="0" smtClean="0">
                <a:latin typeface="Times" panose="02020603060405020304" pitchFamily="18" charset="0"/>
              </a:rPr>
              <a:t> (</a:t>
            </a:r>
            <a:r>
              <a:rPr lang="it-IT" sz="1200" b="0" i="0" u="none" strike="noStrike" baseline="0" dirty="0" err="1" smtClean="0">
                <a:latin typeface="Times" panose="02020603060405020304" pitchFamily="18" charset="0"/>
              </a:rPr>
              <a:t>Cifone</a:t>
            </a:r>
            <a:r>
              <a:rPr lang="it-IT" sz="1200" b="0" i="0" u="none" strike="noStrike" baseline="0" dirty="0" smtClean="0">
                <a:latin typeface="Times" panose="02020603060405020304" pitchFamily="18" charset="0"/>
              </a:rPr>
              <a:t> et al, EMBO J 1995), and </a:t>
            </a:r>
            <a:r>
              <a:rPr lang="it-IT" sz="1200" b="0" i="0" u="none" strike="noStrike" baseline="0" dirty="0" err="1" smtClean="0">
                <a:latin typeface="Times" panose="02020603060405020304" pitchFamily="18" charset="0"/>
              </a:rPr>
              <a:t>activation</a:t>
            </a:r>
            <a:r>
              <a:rPr lang="it-IT" sz="1200" b="0" i="0" u="none" strike="noStrike" baseline="0" dirty="0" smtClean="0">
                <a:latin typeface="Times" panose="02020603060405020304" pitchFamily="18" charset="0"/>
              </a:rPr>
              <a:t> of immune </a:t>
            </a:r>
            <a:r>
              <a:rPr lang="it-IT" sz="1200" b="0" i="0" u="none" strike="noStrike" baseline="0" dirty="0" err="1" smtClean="0">
                <a:latin typeface="Times" panose="02020603060405020304" pitchFamily="18" charset="0"/>
              </a:rPr>
              <a:t>cells</a:t>
            </a:r>
            <a:r>
              <a:rPr lang="it-IT" sz="1200" b="0" i="0" u="none" strike="noStrike" baseline="0" dirty="0" smtClean="0">
                <a:latin typeface="Times" panose="02020603060405020304" pitchFamily="18" charset="0"/>
              </a:rPr>
              <a:t> (Andrei C et al, PNAS</a:t>
            </a:r>
            <a:r>
              <a:rPr lang="it-IT" sz="1200" b="0" i="0" u="none" strike="noStrike" dirty="0" smtClean="0">
                <a:latin typeface="Times" panose="02020603060405020304" pitchFamily="18" charset="0"/>
              </a:rPr>
              <a:t> 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2004; </a:t>
            </a:r>
            <a:r>
              <a:rPr lang="en-US" sz="1200" b="0" i="0" u="none" strike="noStrike" baseline="0" dirty="0" err="1" smtClean="0">
                <a:latin typeface="Times" panose="02020603060405020304" pitchFamily="18" charset="0"/>
              </a:rPr>
              <a:t>Luft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 T et al, Blood 2006). In particular, we reported a pivotal role of PC-PLC in NK cell-mediated cytotoxicity, by regulating</a:t>
            </a:r>
            <a:r>
              <a:rPr lang="en-US" sz="1200" b="0" i="0" u="none" strike="noStrike" dirty="0" smtClean="0">
                <a:latin typeface="Times" panose="02020603060405020304" pitchFamily="18" charset="0"/>
              </a:rPr>
              <a:t> </a:t>
            </a:r>
            <a:r>
              <a:rPr lang="it-IT" sz="1200" b="0" i="0" u="none" strike="noStrike" baseline="0" dirty="0" err="1" smtClean="0">
                <a:latin typeface="Times" panose="02020603060405020304" pitchFamily="18" charset="0"/>
              </a:rPr>
              <a:t>lytic</a:t>
            </a:r>
            <a:r>
              <a:rPr lang="it-IT" sz="1200" b="0" i="0" u="none" strike="noStrike" baseline="0" dirty="0" smtClean="0">
                <a:latin typeface="Times" panose="02020603060405020304" pitchFamily="18" charset="0"/>
              </a:rPr>
              <a:t> </a:t>
            </a:r>
            <a:r>
              <a:rPr lang="it-IT" sz="1200" b="0" i="0" u="none" strike="noStrike" baseline="0" dirty="0" err="1" smtClean="0">
                <a:latin typeface="Times" panose="02020603060405020304" pitchFamily="18" charset="0"/>
              </a:rPr>
              <a:t>granules</a:t>
            </a:r>
            <a:r>
              <a:rPr lang="it-IT" sz="1200" b="0" i="0" u="none" strike="noStrike" baseline="0" dirty="0" smtClean="0">
                <a:latin typeface="Times" panose="02020603060405020304" pitchFamily="18" charset="0"/>
              </a:rPr>
              <a:t> </a:t>
            </a:r>
            <a:r>
              <a:rPr lang="it-IT" sz="1200" b="0" i="0" u="none" strike="noStrike" baseline="0" dirty="0" err="1" smtClean="0">
                <a:latin typeface="Times" panose="02020603060405020304" pitchFamily="18" charset="0"/>
              </a:rPr>
              <a:t>exocytosis</a:t>
            </a:r>
            <a:r>
              <a:rPr lang="it-IT" sz="1200" b="0" i="0" u="none" strike="noStrike" baseline="0" dirty="0" smtClean="0">
                <a:latin typeface="Times" panose="02020603060405020304" pitchFamily="18" charset="0"/>
              </a:rPr>
              <a:t> and CD16-triggered </a:t>
            </a:r>
            <a:r>
              <a:rPr lang="it-IT" sz="1200" b="0" i="0" u="none" strike="noStrike" baseline="0" dirty="0" err="1" smtClean="0">
                <a:latin typeface="Times" panose="02020603060405020304" pitchFamily="18" charset="0"/>
              </a:rPr>
              <a:t>signal</a:t>
            </a:r>
            <a:r>
              <a:rPr lang="it-IT" sz="1200" b="0" i="0" u="none" strike="noStrike" baseline="0" dirty="0" smtClean="0">
                <a:latin typeface="Times" panose="02020603060405020304" pitchFamily="18" charset="0"/>
              </a:rPr>
              <a:t> </a:t>
            </a:r>
            <a:r>
              <a:rPr lang="it-IT" sz="1200" b="0" i="0" u="none" strike="noStrike" baseline="0" dirty="0" err="1" smtClean="0">
                <a:latin typeface="Times" panose="02020603060405020304" pitchFamily="18" charset="0"/>
              </a:rPr>
              <a:t>transduction</a:t>
            </a:r>
            <a:r>
              <a:rPr lang="it-IT" sz="1200" b="0" i="0" u="none" strike="noStrike" baseline="0" dirty="0" smtClean="0">
                <a:latin typeface="Times" panose="02020603060405020304" pitchFamily="18" charset="0"/>
              </a:rPr>
              <a:t> (Ramoni C et al, J </a:t>
            </a:r>
            <a:r>
              <a:rPr lang="it-IT" sz="1200" b="0" i="0" u="none" strike="noStrike" baseline="0" dirty="0" err="1" smtClean="0">
                <a:latin typeface="Times" panose="02020603060405020304" pitchFamily="18" charset="0"/>
              </a:rPr>
              <a:t>Immunol</a:t>
            </a:r>
            <a:r>
              <a:rPr lang="it-IT" sz="1200" b="0" i="0" u="none" strike="noStrike" baseline="0" dirty="0" smtClean="0">
                <a:latin typeface="Times" panose="02020603060405020304" pitchFamily="18" charset="0"/>
              </a:rPr>
              <a:t> 2001; Spadaro F et al,</a:t>
            </a:r>
            <a:r>
              <a:rPr lang="it-IT" sz="1200" b="0" i="0" u="none" strike="noStrike" dirty="0" smtClean="0">
                <a:latin typeface="Times" panose="02020603060405020304" pitchFamily="18" charset="0"/>
              </a:rPr>
              <a:t> </a:t>
            </a:r>
            <a:r>
              <a:rPr lang="en-US" sz="1200" b="0" i="0" u="none" strike="noStrike" baseline="0" dirty="0" err="1" smtClean="0">
                <a:latin typeface="Times" panose="02020603060405020304" pitchFamily="18" charset="0"/>
              </a:rPr>
              <a:t>Eur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 J </a:t>
            </a:r>
            <a:r>
              <a:rPr lang="en-US" sz="1200" b="0" i="0" u="none" strike="noStrike" baseline="0" dirty="0" err="1" smtClean="0">
                <a:latin typeface="Times" panose="02020603060405020304" pitchFamily="18" charset="0"/>
              </a:rPr>
              <a:t>Immunol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 2006; Cecchetti S et al, </a:t>
            </a:r>
            <a:r>
              <a:rPr lang="en-US" sz="1200" b="0" i="0" u="none" strike="noStrike" baseline="0" dirty="0" err="1" smtClean="0">
                <a:latin typeface="Times" panose="02020603060405020304" pitchFamily="18" charset="0"/>
              </a:rPr>
              <a:t>Eur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 J </a:t>
            </a:r>
            <a:r>
              <a:rPr lang="en-US" sz="1200" b="0" i="0" u="none" strike="noStrike" baseline="0" dirty="0" err="1" smtClean="0">
                <a:latin typeface="Times" panose="02020603060405020304" pitchFamily="18" charset="0"/>
              </a:rPr>
              <a:t>Immunol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 2007). PC-PLC was also indicated as an important factor affecting differentiation</a:t>
            </a:r>
            <a:r>
              <a:rPr lang="en-US" sz="1200" b="0" i="0" u="none" strike="noStrike" dirty="0" smtClean="0">
                <a:latin typeface="Times" panose="02020603060405020304" pitchFamily="18" charset="0"/>
              </a:rPr>
              <a:t> 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of stem cells (Wang N et al, </a:t>
            </a:r>
            <a:r>
              <a:rPr lang="en-US" sz="1200" b="0" i="0" u="none" strike="noStrike" baseline="0" dirty="0" err="1" smtClean="0">
                <a:latin typeface="Times" panose="02020603060405020304" pitchFamily="18" charset="0"/>
              </a:rPr>
              <a:t>Int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 J </a:t>
            </a:r>
            <a:r>
              <a:rPr lang="en-US" sz="1200" b="0" i="0" u="none" strike="noStrike" baseline="0" dirty="0" err="1" smtClean="0">
                <a:latin typeface="Times" panose="02020603060405020304" pitchFamily="18" charset="0"/>
              </a:rPr>
              <a:t>Biochem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 Cell </a:t>
            </a:r>
            <a:r>
              <a:rPr lang="en-US" sz="1200" b="0" i="0" u="none" strike="noStrike" baseline="0" dirty="0" err="1" smtClean="0">
                <a:latin typeface="Times" panose="02020603060405020304" pitchFamily="18" charset="0"/>
              </a:rPr>
              <a:t>Biol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 2008),</a:t>
            </a:r>
            <a:r>
              <a:rPr lang="en-US" sz="1200" b="0" i="0" u="none" strike="noStrike" dirty="0" smtClean="0">
                <a:latin typeface="Times" panose="02020603060405020304" pitchFamily="18" charset="0"/>
              </a:rPr>
              <a:t> 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suggesting that this enzyme could be a good candidate</a:t>
            </a:r>
            <a:r>
              <a:rPr lang="en-US" sz="1200" b="0" i="0" u="none" strike="noStrike" dirty="0" smtClean="0">
                <a:latin typeface="Times" panose="02020603060405020304" pitchFamily="18" charset="0"/>
              </a:rPr>
              <a:t> 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target to selectively control aberrant cell </a:t>
            </a:r>
            <a:r>
              <a:rPr lang="en-US" sz="1200" b="0" i="0" u="none" strike="noStrike" baseline="0" dirty="0" err="1" smtClean="0">
                <a:latin typeface="Times" panose="02020603060405020304" pitchFamily="18" charset="0"/>
              </a:rPr>
              <a:t>signalling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 pathways regulating differentiation during </a:t>
            </a:r>
            <a:r>
              <a:rPr lang="en-US" sz="1200" b="0" i="0" u="none" strike="noStrike" baseline="0" dirty="0" err="1" smtClean="0">
                <a:latin typeface="Times" panose="02020603060405020304" pitchFamily="18" charset="0"/>
              </a:rPr>
              <a:t>tumorigenesis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. Induction of</a:t>
            </a:r>
            <a:r>
              <a:rPr lang="en-US" sz="1200" b="0" i="0" u="none" strike="noStrike" dirty="0" smtClean="0">
                <a:latin typeface="Times" panose="02020603060405020304" pitchFamily="18" charset="0"/>
              </a:rPr>
              <a:t> 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terminal differentiation is one of the potent mechanisms by which some cancer therapeutic agents work. Our recent studies reported the first evidence that inhibition of PC-PLC induced differentiation in breast cancer cells and affected the epithelial-mesenchymal</a:t>
            </a:r>
            <a:r>
              <a:rPr lang="en-US" sz="1200" dirty="0">
                <a:latin typeface="Times" panose="02020603060405020304" pitchFamily="18" charset="0"/>
              </a:rPr>
              <a:t> 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transition (EMT), critical to breast cancer progression and metastasis (Spadaro F et al, manuscript in preparation).</a:t>
            </a:r>
          </a:p>
          <a:p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In particular, we showed that PC-PLC was strikingly up-regulated in the progression from non-tumor mammary epithelial</a:t>
            </a:r>
            <a:r>
              <a:rPr lang="en-US" sz="1200" b="0" i="0" u="none" strike="noStrike" dirty="0" smtClean="0">
                <a:latin typeface="Times" panose="02020603060405020304" pitchFamily="18" charset="0"/>
              </a:rPr>
              <a:t> 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to breast cancer cells, in which the enzyme control cell proliferation, HER2 intracellular trafficking (Paris L et al, Breast</a:t>
            </a:r>
            <a:r>
              <a:rPr lang="en-US" sz="1200" b="0" i="0" u="none" strike="noStrike" dirty="0" smtClean="0">
                <a:latin typeface="Times" panose="02020603060405020304" pitchFamily="18" charset="0"/>
              </a:rPr>
              <a:t> 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Cancer Res 2010), and also the acquisition of a well-differentiated phenotype, with up-regulation of E-cadherin, </a:t>
            </a:r>
            <a:r>
              <a:rPr lang="en-US" sz="1200" b="0" i="0" u="none" strike="noStrike" baseline="0" dirty="0" err="1" smtClean="0">
                <a:latin typeface="Times" panose="02020603060405020304" pitchFamily="18" charset="0"/>
              </a:rPr>
              <a:t>downmodulation</a:t>
            </a:r>
            <a:r>
              <a:rPr lang="en-US" sz="1200" dirty="0">
                <a:latin typeface="Times" panose="02020603060405020304" pitchFamily="18" charset="0"/>
              </a:rPr>
              <a:t> 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of </a:t>
            </a:r>
            <a:r>
              <a:rPr lang="en-US" sz="1200" b="0" i="0" u="none" strike="noStrike" baseline="0" dirty="0" err="1" smtClean="0">
                <a:latin typeface="Times" panose="02020603060405020304" pitchFamily="18" charset="0"/>
              </a:rPr>
              <a:t>vimentin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 and progressive loss of MFG-E8, a protein which increases when tumor cells acquire invasion competence</a:t>
            </a:r>
            <a:r>
              <a:rPr lang="en-US" sz="1200" b="0" i="0" u="none" strike="noStrike" dirty="0" smtClean="0">
                <a:latin typeface="Times" panose="02020603060405020304" pitchFamily="18" charset="0"/>
              </a:rPr>
              <a:t> </a:t>
            </a:r>
            <a:r>
              <a:rPr lang="it-IT" sz="1200" b="0" i="0" u="none" strike="noStrike" baseline="0" dirty="0" smtClean="0">
                <a:latin typeface="Times" panose="02020603060405020304" pitchFamily="18" charset="0"/>
              </a:rPr>
              <a:t>(Spadaro F et al, </a:t>
            </a:r>
            <a:r>
              <a:rPr lang="it-IT" sz="1200" b="0" i="0" u="none" strike="noStrike" baseline="0" dirty="0" err="1" smtClean="0">
                <a:latin typeface="Times" panose="02020603060405020304" pitchFamily="18" charset="0"/>
              </a:rPr>
              <a:t>manuscript</a:t>
            </a:r>
            <a:r>
              <a:rPr lang="it-IT" sz="1200" b="0" i="0" u="none" strike="noStrike" baseline="0" dirty="0" smtClean="0">
                <a:latin typeface="Times" panose="02020603060405020304" pitchFamily="18" charset="0"/>
              </a:rPr>
              <a:t> in </a:t>
            </a:r>
            <a:r>
              <a:rPr lang="it-IT" sz="1200" b="0" i="0" u="none" strike="noStrike" baseline="0" dirty="0" err="1" smtClean="0">
                <a:latin typeface="Times" panose="02020603060405020304" pitchFamily="18" charset="0"/>
              </a:rPr>
              <a:t>preparation</a:t>
            </a:r>
            <a:r>
              <a:rPr lang="it-IT" sz="1200" b="0" i="0" u="none" strike="noStrike" baseline="0" dirty="0" smtClean="0">
                <a:latin typeface="Times" panose="02020603060405020304" pitchFamily="18" charset="0"/>
              </a:rPr>
              <a:t>).</a:t>
            </a:r>
            <a:endParaRPr lang="it-IT" sz="1200" dirty="0" smtClean="0"/>
          </a:p>
          <a:p>
            <a:pPr algn="just"/>
            <a:endParaRPr lang="en-US" sz="1200" b="0" i="0" u="none" strike="noStrike" baseline="0" dirty="0" smtClean="0">
              <a:latin typeface="Times" panose="02020603060405020304" pitchFamily="18" charset="0"/>
            </a:endParaRPr>
          </a:p>
        </p:txBody>
      </p:sp>
      <p:sp>
        <p:nvSpPr>
          <p:cNvPr id="3" name="Rettangolo arrotondato 2"/>
          <p:cNvSpPr/>
          <p:nvPr/>
        </p:nvSpPr>
        <p:spPr>
          <a:xfrm>
            <a:off x="140676" y="432002"/>
            <a:ext cx="8973179" cy="1306363"/>
          </a:xfrm>
          <a:prstGeom prst="round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8015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10533" y="110532"/>
            <a:ext cx="9003323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i="0" u="none" strike="noStrike" baseline="0" dirty="0" smtClean="0">
                <a:solidFill>
                  <a:srgbClr val="FF0000"/>
                </a:solidFill>
                <a:latin typeface="Helvetica" panose="020B0604020202030204" pitchFamily="34" charset="0"/>
              </a:rPr>
              <a:t>Rational purposes and specific impacts on the subject……</a:t>
            </a:r>
          </a:p>
          <a:p>
            <a:pPr algn="just"/>
            <a:endParaRPr lang="en-US" sz="1200" b="1" i="0" u="none" strike="noStrike" baseline="0" dirty="0" smtClean="0">
              <a:latin typeface="Times" panose="02020603060405020304" pitchFamily="18" charset="0"/>
            </a:endParaRPr>
          </a:p>
          <a:p>
            <a:pPr algn="just"/>
            <a:r>
              <a:rPr lang="en-US" sz="1300" b="1" i="0" u="none" strike="noStrike" baseline="0" dirty="0" smtClean="0">
                <a:latin typeface="Times" panose="02020603060405020304" pitchFamily="18" charset="0"/>
              </a:rPr>
              <a:t>In the past ten years we learned a great deal about the different mechanisms by which cancer and inflammation intersect and</a:t>
            </a:r>
          </a:p>
          <a:p>
            <a:pPr algn="just"/>
            <a:r>
              <a:rPr lang="en-US" sz="1300" b="1" i="0" u="none" strike="noStrike" baseline="0" dirty="0" smtClean="0">
                <a:latin typeface="Times" panose="02020603060405020304" pitchFamily="18" charset="0"/>
              </a:rPr>
              <a:t>it is now well accepted that </a:t>
            </a:r>
            <a:r>
              <a:rPr lang="en-US" sz="1300" b="1" i="0" u="none" strike="noStrike" baseline="0" dirty="0" smtClean="0">
                <a:solidFill>
                  <a:srgbClr val="FF0000"/>
                </a:solidFill>
                <a:latin typeface="Times" panose="02020603060405020304" pitchFamily="18" charset="0"/>
              </a:rPr>
              <a:t>inflammation impacts every single step of </a:t>
            </a:r>
            <a:r>
              <a:rPr lang="en-US" sz="1300" b="1" i="0" u="none" strike="noStrike" baseline="0" dirty="0" err="1" smtClean="0">
                <a:solidFill>
                  <a:srgbClr val="FF0000"/>
                </a:solidFill>
                <a:latin typeface="Times" panose="02020603060405020304" pitchFamily="18" charset="0"/>
              </a:rPr>
              <a:t>tumorigenesis</a:t>
            </a:r>
            <a:r>
              <a:rPr lang="en-US" sz="1300" b="1" i="0" u="none" strike="noStrike" baseline="0" dirty="0" smtClean="0">
                <a:solidFill>
                  <a:srgbClr val="FF0000"/>
                </a:solidFill>
                <a:latin typeface="Times" panose="02020603060405020304" pitchFamily="18" charset="0"/>
              </a:rPr>
              <a:t>, from initiation through tumor promotion,</a:t>
            </a:r>
            <a:r>
              <a:rPr lang="en-US" sz="1300" b="1" i="0" u="none" strike="noStrike" dirty="0" smtClean="0">
                <a:solidFill>
                  <a:srgbClr val="FF0000"/>
                </a:solidFill>
                <a:latin typeface="Times" panose="02020603060405020304" pitchFamily="18" charset="0"/>
              </a:rPr>
              <a:t> </a:t>
            </a:r>
            <a:r>
              <a:rPr lang="en-US" sz="1300" b="1" i="0" u="none" strike="noStrike" baseline="0" dirty="0" smtClean="0">
                <a:solidFill>
                  <a:srgbClr val="FF0000"/>
                </a:solidFill>
                <a:latin typeface="Times" panose="02020603060405020304" pitchFamily="18" charset="0"/>
              </a:rPr>
              <a:t>all the way to metastatic progression </a:t>
            </a:r>
            <a:r>
              <a:rPr lang="en-US" sz="1300" b="1" i="0" u="none" strike="noStrike" baseline="0" dirty="0" smtClean="0">
                <a:latin typeface="Times" panose="02020603060405020304" pitchFamily="18" charset="0"/>
              </a:rPr>
              <a:t>(</a:t>
            </a:r>
            <a:r>
              <a:rPr lang="en-US" sz="1300" b="1" i="0" u="none" strike="noStrike" baseline="0" dirty="0" err="1" smtClean="0">
                <a:solidFill>
                  <a:srgbClr val="0070C0"/>
                </a:solidFill>
                <a:latin typeface="Times" panose="02020603060405020304" pitchFamily="18" charset="0"/>
              </a:rPr>
              <a:t>Grivennikov</a:t>
            </a:r>
            <a:r>
              <a:rPr lang="en-US" sz="1300" b="1" i="0" u="none" strike="noStrike" baseline="0" dirty="0" smtClean="0">
                <a:solidFill>
                  <a:srgbClr val="0070C0"/>
                </a:solidFill>
                <a:latin typeface="Times" panose="02020603060405020304" pitchFamily="18" charset="0"/>
              </a:rPr>
              <a:t> SI et al, Cell 2010</a:t>
            </a:r>
            <a:r>
              <a:rPr lang="en-US" sz="1300" b="1" i="0" u="none" strike="noStrike" baseline="0" dirty="0" smtClean="0">
                <a:latin typeface="Times" panose="02020603060405020304" pitchFamily="18" charset="0"/>
              </a:rPr>
              <a:t>). What makes the same inflammatory response anti-tumorigenic in one cancer and pro-tumorigenic in another remains largely unknown and elucidation of the molecular pathways</a:t>
            </a:r>
            <a:r>
              <a:rPr lang="en-US" sz="1300" b="1" i="0" u="none" strike="noStrike" dirty="0" smtClean="0">
                <a:latin typeface="Times" panose="02020603060405020304" pitchFamily="18" charset="0"/>
              </a:rPr>
              <a:t> </a:t>
            </a:r>
            <a:r>
              <a:rPr lang="en-US" sz="1300" b="1" i="0" u="none" strike="noStrike" baseline="0" dirty="0" smtClean="0">
                <a:latin typeface="Times" panose="02020603060405020304" pitchFamily="18" charset="0"/>
              </a:rPr>
              <a:t>governing the dynamic cross-talk between immune and cancer cells could lead to the identification of new target molecules</a:t>
            </a:r>
            <a:r>
              <a:rPr lang="en-US" sz="1300" b="1" i="0" u="none" strike="noStrike" dirty="0" smtClean="0">
                <a:latin typeface="Times" panose="02020603060405020304" pitchFamily="18" charset="0"/>
              </a:rPr>
              <a:t> </a:t>
            </a:r>
            <a:r>
              <a:rPr lang="en-US" sz="1300" b="1" i="0" u="none" strike="noStrike" baseline="0" dirty="0" smtClean="0">
                <a:latin typeface="Times" panose="02020603060405020304" pitchFamily="18" charset="0"/>
              </a:rPr>
              <a:t>for cancer therapy, diagnosis and prevention.</a:t>
            </a:r>
          </a:p>
          <a:p>
            <a:pPr algn="just"/>
            <a:endParaRPr lang="en-US" sz="1200" b="0" i="0" u="none" strike="noStrike" baseline="0" dirty="0" smtClean="0">
              <a:latin typeface="Times" panose="02020603060405020304" pitchFamily="18" charset="0"/>
            </a:endParaRPr>
          </a:p>
          <a:p>
            <a:pPr algn="just"/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An aberrant </a:t>
            </a:r>
            <a:r>
              <a:rPr lang="en-US" sz="1200" b="0" i="0" u="none" strike="noStrike" baseline="0" dirty="0" err="1" smtClean="0">
                <a:latin typeface="Times" panose="02020603060405020304" pitchFamily="18" charset="0"/>
              </a:rPr>
              <a:t>phosphatidylcholine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 (PC) metabolism is recognized as a hallmark of several cancers (Podo F et al, </a:t>
            </a:r>
            <a:r>
              <a:rPr lang="en-US" sz="1200" b="0" i="0" u="none" strike="noStrike" baseline="0" dirty="0" err="1" smtClean="0">
                <a:latin typeface="Times" panose="02020603060405020304" pitchFamily="18" charset="0"/>
              </a:rPr>
              <a:t>Curr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 Med</a:t>
            </a:r>
            <a:r>
              <a:rPr lang="en-US" sz="1200" b="0" i="0" u="none" strike="noStrike" dirty="0" smtClean="0">
                <a:latin typeface="Times" panose="02020603060405020304" pitchFamily="18" charset="0"/>
              </a:rPr>
              <a:t> 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Imaging Rev 2007). During malignant transformation the levels of </a:t>
            </a:r>
            <a:r>
              <a:rPr lang="en-US" sz="1200" b="0" i="0" u="none" strike="noStrike" baseline="0" dirty="0" err="1" smtClean="0">
                <a:latin typeface="Times" panose="02020603060405020304" pitchFamily="18" charset="0"/>
              </a:rPr>
              <a:t>phosphocholine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 (</a:t>
            </a:r>
            <a:r>
              <a:rPr lang="en-US" sz="1200" b="0" i="0" u="none" strike="noStrike" baseline="0" dirty="0" err="1" smtClean="0">
                <a:latin typeface="Times" panose="02020603060405020304" pitchFamily="18" charset="0"/>
              </a:rPr>
              <a:t>PCho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) strikingly increase resulting in a</a:t>
            </a:r>
            <a:r>
              <a:rPr lang="en-US" sz="1200" b="0" i="0" u="none" strike="noStrike" dirty="0" smtClean="0">
                <a:latin typeface="Times" panose="02020603060405020304" pitchFamily="18" charset="0"/>
              </a:rPr>
              <a:t> 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remarkable </a:t>
            </a:r>
            <a:r>
              <a:rPr lang="en-US" sz="1200" b="0" i="0" u="none" strike="noStrike" baseline="0" dirty="0" err="1" smtClean="0">
                <a:latin typeface="Times" panose="02020603060405020304" pitchFamily="18" charset="0"/>
              </a:rPr>
              <a:t>PCho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 accumulation, as detected by magnetic resonance spectroscopy (MRS) in preclinical models and confirmed</a:t>
            </a:r>
            <a:r>
              <a:rPr lang="en-US" sz="1200" b="0" i="0" u="none" strike="noStrike" dirty="0" smtClean="0">
                <a:latin typeface="Times" panose="02020603060405020304" pitchFamily="18" charset="0"/>
              </a:rPr>
              <a:t> 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by in vivo examination of cancer patients.</a:t>
            </a:r>
          </a:p>
          <a:p>
            <a:pPr algn="just"/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Our research group, as first, showed that the elevated </a:t>
            </a:r>
            <a:r>
              <a:rPr lang="en-US" sz="1200" b="0" i="0" u="none" strike="noStrike" baseline="0" dirty="0" err="1" smtClean="0">
                <a:latin typeface="Times" panose="02020603060405020304" pitchFamily="18" charset="0"/>
              </a:rPr>
              <a:t>PCho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 pool detected in epithelial ovarian carcinoma cell lines not only</a:t>
            </a:r>
            <a:r>
              <a:rPr lang="en-US" sz="1200" b="0" i="0" u="none" strike="noStrike" dirty="0" smtClean="0">
                <a:latin typeface="Times" panose="02020603060405020304" pitchFamily="18" charset="0"/>
              </a:rPr>
              <a:t> 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resulted from </a:t>
            </a:r>
            <a:r>
              <a:rPr lang="en-US" sz="1200" b="0" i="0" u="none" strike="noStrike" baseline="0" dirty="0" err="1" smtClean="0">
                <a:latin typeface="Times" panose="02020603060405020304" pitchFamily="18" charset="0"/>
              </a:rPr>
              <a:t>upregulation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/activation of choline kinase, well known for its implications in human carcinogenesis (</a:t>
            </a:r>
            <a:r>
              <a:rPr lang="en-US" sz="1200" b="0" i="0" u="none" strike="noStrike" baseline="0" dirty="0" err="1" smtClean="0">
                <a:latin typeface="Times" panose="02020603060405020304" pitchFamily="18" charset="0"/>
              </a:rPr>
              <a:t>Janardhan</a:t>
            </a:r>
            <a:r>
              <a:rPr lang="en-US" sz="1200" dirty="0">
                <a:latin typeface="Times" panose="02020603060405020304" pitchFamily="18" charset="0"/>
              </a:rPr>
              <a:t> 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S et al, </a:t>
            </a:r>
            <a:r>
              <a:rPr lang="en-US" sz="1200" b="0" i="0" u="none" strike="noStrike" baseline="0" dirty="0" err="1" smtClean="0">
                <a:latin typeface="Times" panose="02020603060405020304" pitchFamily="18" charset="0"/>
              </a:rPr>
              <a:t>Curr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 Med </a:t>
            </a:r>
            <a:r>
              <a:rPr lang="en-US" sz="1200" b="0" i="0" u="none" strike="noStrike" baseline="0" dirty="0" err="1" smtClean="0">
                <a:latin typeface="Times" panose="02020603060405020304" pitchFamily="18" charset="0"/>
              </a:rPr>
              <a:t>Chem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 2006), but also from protein overexpression and activation of a PC-specific phospholipase C</a:t>
            </a:r>
            <a:r>
              <a:rPr lang="en-US" sz="1200" b="0" i="0" u="none" strike="noStrike" dirty="0" smtClean="0">
                <a:latin typeface="Times" panose="02020603060405020304" pitchFamily="18" charset="0"/>
              </a:rPr>
              <a:t> 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(PC-PLC) (Iorio E et al, Cancer Res 2005, 2010). In particular, we reported that PC-PLC exhibited different cellular localization</a:t>
            </a:r>
            <a:r>
              <a:rPr lang="en-US" sz="1200" b="0" i="0" u="none" strike="noStrike" dirty="0" smtClean="0">
                <a:latin typeface="Times" panose="02020603060405020304" pitchFamily="18" charset="0"/>
              </a:rPr>
              <a:t> 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in relation to tumor progression, massively accumulating on the surface membrane of highly aggressive ovarian cancer</a:t>
            </a:r>
            <a:r>
              <a:rPr lang="en-US" sz="1200" b="0" i="0" u="none" strike="noStrike" dirty="0" smtClean="0">
                <a:latin typeface="Times" panose="02020603060405020304" pitchFamily="18" charset="0"/>
              </a:rPr>
              <a:t> </a:t>
            </a:r>
            <a:r>
              <a:rPr lang="it-IT" sz="1200" b="0" i="0" u="none" strike="noStrike" baseline="0" dirty="0" err="1" smtClean="0">
                <a:latin typeface="Times" panose="02020603060405020304" pitchFamily="18" charset="0"/>
              </a:rPr>
              <a:t>cells</a:t>
            </a:r>
            <a:r>
              <a:rPr lang="it-IT" sz="1200" b="0" i="0" u="none" strike="noStrike" baseline="0" dirty="0" smtClean="0">
                <a:latin typeface="Times" panose="02020603060405020304" pitchFamily="18" charset="0"/>
              </a:rPr>
              <a:t>, </a:t>
            </a:r>
            <a:r>
              <a:rPr lang="it-IT" sz="1200" b="0" i="0" u="none" strike="noStrike" baseline="0" dirty="0" err="1" smtClean="0">
                <a:latin typeface="Times" panose="02020603060405020304" pitchFamily="18" charset="0"/>
              </a:rPr>
              <a:t>which</a:t>
            </a:r>
            <a:r>
              <a:rPr lang="it-IT" sz="1200" b="0" i="0" u="none" strike="noStrike" baseline="0" dirty="0" smtClean="0">
                <a:latin typeface="Times" panose="02020603060405020304" pitchFamily="18" charset="0"/>
              </a:rPr>
              <a:t> </a:t>
            </a:r>
            <a:r>
              <a:rPr lang="it-IT" sz="1200" b="0" i="0" u="none" strike="noStrike" baseline="0" dirty="0" err="1" smtClean="0">
                <a:latin typeface="Times" panose="02020603060405020304" pitchFamily="18" charset="0"/>
              </a:rPr>
              <a:t>underwent</a:t>
            </a:r>
            <a:r>
              <a:rPr lang="it-IT" sz="1200" b="0" i="0" u="none" strike="noStrike" baseline="0" dirty="0" smtClean="0">
                <a:latin typeface="Times" panose="02020603060405020304" pitchFamily="18" charset="0"/>
              </a:rPr>
              <a:t> a </a:t>
            </a:r>
            <a:r>
              <a:rPr lang="it-IT" sz="1200" b="0" i="0" u="none" strike="noStrike" baseline="0" dirty="0" err="1" smtClean="0">
                <a:latin typeface="Times" panose="02020603060405020304" pitchFamily="18" charset="0"/>
              </a:rPr>
              <a:t>significant</a:t>
            </a:r>
            <a:r>
              <a:rPr lang="it-IT" sz="1200" b="0" i="0" u="none" strike="noStrike" baseline="0" dirty="0" smtClean="0">
                <a:latin typeface="Times" panose="02020603060405020304" pitchFamily="18" charset="0"/>
              </a:rPr>
              <a:t> G0/G1 </a:t>
            </a:r>
            <a:r>
              <a:rPr lang="it-IT" sz="1200" b="0" i="0" u="none" strike="noStrike" baseline="0" dirty="0" err="1" smtClean="0">
                <a:latin typeface="Times" panose="02020603060405020304" pitchFamily="18" charset="0"/>
              </a:rPr>
              <a:t>cell</a:t>
            </a:r>
            <a:r>
              <a:rPr lang="it-IT" sz="1200" b="0" i="0" u="none" strike="noStrike" baseline="0" dirty="0" smtClean="0">
                <a:latin typeface="Times" panose="02020603060405020304" pitchFamily="18" charset="0"/>
              </a:rPr>
              <a:t> </a:t>
            </a:r>
            <a:r>
              <a:rPr lang="it-IT" sz="1200" b="0" i="0" u="none" strike="noStrike" baseline="0" dirty="0" err="1" smtClean="0">
                <a:latin typeface="Times" panose="02020603060405020304" pitchFamily="18" charset="0"/>
              </a:rPr>
              <a:t>cycle</a:t>
            </a:r>
            <a:r>
              <a:rPr lang="it-IT" sz="1200" b="0" i="0" u="none" strike="noStrike" baseline="0" dirty="0" smtClean="0">
                <a:latin typeface="Times" panose="02020603060405020304" pitchFamily="18" charset="0"/>
              </a:rPr>
              <a:t> </a:t>
            </a:r>
            <a:r>
              <a:rPr lang="it-IT" sz="1200" b="0" i="0" u="none" strike="noStrike" baseline="0" dirty="0" err="1" smtClean="0">
                <a:latin typeface="Times" panose="02020603060405020304" pitchFamily="18" charset="0"/>
              </a:rPr>
              <a:t>arrest</a:t>
            </a:r>
            <a:r>
              <a:rPr lang="it-IT" sz="1200" b="0" i="0" u="none" strike="noStrike" baseline="0" dirty="0" smtClean="0">
                <a:latin typeface="Times" panose="02020603060405020304" pitchFamily="18" charset="0"/>
              </a:rPr>
              <a:t> due to PC-PLC </a:t>
            </a:r>
            <a:r>
              <a:rPr lang="it-IT" sz="1200" b="0" i="0" u="none" strike="noStrike" baseline="0" dirty="0" err="1" smtClean="0">
                <a:latin typeface="Times" panose="02020603060405020304" pitchFamily="18" charset="0"/>
              </a:rPr>
              <a:t>inhibition</a:t>
            </a:r>
            <a:r>
              <a:rPr lang="it-IT" sz="1200" b="0" i="0" u="none" strike="noStrike" baseline="0" dirty="0" smtClean="0">
                <a:latin typeface="Times" panose="02020603060405020304" pitchFamily="18" charset="0"/>
              </a:rPr>
              <a:t> (Spadaro F et al, </a:t>
            </a:r>
            <a:r>
              <a:rPr lang="it-IT" sz="1200" b="0" i="0" u="none" strike="noStrike" baseline="0" dirty="0" err="1" smtClean="0">
                <a:latin typeface="Times" panose="02020603060405020304" pitchFamily="18" charset="0"/>
              </a:rPr>
              <a:t>Cancer</a:t>
            </a:r>
            <a:r>
              <a:rPr lang="it-IT" sz="1200" b="0" i="0" u="none" strike="noStrike" baseline="0" dirty="0" smtClean="0">
                <a:latin typeface="Times" panose="02020603060405020304" pitchFamily="18" charset="0"/>
              </a:rPr>
              <a:t> Res 2008).</a:t>
            </a:r>
            <a:r>
              <a:rPr lang="it-IT" sz="1200" b="0" i="0" u="none" strike="noStrike" dirty="0" smtClean="0">
                <a:latin typeface="Times" panose="02020603060405020304" pitchFamily="18" charset="0"/>
              </a:rPr>
              <a:t> 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Although the mammalian PC-PLC has not yet been cloned, many evidences have pointed to a critical role of this enzyme in</a:t>
            </a:r>
            <a:r>
              <a:rPr lang="en-US" sz="1200" b="0" i="0" u="none" strike="noStrike" dirty="0" smtClean="0">
                <a:latin typeface="Times" panose="02020603060405020304" pitchFamily="18" charset="0"/>
              </a:rPr>
              <a:t> 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cell </a:t>
            </a:r>
            <a:r>
              <a:rPr lang="en-US" sz="1200" b="0" i="0" u="none" strike="noStrike" baseline="0" dirty="0" err="1" smtClean="0">
                <a:latin typeface="Times" panose="02020603060405020304" pitchFamily="18" charset="0"/>
              </a:rPr>
              <a:t>signalling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, such as mitogen- and oncogene-activated protein kinase pathways (Ramoni C et al, </a:t>
            </a:r>
            <a:r>
              <a:rPr lang="en-US" sz="1200" b="0" i="0" u="none" strike="noStrike" baseline="0" dirty="0" err="1" smtClean="0">
                <a:latin typeface="Times" panose="02020603060405020304" pitchFamily="18" charset="0"/>
              </a:rPr>
              <a:t>Exp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 cell Res 2004; Li et</a:t>
            </a:r>
          </a:p>
          <a:p>
            <a:pPr algn="just"/>
            <a:r>
              <a:rPr lang="it-IT" sz="1200" b="0" i="0" u="none" strike="noStrike" baseline="0" dirty="0" smtClean="0">
                <a:latin typeface="Times" panose="02020603060405020304" pitchFamily="18" charset="0"/>
              </a:rPr>
              <a:t>al, J Cell </a:t>
            </a:r>
            <a:r>
              <a:rPr lang="it-IT" sz="1200" b="0" i="0" u="none" strike="noStrike" baseline="0" dirty="0" err="1" smtClean="0">
                <a:latin typeface="Times" panose="02020603060405020304" pitchFamily="18" charset="0"/>
              </a:rPr>
              <a:t>Biochem</a:t>
            </a:r>
            <a:r>
              <a:rPr lang="it-IT" sz="1200" b="0" i="0" u="none" strike="noStrike" baseline="0" dirty="0" smtClean="0">
                <a:latin typeface="Times" panose="02020603060405020304" pitchFamily="18" charset="0"/>
              </a:rPr>
              <a:t> 2006), </a:t>
            </a:r>
            <a:r>
              <a:rPr lang="it-IT" sz="1200" b="0" i="0" u="none" strike="noStrike" baseline="0" dirty="0" err="1" smtClean="0">
                <a:latin typeface="Times" panose="02020603060405020304" pitchFamily="18" charset="0"/>
              </a:rPr>
              <a:t>apoptosis</a:t>
            </a:r>
            <a:r>
              <a:rPr lang="it-IT" sz="1200" b="0" i="0" u="none" strike="noStrike" baseline="0" dirty="0" smtClean="0">
                <a:latin typeface="Times" panose="02020603060405020304" pitchFamily="18" charset="0"/>
              </a:rPr>
              <a:t> (</a:t>
            </a:r>
            <a:r>
              <a:rPr lang="it-IT" sz="1200" b="0" i="0" u="none" strike="noStrike" baseline="0" dirty="0" err="1" smtClean="0">
                <a:latin typeface="Times" panose="02020603060405020304" pitchFamily="18" charset="0"/>
              </a:rPr>
              <a:t>Cifone</a:t>
            </a:r>
            <a:r>
              <a:rPr lang="it-IT" sz="1200" b="0" i="0" u="none" strike="noStrike" baseline="0" dirty="0" smtClean="0">
                <a:latin typeface="Times" panose="02020603060405020304" pitchFamily="18" charset="0"/>
              </a:rPr>
              <a:t> et al, EMBO J 1995), and </a:t>
            </a:r>
            <a:r>
              <a:rPr lang="it-IT" sz="1200" b="0" i="0" u="none" strike="noStrike" baseline="0" dirty="0" err="1" smtClean="0">
                <a:latin typeface="Times" panose="02020603060405020304" pitchFamily="18" charset="0"/>
              </a:rPr>
              <a:t>activation</a:t>
            </a:r>
            <a:r>
              <a:rPr lang="it-IT" sz="1200" b="0" i="0" u="none" strike="noStrike" baseline="0" dirty="0" smtClean="0">
                <a:latin typeface="Times" panose="02020603060405020304" pitchFamily="18" charset="0"/>
              </a:rPr>
              <a:t> of immune </a:t>
            </a:r>
            <a:r>
              <a:rPr lang="it-IT" sz="1200" b="0" i="0" u="none" strike="noStrike" baseline="0" dirty="0" err="1" smtClean="0">
                <a:latin typeface="Times" panose="02020603060405020304" pitchFamily="18" charset="0"/>
              </a:rPr>
              <a:t>cells</a:t>
            </a:r>
            <a:r>
              <a:rPr lang="it-IT" sz="1200" b="0" i="0" u="none" strike="noStrike" baseline="0" dirty="0" smtClean="0">
                <a:latin typeface="Times" panose="02020603060405020304" pitchFamily="18" charset="0"/>
              </a:rPr>
              <a:t> (Andrei C et al, PNAS</a:t>
            </a:r>
            <a:r>
              <a:rPr lang="it-IT" sz="1200" b="0" i="0" u="none" strike="noStrike" dirty="0" smtClean="0">
                <a:latin typeface="Times" panose="02020603060405020304" pitchFamily="18" charset="0"/>
              </a:rPr>
              <a:t> 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2004; </a:t>
            </a:r>
            <a:r>
              <a:rPr lang="en-US" sz="1200" b="0" i="0" u="none" strike="noStrike" baseline="0" dirty="0" err="1" smtClean="0">
                <a:latin typeface="Times" panose="02020603060405020304" pitchFamily="18" charset="0"/>
              </a:rPr>
              <a:t>Luft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 T et al, Blood 2006). In particular, we reported a pivotal role of PC-PLC in NK cell-mediated cytotoxicity, by regulating</a:t>
            </a:r>
            <a:r>
              <a:rPr lang="en-US" sz="1200" b="0" i="0" u="none" strike="noStrike" dirty="0" smtClean="0">
                <a:latin typeface="Times" panose="02020603060405020304" pitchFamily="18" charset="0"/>
              </a:rPr>
              <a:t> </a:t>
            </a:r>
            <a:r>
              <a:rPr lang="it-IT" sz="1200" b="0" i="0" u="none" strike="noStrike" baseline="0" dirty="0" err="1" smtClean="0">
                <a:latin typeface="Times" panose="02020603060405020304" pitchFamily="18" charset="0"/>
              </a:rPr>
              <a:t>lytic</a:t>
            </a:r>
            <a:r>
              <a:rPr lang="it-IT" sz="1200" b="0" i="0" u="none" strike="noStrike" baseline="0" dirty="0" smtClean="0">
                <a:latin typeface="Times" panose="02020603060405020304" pitchFamily="18" charset="0"/>
              </a:rPr>
              <a:t> </a:t>
            </a:r>
            <a:r>
              <a:rPr lang="it-IT" sz="1200" b="0" i="0" u="none" strike="noStrike" baseline="0" dirty="0" err="1" smtClean="0">
                <a:latin typeface="Times" panose="02020603060405020304" pitchFamily="18" charset="0"/>
              </a:rPr>
              <a:t>granules</a:t>
            </a:r>
            <a:r>
              <a:rPr lang="it-IT" sz="1200" b="0" i="0" u="none" strike="noStrike" baseline="0" dirty="0" smtClean="0">
                <a:latin typeface="Times" panose="02020603060405020304" pitchFamily="18" charset="0"/>
              </a:rPr>
              <a:t> </a:t>
            </a:r>
            <a:r>
              <a:rPr lang="it-IT" sz="1200" b="0" i="0" u="none" strike="noStrike" baseline="0" dirty="0" err="1" smtClean="0">
                <a:latin typeface="Times" panose="02020603060405020304" pitchFamily="18" charset="0"/>
              </a:rPr>
              <a:t>exocytosis</a:t>
            </a:r>
            <a:r>
              <a:rPr lang="it-IT" sz="1200" b="0" i="0" u="none" strike="noStrike" baseline="0" dirty="0" smtClean="0">
                <a:latin typeface="Times" panose="02020603060405020304" pitchFamily="18" charset="0"/>
              </a:rPr>
              <a:t> and CD16-triggered </a:t>
            </a:r>
            <a:r>
              <a:rPr lang="it-IT" sz="1200" b="0" i="0" u="none" strike="noStrike" baseline="0" dirty="0" err="1" smtClean="0">
                <a:latin typeface="Times" panose="02020603060405020304" pitchFamily="18" charset="0"/>
              </a:rPr>
              <a:t>signal</a:t>
            </a:r>
            <a:r>
              <a:rPr lang="it-IT" sz="1200" b="0" i="0" u="none" strike="noStrike" baseline="0" dirty="0" smtClean="0">
                <a:latin typeface="Times" panose="02020603060405020304" pitchFamily="18" charset="0"/>
              </a:rPr>
              <a:t> </a:t>
            </a:r>
            <a:r>
              <a:rPr lang="it-IT" sz="1200" b="0" i="0" u="none" strike="noStrike" baseline="0" dirty="0" err="1" smtClean="0">
                <a:latin typeface="Times" panose="02020603060405020304" pitchFamily="18" charset="0"/>
              </a:rPr>
              <a:t>transduction</a:t>
            </a:r>
            <a:r>
              <a:rPr lang="it-IT" sz="1200" b="0" i="0" u="none" strike="noStrike" baseline="0" dirty="0" smtClean="0">
                <a:latin typeface="Times" panose="02020603060405020304" pitchFamily="18" charset="0"/>
              </a:rPr>
              <a:t> (Ramoni C et al, J </a:t>
            </a:r>
            <a:r>
              <a:rPr lang="it-IT" sz="1200" b="0" i="0" u="none" strike="noStrike" baseline="0" dirty="0" err="1" smtClean="0">
                <a:latin typeface="Times" panose="02020603060405020304" pitchFamily="18" charset="0"/>
              </a:rPr>
              <a:t>Immunol</a:t>
            </a:r>
            <a:r>
              <a:rPr lang="it-IT" sz="1200" b="0" i="0" u="none" strike="noStrike" baseline="0" dirty="0" smtClean="0">
                <a:latin typeface="Times" panose="02020603060405020304" pitchFamily="18" charset="0"/>
              </a:rPr>
              <a:t> 2001; Spadaro F et al,</a:t>
            </a:r>
            <a:r>
              <a:rPr lang="it-IT" sz="1200" b="0" i="0" u="none" strike="noStrike" dirty="0" smtClean="0">
                <a:latin typeface="Times" panose="02020603060405020304" pitchFamily="18" charset="0"/>
              </a:rPr>
              <a:t> </a:t>
            </a:r>
            <a:r>
              <a:rPr lang="en-US" sz="1200" b="0" i="0" u="none" strike="noStrike" baseline="0" dirty="0" err="1" smtClean="0">
                <a:latin typeface="Times" panose="02020603060405020304" pitchFamily="18" charset="0"/>
              </a:rPr>
              <a:t>Eur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 J </a:t>
            </a:r>
            <a:r>
              <a:rPr lang="en-US" sz="1200" b="0" i="0" u="none" strike="noStrike" baseline="0" dirty="0" err="1" smtClean="0">
                <a:latin typeface="Times" panose="02020603060405020304" pitchFamily="18" charset="0"/>
              </a:rPr>
              <a:t>Immunol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 2006; Cecchetti S et al, </a:t>
            </a:r>
            <a:r>
              <a:rPr lang="en-US" sz="1200" b="0" i="0" u="none" strike="noStrike" baseline="0" dirty="0" err="1" smtClean="0">
                <a:latin typeface="Times" panose="02020603060405020304" pitchFamily="18" charset="0"/>
              </a:rPr>
              <a:t>Eur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 J </a:t>
            </a:r>
            <a:r>
              <a:rPr lang="en-US" sz="1200" b="0" i="0" u="none" strike="noStrike" baseline="0" dirty="0" err="1" smtClean="0">
                <a:latin typeface="Times" panose="02020603060405020304" pitchFamily="18" charset="0"/>
              </a:rPr>
              <a:t>Immunol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 2007). PC-PLC was also indicated as an important factor affecting differentiation</a:t>
            </a:r>
            <a:r>
              <a:rPr lang="en-US" sz="1200" b="0" i="0" u="none" strike="noStrike" dirty="0" smtClean="0">
                <a:latin typeface="Times" panose="02020603060405020304" pitchFamily="18" charset="0"/>
              </a:rPr>
              <a:t> 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of stem cells (Wang N et al, </a:t>
            </a:r>
            <a:r>
              <a:rPr lang="en-US" sz="1200" b="0" i="0" u="none" strike="noStrike" baseline="0" dirty="0" err="1" smtClean="0">
                <a:latin typeface="Times" panose="02020603060405020304" pitchFamily="18" charset="0"/>
              </a:rPr>
              <a:t>Int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 J </a:t>
            </a:r>
            <a:r>
              <a:rPr lang="en-US" sz="1200" b="0" i="0" u="none" strike="noStrike" baseline="0" dirty="0" err="1" smtClean="0">
                <a:latin typeface="Times" panose="02020603060405020304" pitchFamily="18" charset="0"/>
              </a:rPr>
              <a:t>Biochem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 Cell </a:t>
            </a:r>
            <a:r>
              <a:rPr lang="en-US" sz="1200" b="0" i="0" u="none" strike="noStrike" baseline="0" dirty="0" err="1" smtClean="0">
                <a:latin typeface="Times" panose="02020603060405020304" pitchFamily="18" charset="0"/>
              </a:rPr>
              <a:t>Biol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 2008),</a:t>
            </a:r>
            <a:r>
              <a:rPr lang="en-US" sz="1200" b="0" i="0" u="none" strike="noStrike" dirty="0" smtClean="0">
                <a:latin typeface="Times" panose="02020603060405020304" pitchFamily="18" charset="0"/>
              </a:rPr>
              <a:t> 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suggesting that this enzyme could be a good candidate</a:t>
            </a:r>
            <a:r>
              <a:rPr lang="en-US" sz="1200" b="0" i="0" u="none" strike="noStrike" dirty="0" smtClean="0">
                <a:latin typeface="Times" panose="02020603060405020304" pitchFamily="18" charset="0"/>
              </a:rPr>
              <a:t> 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target to selectively control aberrant cell </a:t>
            </a:r>
            <a:r>
              <a:rPr lang="en-US" sz="1200" b="0" i="0" u="none" strike="noStrike" baseline="0" dirty="0" err="1" smtClean="0">
                <a:latin typeface="Times" panose="02020603060405020304" pitchFamily="18" charset="0"/>
              </a:rPr>
              <a:t>signalling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 pathways regulating differentiation during </a:t>
            </a:r>
            <a:r>
              <a:rPr lang="en-US" sz="1200" b="0" i="0" u="none" strike="noStrike" baseline="0" dirty="0" err="1" smtClean="0">
                <a:latin typeface="Times" panose="02020603060405020304" pitchFamily="18" charset="0"/>
              </a:rPr>
              <a:t>tumorigenesis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. </a:t>
            </a:r>
            <a:r>
              <a:rPr lang="en-US" sz="1200" b="1" i="0" u="none" strike="noStrike" baseline="0" dirty="0" smtClean="0">
                <a:solidFill>
                  <a:srgbClr val="0070C0"/>
                </a:solidFill>
                <a:latin typeface="Times" panose="02020603060405020304" pitchFamily="18" charset="0"/>
              </a:rPr>
              <a:t>Induction of</a:t>
            </a:r>
            <a:r>
              <a:rPr lang="en-US" sz="1200" b="1" i="0" u="none" strike="noStrike" dirty="0" smtClean="0">
                <a:solidFill>
                  <a:srgbClr val="0070C0"/>
                </a:solidFill>
                <a:latin typeface="Times" panose="02020603060405020304" pitchFamily="18" charset="0"/>
              </a:rPr>
              <a:t> </a:t>
            </a:r>
            <a:r>
              <a:rPr lang="en-US" sz="1200" b="1" i="0" u="none" strike="noStrike" baseline="0" dirty="0" smtClean="0">
                <a:solidFill>
                  <a:srgbClr val="0070C0"/>
                </a:solidFill>
                <a:latin typeface="Times" panose="02020603060405020304" pitchFamily="18" charset="0"/>
              </a:rPr>
              <a:t>terminal differentiation is one of the potent mechanisms by which some cancer therapeutic agents work. Our recent studies reported the first evidence that inhibition of PC-PLC induced differentiation in breast cancer cells and affected the epithelial-mesenchymal</a:t>
            </a:r>
            <a:r>
              <a:rPr lang="en-US" sz="1200" b="1" dirty="0">
                <a:solidFill>
                  <a:srgbClr val="0070C0"/>
                </a:solidFill>
                <a:latin typeface="Times" panose="02020603060405020304" pitchFamily="18" charset="0"/>
              </a:rPr>
              <a:t> </a:t>
            </a:r>
            <a:r>
              <a:rPr lang="en-US" sz="1200" b="1" i="0" u="none" strike="noStrike" baseline="0" dirty="0" smtClean="0">
                <a:solidFill>
                  <a:srgbClr val="0070C0"/>
                </a:solidFill>
                <a:latin typeface="Times" panose="02020603060405020304" pitchFamily="18" charset="0"/>
              </a:rPr>
              <a:t>transition (EMT), critical to breast cancer progression and metastasis (Spadaro F et al, manuscript in preparation).</a:t>
            </a:r>
            <a:r>
              <a:rPr lang="en-US" sz="1200" b="1" i="0" u="none" strike="noStrike" dirty="0" smtClean="0">
                <a:solidFill>
                  <a:srgbClr val="0070C0"/>
                </a:solidFill>
                <a:latin typeface="Times" panose="02020603060405020304" pitchFamily="18" charset="0"/>
              </a:rPr>
              <a:t> </a:t>
            </a:r>
            <a:r>
              <a:rPr lang="en-US" sz="1200" b="1" i="0" u="none" strike="noStrike" baseline="0" dirty="0" smtClean="0">
                <a:solidFill>
                  <a:srgbClr val="0070C0"/>
                </a:solidFill>
                <a:latin typeface="Times" panose="02020603060405020304" pitchFamily="18" charset="0"/>
              </a:rPr>
              <a:t>In particular, we showed that PC-PLC was strikingly up-regulated in the progression from non-tumor mammary epithelial</a:t>
            </a:r>
            <a:r>
              <a:rPr lang="en-US" sz="1200" b="1" i="0" u="none" strike="noStrike" dirty="0" smtClean="0">
                <a:solidFill>
                  <a:srgbClr val="0070C0"/>
                </a:solidFill>
                <a:latin typeface="Times" panose="02020603060405020304" pitchFamily="18" charset="0"/>
              </a:rPr>
              <a:t> </a:t>
            </a:r>
            <a:r>
              <a:rPr lang="en-US" sz="1200" b="1" i="0" u="none" strike="noStrike" baseline="0" dirty="0" smtClean="0">
                <a:solidFill>
                  <a:srgbClr val="0070C0"/>
                </a:solidFill>
                <a:latin typeface="Times" panose="02020603060405020304" pitchFamily="18" charset="0"/>
              </a:rPr>
              <a:t>to breast cancer cells, in which the enzyme control cell proliferation, HER2 intracellular trafficking (Paris L et al, Breast</a:t>
            </a:r>
            <a:r>
              <a:rPr lang="en-US" sz="1200" b="1" i="0" u="none" strike="noStrike" dirty="0" smtClean="0">
                <a:solidFill>
                  <a:srgbClr val="0070C0"/>
                </a:solidFill>
                <a:latin typeface="Times" panose="02020603060405020304" pitchFamily="18" charset="0"/>
              </a:rPr>
              <a:t> </a:t>
            </a:r>
            <a:r>
              <a:rPr lang="en-US" sz="1200" b="1" i="0" u="none" strike="noStrike" baseline="0" dirty="0" smtClean="0">
                <a:solidFill>
                  <a:srgbClr val="0070C0"/>
                </a:solidFill>
                <a:latin typeface="Times" panose="02020603060405020304" pitchFamily="18" charset="0"/>
              </a:rPr>
              <a:t>Cancer Res 2010), and also the acquisition of a well-differentiated phenotype, with up-regulation of E-cadherin, </a:t>
            </a:r>
            <a:r>
              <a:rPr lang="en-US" sz="1200" b="1" i="0" u="none" strike="noStrike" baseline="0" dirty="0" err="1" smtClean="0">
                <a:solidFill>
                  <a:srgbClr val="0070C0"/>
                </a:solidFill>
                <a:latin typeface="Times" panose="02020603060405020304" pitchFamily="18" charset="0"/>
              </a:rPr>
              <a:t>downmodulation</a:t>
            </a:r>
            <a:r>
              <a:rPr lang="en-US" sz="1200" b="1" dirty="0">
                <a:solidFill>
                  <a:srgbClr val="0070C0"/>
                </a:solidFill>
                <a:latin typeface="Times" panose="02020603060405020304" pitchFamily="18" charset="0"/>
              </a:rPr>
              <a:t> </a:t>
            </a:r>
            <a:r>
              <a:rPr lang="en-US" sz="1200" b="1" i="0" u="none" strike="noStrike" baseline="0" dirty="0" smtClean="0">
                <a:solidFill>
                  <a:srgbClr val="0070C0"/>
                </a:solidFill>
                <a:latin typeface="Times" panose="02020603060405020304" pitchFamily="18" charset="0"/>
              </a:rPr>
              <a:t>of </a:t>
            </a:r>
            <a:r>
              <a:rPr lang="en-US" sz="1200" b="1" i="0" u="none" strike="noStrike" baseline="0" dirty="0" err="1" smtClean="0">
                <a:solidFill>
                  <a:srgbClr val="0070C0"/>
                </a:solidFill>
                <a:latin typeface="Times" panose="02020603060405020304" pitchFamily="18" charset="0"/>
              </a:rPr>
              <a:t>vimentin</a:t>
            </a:r>
            <a:r>
              <a:rPr lang="en-US" sz="1200" b="1" i="0" u="none" strike="noStrike" baseline="0" dirty="0" smtClean="0">
                <a:solidFill>
                  <a:srgbClr val="0070C0"/>
                </a:solidFill>
                <a:latin typeface="Times" panose="02020603060405020304" pitchFamily="18" charset="0"/>
              </a:rPr>
              <a:t> and progressive loss of MFG-E8, a protein which increases when tumor cells acquire invasion competence</a:t>
            </a:r>
            <a:r>
              <a:rPr lang="en-US" sz="1200" b="1" i="0" u="none" strike="noStrike" dirty="0" smtClean="0">
                <a:solidFill>
                  <a:srgbClr val="0070C0"/>
                </a:solidFill>
                <a:latin typeface="Times" panose="02020603060405020304" pitchFamily="18" charset="0"/>
              </a:rPr>
              <a:t> </a:t>
            </a:r>
            <a:r>
              <a:rPr lang="it-IT" sz="1200" b="1" i="0" u="none" strike="noStrike" baseline="0" dirty="0" smtClean="0">
                <a:solidFill>
                  <a:srgbClr val="0070C0"/>
                </a:solidFill>
                <a:latin typeface="Times" panose="02020603060405020304" pitchFamily="18" charset="0"/>
              </a:rPr>
              <a:t>(Spadaro F et al, </a:t>
            </a:r>
            <a:r>
              <a:rPr lang="it-IT" sz="1200" b="1" i="0" u="none" strike="noStrike" baseline="0" dirty="0" err="1" smtClean="0">
                <a:solidFill>
                  <a:srgbClr val="0070C0"/>
                </a:solidFill>
                <a:latin typeface="Times" panose="02020603060405020304" pitchFamily="18" charset="0"/>
              </a:rPr>
              <a:t>manuscript</a:t>
            </a:r>
            <a:r>
              <a:rPr lang="it-IT" sz="1200" b="1" i="0" u="none" strike="noStrike" baseline="0" dirty="0" smtClean="0">
                <a:solidFill>
                  <a:srgbClr val="0070C0"/>
                </a:solidFill>
                <a:latin typeface="Times" panose="02020603060405020304" pitchFamily="18" charset="0"/>
              </a:rPr>
              <a:t> in </a:t>
            </a:r>
            <a:r>
              <a:rPr lang="it-IT" sz="1200" b="1" i="0" u="none" strike="noStrike" baseline="0" dirty="0" err="1" smtClean="0">
                <a:solidFill>
                  <a:srgbClr val="0070C0"/>
                </a:solidFill>
                <a:latin typeface="Times" panose="02020603060405020304" pitchFamily="18" charset="0"/>
              </a:rPr>
              <a:t>preparation</a:t>
            </a:r>
            <a:r>
              <a:rPr lang="it-IT" sz="1200" b="1" i="0" u="none" strike="noStrike" baseline="0" dirty="0" smtClean="0">
                <a:solidFill>
                  <a:srgbClr val="0070C0"/>
                </a:solidFill>
                <a:latin typeface="Times" panose="02020603060405020304" pitchFamily="18" charset="0"/>
              </a:rPr>
              <a:t>).</a:t>
            </a:r>
            <a:endParaRPr lang="it-IT" sz="1200" b="1" dirty="0" smtClean="0">
              <a:solidFill>
                <a:srgbClr val="0070C0"/>
              </a:solidFill>
            </a:endParaRPr>
          </a:p>
          <a:p>
            <a:pPr algn="just"/>
            <a:endParaRPr lang="en-US" sz="1200" b="0" i="0" u="none" strike="noStrike" baseline="0" dirty="0" smtClean="0">
              <a:latin typeface="Times" panose="02020603060405020304" pitchFamily="18" charset="0"/>
            </a:endParaRPr>
          </a:p>
        </p:txBody>
      </p:sp>
      <p:sp>
        <p:nvSpPr>
          <p:cNvPr id="3" name="Rettangolo arrotondato 2"/>
          <p:cNvSpPr/>
          <p:nvPr/>
        </p:nvSpPr>
        <p:spPr>
          <a:xfrm>
            <a:off x="140676" y="432002"/>
            <a:ext cx="8973179" cy="1306363"/>
          </a:xfrm>
          <a:prstGeom prst="round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1399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70346" y="113591"/>
            <a:ext cx="9144000" cy="62401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50" b="1" i="0" u="none" strike="noStrike" baseline="0" dirty="0" smtClean="0">
                <a:latin typeface="Times" panose="02020603060405020304" pitchFamily="18" charset="0"/>
              </a:rPr>
              <a:t>Among the factors affecting EMT and cancer differentiation, inflammatory responses at the tumor site play a decisive role in</a:t>
            </a:r>
          </a:p>
          <a:p>
            <a:r>
              <a:rPr lang="en-US" sz="1250" b="1" i="0" u="none" strike="noStrike" baseline="0" dirty="0" smtClean="0">
                <a:latin typeface="Times" panose="02020603060405020304" pitchFamily="18" charset="0"/>
              </a:rPr>
              <a:t>controlling tumor cell survival, proliferation and growth, as well as invasiveness and motility (</a:t>
            </a:r>
            <a:r>
              <a:rPr lang="en-US" sz="1250" b="1" i="0" u="none" strike="noStrike" baseline="0" dirty="0" err="1" smtClean="0">
                <a:latin typeface="Times" panose="02020603060405020304" pitchFamily="18" charset="0"/>
              </a:rPr>
              <a:t>Mantovani</a:t>
            </a:r>
            <a:r>
              <a:rPr lang="en-US" sz="1250" b="1" i="0" u="none" strike="noStrike" baseline="0" dirty="0" smtClean="0">
                <a:latin typeface="Times" panose="02020603060405020304" pitchFamily="18" charset="0"/>
              </a:rPr>
              <a:t> et al, Nature 2008).</a:t>
            </a:r>
          </a:p>
          <a:p>
            <a:r>
              <a:rPr lang="en-US" sz="1250" b="1" i="0" u="none" strike="noStrike" baseline="0" dirty="0" smtClean="0">
                <a:latin typeface="Times" panose="02020603060405020304" pitchFamily="18" charset="0"/>
              </a:rPr>
              <a:t>In tumor microenvironment immune and cancer cells communicate each other by means of direct contact or production of </a:t>
            </a:r>
          </a:p>
          <a:p>
            <a:r>
              <a:rPr lang="en-US" sz="1250" b="1" i="0" u="none" strike="noStrike" baseline="0" dirty="0" smtClean="0">
                <a:latin typeface="Times" panose="02020603060405020304" pitchFamily="18" charset="0"/>
              </a:rPr>
              <a:t>Cytokines</a:t>
            </a:r>
            <a:r>
              <a:rPr lang="en-US" sz="1250" b="1" dirty="0" smtClean="0">
                <a:latin typeface="Times" panose="02020603060405020304" pitchFamily="18" charset="0"/>
              </a:rPr>
              <a:t> </a:t>
            </a:r>
            <a:r>
              <a:rPr lang="en-US" sz="1250" b="1" i="0" u="none" strike="noStrike" baseline="0" dirty="0" smtClean="0">
                <a:latin typeface="Times" panose="02020603060405020304" pitchFamily="18" charset="0"/>
              </a:rPr>
              <a:t>and </a:t>
            </a:r>
            <a:r>
              <a:rPr lang="en-US" sz="1250" b="1" i="0" u="none" strike="noStrike" baseline="0" dirty="0" err="1" smtClean="0">
                <a:latin typeface="Times" panose="02020603060405020304" pitchFamily="18" charset="0"/>
              </a:rPr>
              <a:t>chemokines</a:t>
            </a:r>
            <a:r>
              <a:rPr lang="en-US" sz="1250" b="1" i="0" u="none" strike="noStrike" baseline="0" dirty="0" smtClean="0">
                <a:latin typeface="Times" panose="02020603060405020304" pitchFamily="18" charset="0"/>
              </a:rPr>
              <a:t>, that act in </a:t>
            </a:r>
            <a:r>
              <a:rPr lang="en-US" sz="1250" b="1" i="0" u="none" strike="noStrike" baseline="0" dirty="0" err="1" smtClean="0">
                <a:latin typeface="Times" panose="02020603060405020304" pitchFamily="18" charset="0"/>
              </a:rPr>
              <a:t>autocrine</a:t>
            </a:r>
            <a:r>
              <a:rPr lang="en-US" sz="1250" b="1" i="0" u="none" strike="noStrike" baseline="0" dirty="0" smtClean="0">
                <a:latin typeface="Times" panose="02020603060405020304" pitchFamily="18" charset="0"/>
              </a:rPr>
              <a:t> and paracrine manners to control and shape tumor growth. </a:t>
            </a:r>
          </a:p>
          <a:p>
            <a:r>
              <a:rPr lang="en-US" sz="1250" b="1" i="0" u="none" strike="noStrike" baseline="0" dirty="0" smtClean="0">
                <a:solidFill>
                  <a:srgbClr val="FF0000"/>
                </a:solidFill>
                <a:latin typeface="Times" panose="02020603060405020304" pitchFamily="18" charset="0"/>
              </a:rPr>
              <a:t>Key endogenous </a:t>
            </a:r>
            <a:r>
              <a:rPr lang="en-US" sz="1250" b="1" i="0" u="none" strike="noStrike" baseline="0" dirty="0" err="1" smtClean="0">
                <a:solidFill>
                  <a:srgbClr val="FF0000"/>
                </a:solidFill>
                <a:latin typeface="Times" panose="02020603060405020304" pitchFamily="18" charset="0"/>
              </a:rPr>
              <a:t>factorshave</a:t>
            </a:r>
            <a:r>
              <a:rPr lang="en-US" sz="1250" b="1" i="0" u="none" strike="noStrike" baseline="0" dirty="0" smtClean="0">
                <a:solidFill>
                  <a:srgbClr val="FF0000"/>
                </a:solidFill>
                <a:latin typeface="Times" panose="02020603060405020304" pitchFamily="18" charset="0"/>
              </a:rPr>
              <a:t> been identified in cancer-related inflammation: transcription factors (mainly NF-kB and STAT3), major inflammatory</a:t>
            </a:r>
            <a:r>
              <a:rPr lang="en-US" sz="1250" b="1" i="0" u="none" strike="noStrike" dirty="0" smtClean="0">
                <a:solidFill>
                  <a:srgbClr val="FF0000"/>
                </a:solidFill>
                <a:latin typeface="Times" panose="02020603060405020304" pitchFamily="18" charset="0"/>
              </a:rPr>
              <a:t> </a:t>
            </a:r>
            <a:r>
              <a:rPr lang="it-IT" sz="1250" b="1" i="0" u="none" strike="noStrike" baseline="0" dirty="0" err="1" smtClean="0">
                <a:solidFill>
                  <a:srgbClr val="FF0000"/>
                </a:solidFill>
                <a:latin typeface="Times" panose="02020603060405020304" pitchFamily="18" charset="0"/>
              </a:rPr>
              <a:t>cytokines</a:t>
            </a:r>
            <a:r>
              <a:rPr lang="it-IT" sz="1250" b="1" i="0" u="none" strike="noStrike" baseline="0" dirty="0" smtClean="0">
                <a:solidFill>
                  <a:srgbClr val="FF0000"/>
                </a:solidFill>
                <a:latin typeface="Times" panose="02020603060405020304" pitchFamily="18" charset="0"/>
              </a:rPr>
              <a:t> (IL-1beta, IL-6, IL-23 and TNF-</a:t>
            </a:r>
            <a:r>
              <a:rPr lang="it-IT" sz="1250" b="1" i="0" u="none" strike="noStrike" baseline="0" dirty="0" err="1" smtClean="0">
                <a:solidFill>
                  <a:srgbClr val="FF0000"/>
                </a:solidFill>
                <a:latin typeface="Times" panose="02020603060405020304" pitchFamily="18" charset="0"/>
              </a:rPr>
              <a:t>alpha</a:t>
            </a:r>
            <a:r>
              <a:rPr lang="it-IT" sz="1250" b="1" i="0" u="none" strike="noStrike" baseline="0" dirty="0" smtClean="0">
                <a:solidFill>
                  <a:srgbClr val="FF0000"/>
                </a:solidFill>
                <a:latin typeface="Times" panose="02020603060405020304" pitchFamily="18" charset="0"/>
              </a:rPr>
              <a:t>), </a:t>
            </a:r>
            <a:r>
              <a:rPr lang="it-IT" sz="1250" b="1" i="0" u="none" strike="noStrike" baseline="0" dirty="0" err="1" smtClean="0">
                <a:solidFill>
                  <a:srgbClr val="FF0000"/>
                </a:solidFill>
                <a:latin typeface="Times" panose="02020603060405020304" pitchFamily="18" charset="0"/>
              </a:rPr>
              <a:t>chemokines</a:t>
            </a:r>
            <a:r>
              <a:rPr lang="it-IT" sz="1250" b="1" i="0" u="none" strike="noStrike" baseline="0" dirty="0" smtClean="0">
                <a:solidFill>
                  <a:srgbClr val="FF0000"/>
                </a:solidFill>
                <a:latin typeface="Times" panose="02020603060405020304" pitchFamily="18" charset="0"/>
              </a:rPr>
              <a:t> (CCL2, CCL20 and IL-8), </a:t>
            </a:r>
            <a:r>
              <a:rPr lang="it-IT" sz="1250" b="1" i="0" u="none" strike="noStrike" baseline="0" dirty="0" err="1" smtClean="0">
                <a:solidFill>
                  <a:srgbClr val="FF0000"/>
                </a:solidFill>
                <a:latin typeface="Times" panose="02020603060405020304" pitchFamily="18" charset="0"/>
              </a:rPr>
              <a:t>chemokines</a:t>
            </a:r>
            <a:r>
              <a:rPr lang="it-IT" sz="1250" b="1" i="0" u="none" strike="noStrike" baseline="0" dirty="0" smtClean="0">
                <a:solidFill>
                  <a:srgbClr val="FF0000"/>
                </a:solidFill>
                <a:latin typeface="Times" panose="02020603060405020304" pitchFamily="18" charset="0"/>
              </a:rPr>
              <a:t> </a:t>
            </a:r>
            <a:r>
              <a:rPr lang="it-IT" sz="1250" b="1" i="0" u="none" strike="noStrike" baseline="0" dirty="0" err="1" smtClean="0">
                <a:solidFill>
                  <a:srgbClr val="FF0000"/>
                </a:solidFill>
                <a:latin typeface="Times" panose="02020603060405020304" pitchFamily="18" charset="0"/>
              </a:rPr>
              <a:t>receptor</a:t>
            </a:r>
            <a:r>
              <a:rPr lang="it-IT" sz="1250" b="1" i="0" u="none" strike="noStrike" baseline="0" dirty="0" smtClean="0">
                <a:solidFill>
                  <a:srgbClr val="FF0000"/>
                </a:solidFill>
                <a:latin typeface="Times" panose="02020603060405020304" pitchFamily="18" charset="0"/>
              </a:rPr>
              <a:t> (e.g. CXCR4),</a:t>
            </a:r>
            <a:r>
              <a:rPr lang="it-IT" sz="1250" b="1" i="0" u="none" strike="noStrike" dirty="0" smtClean="0">
                <a:solidFill>
                  <a:srgbClr val="FF0000"/>
                </a:solidFill>
                <a:latin typeface="Times" panose="02020603060405020304" pitchFamily="18" charset="0"/>
              </a:rPr>
              <a:t> </a:t>
            </a:r>
            <a:r>
              <a:rPr lang="it-IT" sz="1250" b="1" i="0" u="none" strike="noStrike" baseline="0" dirty="0" smtClean="0">
                <a:solidFill>
                  <a:srgbClr val="FF0000"/>
                </a:solidFill>
                <a:latin typeface="Times" panose="02020603060405020304" pitchFamily="18" charset="0"/>
              </a:rPr>
              <a:t>and </a:t>
            </a:r>
            <a:r>
              <a:rPr lang="it-IT" sz="1250" b="1" i="0" u="none" strike="noStrike" baseline="0" dirty="0" err="1" smtClean="0">
                <a:solidFill>
                  <a:srgbClr val="FF0000"/>
                </a:solidFill>
                <a:latin typeface="Times" panose="02020603060405020304" pitchFamily="18" charset="0"/>
              </a:rPr>
              <a:t>extracellular-matrix-degrading</a:t>
            </a:r>
            <a:r>
              <a:rPr lang="it-IT" sz="1250" b="1" i="0" u="none" strike="noStrike" baseline="0" dirty="0" smtClean="0">
                <a:solidFill>
                  <a:srgbClr val="FF0000"/>
                </a:solidFill>
                <a:latin typeface="Times" panose="02020603060405020304" pitchFamily="18" charset="0"/>
              </a:rPr>
              <a:t> </a:t>
            </a:r>
            <a:r>
              <a:rPr lang="it-IT" sz="1250" b="1" i="0" u="none" strike="noStrike" baseline="0" dirty="0" err="1" smtClean="0">
                <a:solidFill>
                  <a:srgbClr val="FF0000"/>
                </a:solidFill>
                <a:latin typeface="Times" panose="02020603060405020304" pitchFamily="18" charset="0"/>
              </a:rPr>
              <a:t>enzymes</a:t>
            </a:r>
            <a:r>
              <a:rPr lang="it-IT" sz="1250" b="1" i="0" u="none" strike="noStrike" baseline="0" dirty="0" smtClean="0">
                <a:solidFill>
                  <a:srgbClr val="FF0000"/>
                </a:solidFill>
                <a:latin typeface="Times" panose="02020603060405020304" pitchFamily="18" charset="0"/>
              </a:rPr>
              <a:t>.</a:t>
            </a:r>
          </a:p>
          <a:p>
            <a:endParaRPr lang="en-US" sz="1200" b="0" i="0" u="none" strike="noStrike" baseline="0" dirty="0" smtClean="0">
              <a:latin typeface="Times" panose="02020603060405020304" pitchFamily="18" charset="0"/>
            </a:endParaRPr>
          </a:p>
          <a:p>
            <a:endParaRPr lang="en-US" sz="1200" b="0" i="0" u="none" strike="noStrike" baseline="0" dirty="0" smtClean="0">
              <a:latin typeface="Times" panose="02020603060405020304" pitchFamily="18" charset="0"/>
            </a:endParaRPr>
          </a:p>
          <a:p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In the past years PC-PLC has been closely linked to inflammatory processes. PC-PLC is required for transcription factors activation</a:t>
            </a:r>
          </a:p>
          <a:p>
            <a:r>
              <a:rPr lang="it-IT" sz="1200" b="0" i="0" u="none" strike="noStrike" baseline="0" dirty="0" smtClean="0">
                <a:latin typeface="Times" panose="02020603060405020304" pitchFamily="18" charset="0"/>
              </a:rPr>
              <a:t>(i.e. NF-</a:t>
            </a:r>
            <a:r>
              <a:rPr lang="it-IT" sz="1200" b="0" i="0" u="none" strike="noStrike" baseline="0" dirty="0" err="1" smtClean="0">
                <a:latin typeface="Times" panose="02020603060405020304" pitchFamily="18" charset="0"/>
              </a:rPr>
              <a:t>kB</a:t>
            </a:r>
            <a:r>
              <a:rPr lang="it-IT" sz="1200" b="0" i="0" u="none" strike="noStrike" baseline="0" dirty="0" smtClean="0">
                <a:latin typeface="Times" panose="02020603060405020304" pitchFamily="18" charset="0"/>
              </a:rPr>
              <a:t>) </a:t>
            </a:r>
            <a:r>
              <a:rPr lang="it-IT" sz="1200" b="0" i="0" u="none" strike="noStrike" baseline="0" dirty="0" err="1" smtClean="0">
                <a:latin typeface="Times" panose="02020603060405020304" pitchFamily="18" charset="0"/>
              </a:rPr>
              <a:t>leading</a:t>
            </a:r>
            <a:r>
              <a:rPr lang="it-IT" sz="1200" b="0" i="0" u="none" strike="noStrike" baseline="0" dirty="0" smtClean="0">
                <a:latin typeface="Times" panose="02020603060405020304" pitchFamily="18" charset="0"/>
              </a:rPr>
              <a:t> to </a:t>
            </a:r>
            <a:r>
              <a:rPr lang="it-IT" sz="1200" b="0" i="0" u="none" strike="noStrike" baseline="0" dirty="0" err="1" smtClean="0">
                <a:latin typeface="Times" panose="02020603060405020304" pitchFamily="18" charset="0"/>
              </a:rPr>
              <a:t>inflammatory</a:t>
            </a:r>
            <a:r>
              <a:rPr lang="it-IT" sz="1200" b="0" i="0" u="none" strike="noStrike" baseline="0" dirty="0" smtClean="0">
                <a:latin typeface="Times" panose="02020603060405020304" pitchFamily="18" charset="0"/>
              </a:rPr>
              <a:t> </a:t>
            </a:r>
            <a:r>
              <a:rPr lang="it-IT" sz="1200" b="0" i="0" u="none" strike="noStrike" baseline="0" dirty="0" err="1" smtClean="0">
                <a:latin typeface="Times" panose="02020603060405020304" pitchFamily="18" charset="0"/>
              </a:rPr>
              <a:t>molecules</a:t>
            </a:r>
            <a:r>
              <a:rPr lang="it-IT" sz="1200" b="0" i="0" u="none" strike="noStrike" baseline="0" dirty="0" smtClean="0">
                <a:latin typeface="Times" panose="02020603060405020304" pitchFamily="18" charset="0"/>
              </a:rPr>
              <a:t> release, </a:t>
            </a:r>
            <a:r>
              <a:rPr lang="it-IT" sz="1200" b="0" i="0" u="none" strike="noStrike" baseline="0" dirty="0" err="1" smtClean="0">
                <a:latin typeface="Times" panose="02020603060405020304" pitchFamily="18" charset="0"/>
              </a:rPr>
              <a:t>such</a:t>
            </a:r>
            <a:r>
              <a:rPr lang="it-IT" sz="1200" b="0" i="0" u="none" strike="noStrike" baseline="0" dirty="0" smtClean="0">
                <a:latin typeface="Times" panose="02020603060405020304" pitchFamily="18" charset="0"/>
              </a:rPr>
              <a:t> </a:t>
            </a:r>
            <a:r>
              <a:rPr lang="it-IT" sz="1200" b="0" i="0" u="none" strike="noStrike" baseline="0" dirty="0" err="1" smtClean="0">
                <a:latin typeface="Times" panose="02020603060405020304" pitchFamily="18" charset="0"/>
              </a:rPr>
              <a:t>as</a:t>
            </a:r>
            <a:r>
              <a:rPr lang="it-IT" sz="1200" b="0" i="0" u="none" strike="noStrike" baseline="0" dirty="0" smtClean="0">
                <a:latin typeface="Times" panose="02020603060405020304" pitchFamily="18" charset="0"/>
              </a:rPr>
              <a:t> IL-10, TNF-</a:t>
            </a:r>
            <a:r>
              <a:rPr lang="it-IT" sz="1200" b="0" i="0" u="none" strike="noStrike" baseline="0" dirty="0" err="1" smtClean="0">
                <a:latin typeface="Times" panose="02020603060405020304" pitchFamily="18" charset="0"/>
              </a:rPr>
              <a:t>alpha</a:t>
            </a:r>
            <a:r>
              <a:rPr lang="it-IT" sz="1200" b="0" i="0" u="none" strike="noStrike" baseline="0" dirty="0" smtClean="0">
                <a:latin typeface="Times" panose="02020603060405020304" pitchFamily="18" charset="0"/>
              </a:rPr>
              <a:t>, IL-8 (</a:t>
            </a:r>
            <a:r>
              <a:rPr lang="it-IT" sz="1200" b="0" i="0" u="none" strike="noStrike" baseline="0" dirty="0" err="1" smtClean="0">
                <a:latin typeface="Times" panose="02020603060405020304" pitchFamily="18" charset="0"/>
              </a:rPr>
              <a:t>Wang</a:t>
            </a:r>
            <a:r>
              <a:rPr lang="it-IT" sz="1200" b="0" i="0" u="none" strike="noStrike" baseline="0" dirty="0" smtClean="0">
                <a:latin typeface="Times" panose="02020603060405020304" pitchFamily="18" charset="0"/>
              </a:rPr>
              <a:t> Q et al, </a:t>
            </a:r>
            <a:r>
              <a:rPr lang="it-IT" sz="1200" b="0" i="0" u="none" strike="noStrike" baseline="0" dirty="0" err="1" smtClean="0">
                <a:latin typeface="Times" panose="02020603060405020304" pitchFamily="18" charset="0"/>
              </a:rPr>
              <a:t>Infect</a:t>
            </a:r>
            <a:r>
              <a:rPr lang="it-IT" sz="1200" b="0" i="0" u="none" strike="noStrike" baseline="0" dirty="0" smtClean="0">
                <a:latin typeface="Times" panose="02020603060405020304" pitchFamily="18" charset="0"/>
              </a:rPr>
              <a:t> </a:t>
            </a:r>
            <a:r>
              <a:rPr lang="it-IT" sz="1200" b="0" i="0" u="none" strike="noStrike" baseline="0" dirty="0" err="1" smtClean="0">
                <a:latin typeface="Times" panose="02020603060405020304" pitchFamily="18" charset="0"/>
              </a:rPr>
              <a:t>Immun</a:t>
            </a:r>
            <a:r>
              <a:rPr lang="it-IT" sz="1200" dirty="0">
                <a:latin typeface="Times" panose="02020603060405020304" pitchFamily="18" charset="0"/>
              </a:rPr>
              <a:t> 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2001), IL-1 and IL-6 (</a:t>
            </a:r>
            <a:r>
              <a:rPr lang="en-US" sz="1200" b="0" i="0" u="none" strike="noStrike" baseline="0" dirty="0" err="1" smtClean="0">
                <a:latin typeface="Times" panose="02020603060405020304" pitchFamily="18" charset="0"/>
              </a:rPr>
              <a:t>Procyk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 KJ, et al, Blood 2000), and it is also involved in IFN-gamma and IL-2 </a:t>
            </a:r>
            <a:r>
              <a:rPr lang="en-US" sz="1200" b="0" i="0" u="none" strike="noStrike" baseline="0" dirty="0" err="1" smtClean="0">
                <a:latin typeface="Times" panose="02020603060405020304" pitchFamily="18" charset="0"/>
              </a:rPr>
              <a:t>signalling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 (Tsai CC</a:t>
            </a:r>
            <a:r>
              <a:rPr lang="en-US" sz="1200" b="0" i="0" u="none" strike="noStrike" dirty="0" smtClean="0">
                <a:latin typeface="Times" panose="02020603060405020304" pitchFamily="18" charset="0"/>
              </a:rPr>
              <a:t> 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et al, J </a:t>
            </a:r>
            <a:r>
              <a:rPr lang="en-US" sz="1200" b="0" i="0" u="none" strike="noStrike" baseline="0" dirty="0" err="1" smtClean="0">
                <a:latin typeface="Times" panose="02020603060405020304" pitchFamily="18" charset="0"/>
              </a:rPr>
              <a:t>Immunol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 2009). We pointed out the role of PC-PLC in the production of gp120-induced CCL2 in macrophages</a:t>
            </a:r>
            <a:r>
              <a:rPr lang="en-US" sz="1200" b="0" i="0" u="none" strike="noStrike" dirty="0" smtClean="0">
                <a:latin typeface="Times" panose="02020603060405020304" pitchFamily="18" charset="0"/>
              </a:rPr>
              <a:t> 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(Fantuzzi L et al, Blood 2008), where PC-PLC activity has been shown to control LPS </a:t>
            </a:r>
            <a:r>
              <a:rPr lang="en-US" sz="1200" b="0" i="0" u="none" strike="noStrike" baseline="0" dirty="0" err="1" smtClean="0">
                <a:latin typeface="Times" panose="02020603060405020304" pitchFamily="18" charset="0"/>
              </a:rPr>
              <a:t>signalling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 through CD14 receptor</a:t>
            </a:r>
            <a:r>
              <a:rPr lang="en-US" sz="1200" b="0" i="0" u="none" strike="noStrike" dirty="0" smtClean="0">
                <a:latin typeface="Times" panose="02020603060405020304" pitchFamily="18" charset="0"/>
              </a:rPr>
              <a:t> </a:t>
            </a:r>
            <a:r>
              <a:rPr lang="it-IT" sz="1200" b="0" i="0" u="none" strike="noStrike" baseline="0" dirty="0" smtClean="0">
                <a:latin typeface="Times" panose="02020603060405020304" pitchFamily="18" charset="0"/>
              </a:rPr>
              <a:t>(</a:t>
            </a:r>
            <a:r>
              <a:rPr lang="it-IT" sz="1200" b="0" i="0" u="none" strike="noStrike" baseline="0" dirty="0" err="1" smtClean="0">
                <a:latin typeface="Times" panose="02020603060405020304" pitchFamily="18" charset="0"/>
              </a:rPr>
              <a:t>Cuschieri</a:t>
            </a:r>
            <a:r>
              <a:rPr lang="it-IT" sz="1200" b="0" i="0" u="none" strike="noStrike" baseline="0" dirty="0" smtClean="0">
                <a:latin typeface="Times" panose="02020603060405020304" pitchFamily="18" charset="0"/>
              </a:rPr>
              <a:t> J et al, J </a:t>
            </a:r>
            <a:r>
              <a:rPr lang="it-IT" sz="1200" b="0" i="0" u="none" strike="noStrike" baseline="0" dirty="0" err="1" smtClean="0">
                <a:latin typeface="Times" panose="02020603060405020304" pitchFamily="18" charset="0"/>
              </a:rPr>
              <a:t>Leukoc</a:t>
            </a:r>
            <a:r>
              <a:rPr lang="it-IT" sz="1200" b="0" i="0" u="none" strike="noStrike" baseline="0" dirty="0" smtClean="0">
                <a:latin typeface="Times" panose="02020603060405020304" pitchFamily="18" charset="0"/>
              </a:rPr>
              <a:t> </a:t>
            </a:r>
            <a:r>
              <a:rPr lang="it-IT" sz="1200" b="0" i="0" u="none" strike="noStrike" baseline="0" dirty="0" err="1" smtClean="0">
                <a:latin typeface="Times" panose="02020603060405020304" pitchFamily="18" charset="0"/>
              </a:rPr>
              <a:t>Biol</a:t>
            </a:r>
            <a:r>
              <a:rPr lang="it-IT" sz="1200" b="0" i="0" u="none" strike="noStrike" baseline="0" dirty="0" smtClean="0">
                <a:latin typeface="Times" panose="02020603060405020304" pitchFamily="18" charset="0"/>
              </a:rPr>
              <a:t> 2006) and COX-2 </a:t>
            </a:r>
            <a:r>
              <a:rPr lang="it-IT" sz="1200" b="0" i="0" u="none" strike="noStrike" baseline="0" dirty="0" err="1" smtClean="0">
                <a:latin typeface="Times" panose="02020603060405020304" pitchFamily="18" charset="0"/>
              </a:rPr>
              <a:t>expression</a:t>
            </a:r>
            <a:r>
              <a:rPr lang="it-IT" sz="1200" b="0" i="0" u="none" strike="noStrike" baseline="0" dirty="0" smtClean="0">
                <a:latin typeface="Times" panose="02020603060405020304" pitchFamily="18" charset="0"/>
              </a:rPr>
              <a:t> via NF-</a:t>
            </a:r>
            <a:r>
              <a:rPr lang="it-IT" sz="1200" b="0" i="0" u="none" strike="noStrike" baseline="0" dirty="0" err="1" smtClean="0">
                <a:latin typeface="Times" panose="02020603060405020304" pitchFamily="18" charset="0"/>
              </a:rPr>
              <a:t>kB</a:t>
            </a:r>
            <a:r>
              <a:rPr lang="it-IT" sz="1200" b="0" i="0" u="none" strike="noStrike" baseline="0" dirty="0" smtClean="0">
                <a:latin typeface="Times" panose="02020603060405020304" pitchFamily="18" charset="0"/>
              </a:rPr>
              <a:t> (</a:t>
            </a:r>
            <a:r>
              <a:rPr lang="it-IT" sz="1200" b="0" i="0" u="none" strike="noStrike" baseline="0" dirty="0" err="1" smtClean="0">
                <a:latin typeface="Times" panose="02020603060405020304" pitchFamily="18" charset="0"/>
              </a:rPr>
              <a:t>Tzeng</a:t>
            </a:r>
            <a:r>
              <a:rPr lang="it-IT" sz="1200" b="0" i="0" u="none" strike="noStrike" baseline="0" dirty="0" smtClean="0">
                <a:latin typeface="Times" panose="02020603060405020304" pitchFamily="18" charset="0"/>
              </a:rPr>
              <a:t> JI et al, </a:t>
            </a:r>
            <a:r>
              <a:rPr lang="it-IT" sz="1200" b="0" i="0" u="none" strike="noStrike" baseline="0" dirty="0" err="1" smtClean="0">
                <a:latin typeface="Times" panose="02020603060405020304" pitchFamily="18" charset="0"/>
              </a:rPr>
              <a:t>Pharmacol</a:t>
            </a:r>
            <a:r>
              <a:rPr lang="it-IT" sz="1200" b="0" i="0" u="none" strike="noStrike" baseline="0" dirty="0" smtClean="0">
                <a:latin typeface="Times" panose="02020603060405020304" pitchFamily="18" charset="0"/>
              </a:rPr>
              <a:t> Res 2009). </a:t>
            </a:r>
            <a:r>
              <a:rPr lang="it-IT" sz="1200" b="0" i="0" u="none" strike="noStrike" baseline="0" dirty="0" err="1" smtClean="0">
                <a:latin typeface="Times" panose="02020603060405020304" pitchFamily="18" charset="0"/>
              </a:rPr>
              <a:t>Recently</a:t>
            </a:r>
            <a:r>
              <a:rPr lang="it-IT" sz="1200" b="0" i="0" u="none" strike="noStrike" baseline="0" dirty="0" smtClean="0">
                <a:latin typeface="Times" panose="02020603060405020304" pitchFamily="18" charset="0"/>
              </a:rPr>
              <a:t>,</a:t>
            </a:r>
            <a:r>
              <a:rPr lang="it-IT" sz="1200" b="0" i="0" u="none" strike="noStrike" dirty="0" smtClean="0">
                <a:latin typeface="Times" panose="02020603060405020304" pitchFamily="18" charset="0"/>
              </a:rPr>
              <a:t> 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PC-PLC has been indicated as an atherosclerosis-promoting factor by recruiting inflammatory monocytes/macrophages and</a:t>
            </a:r>
            <a:r>
              <a:rPr lang="en-US" sz="1200" b="0" i="0" u="none" strike="noStrike" dirty="0" smtClean="0">
                <a:latin typeface="Times" panose="02020603060405020304" pitchFamily="18" charset="0"/>
              </a:rPr>
              <a:t> 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by increasing </a:t>
            </a:r>
            <a:r>
              <a:rPr lang="en-US" sz="1200" b="0" i="0" u="none" strike="noStrike" baseline="0" dirty="0" err="1" smtClean="0">
                <a:latin typeface="Times" panose="02020603060405020304" pitchFamily="18" charset="0"/>
              </a:rPr>
              <a:t>metalloprotease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 activity (Zhang L, et al, </a:t>
            </a:r>
            <a:r>
              <a:rPr lang="en-US" sz="1200" b="0" i="0" u="none" strike="noStrike" baseline="0" dirty="0" err="1" smtClean="0">
                <a:latin typeface="Times" panose="02020603060405020304" pitchFamily="18" charset="0"/>
              </a:rPr>
              <a:t>Arterioscler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 </a:t>
            </a:r>
            <a:r>
              <a:rPr lang="en-US" sz="1200" b="0" i="0" u="none" strike="noStrike" baseline="0" dirty="0" err="1" smtClean="0">
                <a:latin typeface="Times" panose="02020603060405020304" pitchFamily="18" charset="0"/>
              </a:rPr>
              <a:t>Thromb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 </a:t>
            </a:r>
            <a:r>
              <a:rPr lang="en-US" sz="1200" b="0" i="0" u="none" strike="noStrike" baseline="0" dirty="0" err="1" smtClean="0">
                <a:latin typeface="Times" panose="02020603060405020304" pitchFamily="18" charset="0"/>
              </a:rPr>
              <a:t>Vasc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 </a:t>
            </a:r>
            <a:r>
              <a:rPr lang="en-US" sz="1200" b="0" i="0" u="none" strike="noStrike" baseline="0" dirty="0" err="1" smtClean="0">
                <a:latin typeface="Times" panose="02020603060405020304" pitchFamily="18" charset="0"/>
              </a:rPr>
              <a:t>Biol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 2010). Based on this</a:t>
            </a:r>
            <a:r>
              <a:rPr lang="en-US" sz="1200" b="0" i="0" u="none" strike="noStrike" dirty="0" smtClean="0">
                <a:latin typeface="Times" panose="02020603060405020304" pitchFamily="18" charset="0"/>
              </a:rPr>
              <a:t> 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evidence, it is of</a:t>
            </a:r>
            <a:r>
              <a:rPr lang="en-US" sz="1200" b="0" i="0" u="none" strike="noStrike" dirty="0" smtClean="0">
                <a:latin typeface="Times" panose="02020603060405020304" pitchFamily="18" charset="0"/>
              </a:rPr>
              <a:t> 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interest to evaluate whether PC-PLC can support tumor-promoting inflammation and, if so, which cytokines/</a:t>
            </a:r>
            <a:r>
              <a:rPr lang="en-US" sz="1200" b="0" i="0" u="none" strike="noStrike" baseline="0" dirty="0" err="1" smtClean="0">
                <a:latin typeface="Times" panose="02020603060405020304" pitchFamily="18" charset="0"/>
              </a:rPr>
              <a:t>chemokines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 are</a:t>
            </a:r>
            <a:r>
              <a:rPr lang="en-US" sz="1200" b="0" i="0" u="none" strike="noStrike" dirty="0" smtClean="0">
                <a:latin typeface="Times" panose="02020603060405020304" pitchFamily="18" charset="0"/>
              </a:rPr>
              <a:t> 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controlled by PC-PLC during tumor progression.</a:t>
            </a:r>
          </a:p>
          <a:p>
            <a:r>
              <a:rPr lang="en-US" sz="1200" b="1" i="0" u="none" strike="noStrike" dirty="0" smtClean="0">
                <a:latin typeface="Times" panose="02020603060405020304" pitchFamily="18" charset="0"/>
              </a:rPr>
              <a:t>                                                           malignant transformation </a:t>
            </a:r>
            <a:endParaRPr lang="en-US" sz="1200" b="0" i="0" u="none" strike="noStrike" baseline="0" dirty="0" smtClean="0">
              <a:latin typeface="Times" panose="02020603060405020304" pitchFamily="18" charset="0"/>
            </a:endParaRPr>
          </a:p>
          <a:p>
            <a:r>
              <a:rPr lang="en-US" sz="1200" b="1" i="0" u="none" strike="noStrike" dirty="0" smtClean="0">
                <a:latin typeface="Times" panose="02020603060405020304" pitchFamily="18" charset="0"/>
              </a:rPr>
              <a:t>                                                                                                                                inf</a:t>
            </a:r>
            <a:r>
              <a:rPr lang="en-US" sz="1200" b="1" i="0" u="none" strike="noStrike" baseline="0" dirty="0" smtClean="0">
                <a:latin typeface="Times" panose="02020603060405020304" pitchFamily="18" charset="0"/>
              </a:rPr>
              <a:t>lammatory processes</a:t>
            </a:r>
          </a:p>
          <a:p>
            <a:r>
              <a:rPr lang="en-US" sz="1200" b="1" dirty="0" smtClean="0">
                <a:latin typeface="Times" panose="02020603060405020304" pitchFamily="18" charset="0"/>
              </a:rPr>
              <a:t>                                                                             </a:t>
            </a:r>
            <a:r>
              <a:rPr lang="en-US" sz="1200" b="1" i="0" u="none" strike="noStrike" baseline="0" dirty="0" smtClean="0">
                <a:latin typeface="Times" panose="02020603060405020304" pitchFamily="18" charset="0"/>
              </a:rPr>
              <a:t>PC-PLC</a:t>
            </a:r>
            <a:endParaRPr lang="en-US" sz="1200" dirty="0" smtClean="0">
              <a:latin typeface="Times" panose="02020603060405020304" pitchFamily="18" charset="0"/>
            </a:endParaRPr>
          </a:p>
          <a:p>
            <a:endParaRPr lang="en-US" sz="1200" b="0" i="0" u="none" strike="noStrike" baseline="0" dirty="0" smtClean="0">
              <a:latin typeface="Times" panose="02020603060405020304" pitchFamily="18" charset="0"/>
            </a:endParaRPr>
          </a:p>
          <a:p>
            <a:r>
              <a:rPr lang="en-US" sz="1200" b="1" i="0" u="none" strike="noStrike" baseline="0" dirty="0" smtClean="0">
                <a:latin typeface="Times" panose="02020603060405020304" pitchFamily="18" charset="0"/>
              </a:rPr>
              <a:t>                                                                                                 </a:t>
            </a:r>
            <a:endParaRPr lang="en-US" sz="1200" b="0" i="0" u="none" strike="noStrike" baseline="0" dirty="0" smtClean="0">
              <a:latin typeface="Times" panose="02020603060405020304" pitchFamily="18" charset="0"/>
            </a:endParaRPr>
          </a:p>
          <a:p>
            <a:endParaRPr lang="en-US" sz="1200" b="0" i="0" u="none" strike="noStrike" baseline="0" dirty="0" smtClean="0">
              <a:latin typeface="Times" panose="02020603060405020304" pitchFamily="18" charset="0"/>
            </a:endParaRPr>
          </a:p>
          <a:p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Previous studies had shown that </a:t>
            </a:r>
            <a:r>
              <a:rPr lang="en-US" sz="1250" b="1" i="0" u="none" strike="noStrike" baseline="0" dirty="0" smtClean="0">
                <a:solidFill>
                  <a:srgbClr val="FF0000"/>
                </a:solidFill>
                <a:latin typeface="Times" panose="02020603060405020304" pitchFamily="18" charset="0"/>
              </a:rPr>
              <a:t>IFN-alpha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 can induce significant changes in PC metabolism, by altering primarily the </a:t>
            </a:r>
            <a:r>
              <a:rPr lang="en-US" sz="1200" b="0" i="0" u="none" strike="noStrike" baseline="0" dirty="0" err="1" smtClean="0">
                <a:latin typeface="Times" panose="02020603060405020304" pitchFamily="18" charset="0"/>
              </a:rPr>
              <a:t>intratumor</a:t>
            </a:r>
            <a:r>
              <a:rPr lang="en-US" sz="1200" dirty="0" smtClean="0">
                <a:latin typeface="Times" panose="02020603060405020304" pitchFamily="18" charset="0"/>
              </a:rPr>
              <a:t> 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concentrations</a:t>
            </a:r>
            <a:r>
              <a:rPr lang="en-US" sz="1200" b="0" i="0" u="none" strike="noStrike" dirty="0" smtClean="0">
                <a:latin typeface="Times" panose="02020603060405020304" pitchFamily="18" charset="0"/>
              </a:rPr>
              <a:t> 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of Cho and </a:t>
            </a:r>
            <a:r>
              <a:rPr lang="en-US" sz="1200" b="0" i="0" u="none" strike="noStrike" baseline="0" dirty="0" err="1" smtClean="0">
                <a:latin typeface="Times" panose="02020603060405020304" pitchFamily="18" charset="0"/>
              </a:rPr>
              <a:t>PCho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 in tumor-bearing mice (Proietti E et al, Cancer Res 1986). IFN-alpha is the cytokine</a:t>
            </a:r>
            <a:r>
              <a:rPr lang="en-US" sz="1200" b="0" i="0" u="none" strike="noStrike" dirty="0" smtClean="0">
                <a:latin typeface="Times" panose="02020603060405020304" pitchFamily="18" charset="0"/>
              </a:rPr>
              <a:t> 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exhibiting the longest record of use in clinical oncology, capable of both exerting direct antitumor effects and playing a key</a:t>
            </a:r>
            <a:r>
              <a:rPr lang="en-US" sz="1200" b="0" i="0" u="none" strike="noStrike" dirty="0" smtClean="0">
                <a:latin typeface="Times" panose="02020603060405020304" pitchFamily="18" charset="0"/>
              </a:rPr>
              <a:t> 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role in linking innate and adaptive immunity (Belardelli and Ferrantini, 2002). With regard to the biologic role of PC-PLC in</a:t>
            </a:r>
            <a:r>
              <a:rPr lang="en-US" sz="1200" b="0" i="0" u="none" strike="noStrike" dirty="0" smtClean="0">
                <a:latin typeface="Times" panose="02020603060405020304" pitchFamily="18" charset="0"/>
              </a:rPr>
              <a:t> 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cancer control, it is still unclear whether IFN-alpha can differentially affect the expression, cellular localization and enzymatic</a:t>
            </a:r>
            <a:r>
              <a:rPr lang="en-US" sz="1200" b="0" i="0" u="none" strike="noStrike" dirty="0" smtClean="0">
                <a:latin typeface="Times" panose="02020603060405020304" pitchFamily="18" charset="0"/>
              </a:rPr>
              <a:t> 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activity of PC-PLC in cells of the immune system, as well as in tumor cells, thus resulting in inhibition of </a:t>
            </a:r>
            <a:r>
              <a:rPr lang="en-US" sz="1200" b="0" i="0" u="none" strike="noStrike" baseline="0" dirty="0" err="1" smtClean="0">
                <a:latin typeface="Times" panose="02020603060405020304" pitchFamily="18" charset="0"/>
              </a:rPr>
              <a:t>proinflammatory</a:t>
            </a:r>
            <a:r>
              <a:rPr lang="en-US" sz="1200" dirty="0" smtClean="0">
                <a:latin typeface="Times" panose="02020603060405020304" pitchFamily="18" charset="0"/>
              </a:rPr>
              <a:t> 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factors endowed with tumor-promoting activity and in activation of some effector functions involved in the antitumor response.</a:t>
            </a:r>
            <a:r>
              <a:rPr lang="en-US" sz="1200" b="0" i="0" u="none" strike="noStrike" dirty="0" smtClean="0">
                <a:latin typeface="Times" panose="02020603060405020304" pitchFamily="18" charset="0"/>
              </a:rPr>
              <a:t> 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A major working hypothesis of the proposed study is that PC-PLC can support tumor growth by secreting factors such as cytokines/</a:t>
            </a:r>
            <a:r>
              <a:rPr lang="en-US" sz="1200" b="0" i="0" u="none" strike="noStrike" dirty="0" smtClean="0">
                <a:latin typeface="Times" panose="02020603060405020304" pitchFamily="18" charset="0"/>
              </a:rPr>
              <a:t> </a:t>
            </a:r>
            <a:r>
              <a:rPr lang="en-US" sz="1200" b="0" i="0" u="none" strike="noStrike" baseline="0" dirty="0" err="1" smtClean="0">
                <a:latin typeface="Times" panose="02020603060405020304" pitchFamily="18" charset="0"/>
              </a:rPr>
              <a:t>chemokines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 and matrix </a:t>
            </a:r>
            <a:r>
              <a:rPr lang="en-US" sz="1200" b="0" i="0" u="none" strike="noStrike" baseline="0" dirty="0" err="1" smtClean="0">
                <a:latin typeface="Times" panose="02020603060405020304" pitchFamily="18" charset="0"/>
              </a:rPr>
              <a:t>metalloproteases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 that promote tumor cell proliferation, invasion and metastasis formation</a:t>
            </a:r>
          </a:p>
          <a:p>
            <a:endParaRPr lang="en-US" sz="1200" dirty="0" smtClean="0">
              <a:latin typeface="Times" panose="02020603060405020304" pitchFamily="18" charset="0"/>
            </a:endParaRPr>
          </a:p>
        </p:txBody>
      </p:sp>
      <p:sp>
        <p:nvSpPr>
          <p:cNvPr id="3" name="Rettangolo arrotondato 2"/>
          <p:cNvSpPr/>
          <p:nvPr/>
        </p:nvSpPr>
        <p:spPr>
          <a:xfrm>
            <a:off x="70346" y="144449"/>
            <a:ext cx="8994195" cy="1433142"/>
          </a:xfrm>
          <a:prstGeom prst="round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71758">
            <a:off x="4205704" y="3430156"/>
            <a:ext cx="677797" cy="663964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690" y="3694109"/>
            <a:ext cx="506474" cy="72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097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-18947"/>
            <a:ext cx="8931180" cy="68769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b="1" dirty="0">
                <a:solidFill>
                  <a:srgbClr val="FF0000"/>
                </a:solidFill>
                <a:latin typeface="Times" panose="02020603060405020304" pitchFamily="18" charset="0"/>
              </a:rPr>
              <a:t>f</a:t>
            </a:r>
            <a:r>
              <a:rPr lang="en-US" sz="1600" b="1" i="0" u="none" strike="noStrike" baseline="0" dirty="0" smtClean="0">
                <a:solidFill>
                  <a:srgbClr val="FF0000"/>
                </a:solidFill>
                <a:latin typeface="Times" panose="02020603060405020304" pitchFamily="18" charset="0"/>
              </a:rPr>
              <a:t>rom Letter</a:t>
            </a:r>
            <a:r>
              <a:rPr lang="en-US" sz="1600" b="1" i="0" u="none" strike="noStrike" dirty="0" smtClean="0">
                <a:solidFill>
                  <a:srgbClr val="FF0000"/>
                </a:solidFill>
                <a:latin typeface="Times" panose="02020603060405020304" pitchFamily="18" charset="0"/>
              </a:rPr>
              <a:t> of intent……</a:t>
            </a:r>
            <a:endParaRPr lang="en-US" sz="1600" b="1" i="0" u="none" strike="noStrike" baseline="0" dirty="0" smtClean="0">
              <a:solidFill>
                <a:srgbClr val="FF0000"/>
              </a:solidFill>
              <a:latin typeface="Times" panose="02020603060405020304" pitchFamily="18" charset="0"/>
            </a:endParaRPr>
          </a:p>
          <a:p>
            <a:pPr algn="just"/>
            <a:endParaRPr lang="en-US" sz="1200" b="0" i="0" u="none" strike="noStrike" baseline="0" dirty="0" smtClean="0">
              <a:latin typeface="Times" panose="02020603060405020304" pitchFamily="18" charset="0"/>
            </a:endParaRPr>
          </a:p>
          <a:p>
            <a:pPr algn="just"/>
            <a:r>
              <a:rPr lang="en-US" sz="1200" b="1" i="0" u="none" strike="noStrike" baseline="0" dirty="0" smtClean="0">
                <a:latin typeface="Times" panose="02020603060405020304" pitchFamily="18" charset="0"/>
              </a:rPr>
              <a:t>This three-year project will combine integrated multidisciplinary approaches to achieve the following </a:t>
            </a:r>
            <a:r>
              <a:rPr lang="en-US" sz="1400" b="1" i="0" u="none" strike="noStrike" baseline="0" dirty="0" smtClean="0">
                <a:solidFill>
                  <a:srgbClr val="FF0000"/>
                </a:solidFill>
                <a:latin typeface="Times" panose="02020603060405020304" pitchFamily="18" charset="0"/>
              </a:rPr>
              <a:t>main objectives</a:t>
            </a:r>
            <a:r>
              <a:rPr lang="en-US" sz="1200" b="0" i="0" u="none" strike="noStrike" baseline="0" dirty="0" smtClean="0">
                <a:solidFill>
                  <a:srgbClr val="FF0000"/>
                </a:solidFill>
                <a:latin typeface="Times" panose="02020603060405020304" pitchFamily="18" charset="0"/>
              </a:rPr>
              <a:t>:</a:t>
            </a:r>
          </a:p>
          <a:p>
            <a:pPr algn="just"/>
            <a:endParaRPr lang="en-US" sz="1200" b="1" i="0" u="none" strike="noStrike" baseline="0" dirty="0" smtClean="0">
              <a:solidFill>
                <a:srgbClr val="0070C0"/>
              </a:solidFill>
              <a:latin typeface="Times" panose="02020603060405020304" pitchFamily="18" charset="0"/>
            </a:endParaRPr>
          </a:p>
          <a:p>
            <a:pPr algn="just"/>
            <a:r>
              <a:rPr lang="en-US" sz="1250" b="1" i="0" u="none" strike="noStrike" baseline="0" dirty="0" smtClean="0">
                <a:solidFill>
                  <a:srgbClr val="0070C0"/>
                </a:solidFill>
                <a:latin typeface="Times" panose="02020603060405020304" pitchFamily="18" charset="0"/>
              </a:rPr>
              <a:t>1. Evaluation of the inflammatory pathways critically regulated by PC-PLC in the cross-talk between malignant (BC and</a:t>
            </a:r>
          </a:p>
          <a:p>
            <a:pPr algn="just"/>
            <a:r>
              <a:rPr lang="en-US" sz="1250" b="1" i="0" u="none" strike="noStrike" baseline="0" dirty="0" smtClean="0">
                <a:solidFill>
                  <a:srgbClr val="0070C0"/>
                </a:solidFill>
                <a:latin typeface="Times" panose="02020603060405020304" pitchFamily="18" charset="0"/>
              </a:rPr>
              <a:t>EOC cells) and purified immune cells isolated from healthy donors (such as macrophages, DC and NK cells). </a:t>
            </a:r>
          </a:p>
          <a:p>
            <a:pPr algn="just"/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By co-cultured</a:t>
            </a:r>
            <a:r>
              <a:rPr lang="en-US" sz="1200" b="0" i="0" u="none" strike="noStrike" dirty="0" smtClean="0">
                <a:latin typeface="Times" panose="02020603060405020304" pitchFamily="18" charset="0"/>
              </a:rPr>
              <a:t> 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systems, we will evaluate: a) the up- or down-regulation, both in immune and tumor cells, of </a:t>
            </a:r>
            <a:r>
              <a:rPr lang="en-US" sz="1200" b="0" i="0" u="none" strike="noStrike" baseline="0" dirty="0" err="1" smtClean="0">
                <a:latin typeface="Times" panose="02020603060405020304" pitchFamily="18" charset="0"/>
              </a:rPr>
              <a:t>chemokines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/chemokine receptors,</a:t>
            </a:r>
          </a:p>
          <a:p>
            <a:pPr algn="just"/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cytokines/cytokine receptors, metastasis-associated, extracellular matrix </a:t>
            </a:r>
            <a:r>
              <a:rPr lang="en-US" sz="1200" b="0" i="0" u="none" strike="noStrike" baseline="0" dirty="0" err="1" smtClean="0">
                <a:latin typeface="Times" panose="02020603060405020304" pitchFamily="18" charset="0"/>
              </a:rPr>
              <a:t>remodelling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 genes, by low-density array, either</a:t>
            </a:r>
            <a:r>
              <a:rPr lang="en-US" sz="1200" b="0" i="0" u="none" strike="noStrike" dirty="0" smtClean="0">
                <a:latin typeface="Times" panose="02020603060405020304" pitchFamily="18" charset="0"/>
              </a:rPr>
              <a:t> 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in the presence or in the absence of a specific PC-PLC inhibitor. The levels of these inflammatory mediators in the supernatant</a:t>
            </a:r>
            <a:r>
              <a:rPr lang="en-US" sz="1200" b="0" i="0" u="none" strike="noStrike" dirty="0" smtClean="0">
                <a:latin typeface="Times" panose="02020603060405020304" pitchFamily="18" charset="0"/>
              </a:rPr>
              <a:t> 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of co-cultured cells will be also detected by ELISA and multiplex protein arrays to identify molecular targets for tipping</a:t>
            </a:r>
            <a:r>
              <a:rPr lang="en-US" sz="1200" b="0" i="0" u="none" strike="noStrike" dirty="0" smtClean="0">
                <a:latin typeface="Times" panose="02020603060405020304" pitchFamily="18" charset="0"/>
              </a:rPr>
              <a:t> 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the balance between tumor-promoting and tumor-inhibiting inflammatory responses; b) the role of PC-PLC in the </a:t>
            </a:r>
            <a:r>
              <a:rPr lang="en-US" sz="1200" b="0" i="0" u="none" strike="noStrike" baseline="0" dirty="0" err="1" smtClean="0">
                <a:latin typeface="Times" panose="02020603060405020304" pitchFamily="18" charset="0"/>
              </a:rPr>
              <a:t>cytolytic</a:t>
            </a:r>
            <a:r>
              <a:rPr lang="en-US" sz="1200" dirty="0">
                <a:latin typeface="Times" panose="02020603060405020304" pitchFamily="18" charset="0"/>
              </a:rPr>
              <a:t> 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activity of immune towards tumor cells by cytotoxic assays; c) the PC-PLC-driven pathways eventually required by tumor</a:t>
            </a:r>
            <a:r>
              <a:rPr lang="en-US" sz="1200" b="0" i="0" u="none" strike="noStrike" dirty="0" smtClean="0">
                <a:latin typeface="Times" panose="02020603060405020304" pitchFamily="18" charset="0"/>
              </a:rPr>
              <a:t> 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cells for the positive feedback loop involving IL-6, NF-kB and STAT3 in the initiation of cell transformation, by biochemical</a:t>
            </a:r>
            <a:r>
              <a:rPr lang="en-US" sz="1200" b="0" i="0" u="none" strike="noStrike" dirty="0" smtClean="0">
                <a:latin typeface="Times" panose="02020603060405020304" pitchFamily="18" charset="0"/>
              </a:rPr>
              <a:t> </a:t>
            </a:r>
            <a:r>
              <a:rPr lang="it-IT" sz="1200" b="0" i="0" u="none" strike="noStrike" baseline="0" dirty="0" smtClean="0">
                <a:latin typeface="Times" panose="02020603060405020304" pitchFamily="18" charset="0"/>
              </a:rPr>
              <a:t>and CLSM </a:t>
            </a:r>
            <a:r>
              <a:rPr lang="it-IT" sz="1200" b="0" i="0" u="none" strike="noStrike" baseline="0" dirty="0" err="1" smtClean="0">
                <a:latin typeface="Times" panose="02020603060405020304" pitchFamily="18" charset="0"/>
              </a:rPr>
              <a:t>analyses</a:t>
            </a:r>
            <a:r>
              <a:rPr lang="it-IT" sz="1200" b="0" i="0" u="none" strike="noStrike" baseline="0" dirty="0" smtClean="0">
                <a:latin typeface="Times" panose="02020603060405020304" pitchFamily="18" charset="0"/>
              </a:rPr>
              <a:t>.</a:t>
            </a:r>
          </a:p>
          <a:p>
            <a:pPr algn="just"/>
            <a:endParaRPr lang="en-US" sz="1200" b="1" i="0" u="none" strike="noStrike" baseline="0" dirty="0" smtClean="0">
              <a:solidFill>
                <a:srgbClr val="0070C0"/>
              </a:solidFill>
              <a:latin typeface="Times" panose="02020603060405020304" pitchFamily="18" charset="0"/>
            </a:endParaRPr>
          </a:p>
          <a:p>
            <a:pPr algn="just"/>
            <a:r>
              <a:rPr lang="en-US" sz="1250" b="1" i="0" u="none" strike="noStrike" baseline="0" dirty="0" smtClean="0">
                <a:solidFill>
                  <a:srgbClr val="0070C0"/>
                </a:solidFill>
                <a:latin typeface="Times" panose="02020603060405020304" pitchFamily="18" charset="0"/>
              </a:rPr>
              <a:t>2. Evaluation of the </a:t>
            </a:r>
            <a:r>
              <a:rPr lang="en-US" sz="1250" b="1" i="0" u="none" strike="noStrike" baseline="0" dirty="0" err="1" smtClean="0">
                <a:solidFill>
                  <a:srgbClr val="0070C0"/>
                </a:solidFill>
                <a:latin typeface="Times" panose="02020603060405020304" pitchFamily="18" charset="0"/>
              </a:rPr>
              <a:t>effecs</a:t>
            </a:r>
            <a:r>
              <a:rPr lang="en-US" sz="1250" b="1" i="0" u="none" strike="noStrike" baseline="0" dirty="0" smtClean="0">
                <a:solidFill>
                  <a:srgbClr val="0070C0"/>
                </a:solidFill>
                <a:latin typeface="Times" panose="02020603060405020304" pitchFamily="18" charset="0"/>
              </a:rPr>
              <a:t> of PC-PLC-inhibition</a:t>
            </a:r>
            <a:r>
              <a:rPr lang="en-US" sz="1250" b="1" i="0" u="none" strike="noStrike" dirty="0" smtClean="0">
                <a:solidFill>
                  <a:srgbClr val="0070C0"/>
                </a:solidFill>
                <a:latin typeface="Times" panose="02020603060405020304" pitchFamily="18" charset="0"/>
              </a:rPr>
              <a:t> </a:t>
            </a:r>
            <a:r>
              <a:rPr lang="en-US" sz="1250" b="1" i="0" u="none" strike="noStrike" baseline="0" dirty="0" smtClean="0">
                <a:solidFill>
                  <a:srgbClr val="0070C0"/>
                </a:solidFill>
                <a:latin typeface="Times" panose="02020603060405020304" pitchFamily="18" charset="0"/>
              </a:rPr>
              <a:t>on IFN-alpha-induced antitumor responses.</a:t>
            </a:r>
            <a:r>
              <a:rPr lang="en-US" sz="1250" b="0" i="0" u="none" strike="noStrike" baseline="0" dirty="0" smtClean="0">
                <a:latin typeface="Times" panose="02020603060405020304" pitchFamily="18" charset="0"/>
              </a:rPr>
              <a:t> </a:t>
            </a:r>
          </a:p>
          <a:p>
            <a:pPr algn="just"/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We</a:t>
            </a:r>
            <a:r>
              <a:rPr lang="en-US" sz="1200" dirty="0">
                <a:latin typeface="Times" panose="02020603060405020304" pitchFamily="18" charset="0"/>
              </a:rPr>
              <a:t> 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will investigate: a) the effects of IFN-alpha on PC-PLC expression and/or activity in both tumor and immune cells by CLSM</a:t>
            </a:r>
            <a:r>
              <a:rPr lang="en-US" sz="1200" b="0" i="0" u="none" strike="noStrike" dirty="0" smtClean="0">
                <a:latin typeface="Times" panose="02020603060405020304" pitchFamily="18" charset="0"/>
              </a:rPr>
              <a:t> 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analyses and enzymatic assays; b) the possible role of PC-PLC in affecting the differentiation and activity of IFN-DC by flow</a:t>
            </a:r>
            <a:r>
              <a:rPr lang="en-US" sz="1200" b="0" i="0" u="none" strike="noStrike" dirty="0" smtClean="0">
                <a:latin typeface="Times" panose="02020603060405020304" pitchFamily="18" charset="0"/>
              </a:rPr>
              <a:t> </a:t>
            </a:r>
            <a:r>
              <a:rPr lang="en-US" sz="1200" b="0" i="0" u="none" strike="noStrike" baseline="0" dirty="0" err="1" smtClean="0">
                <a:latin typeface="Times" panose="02020603060405020304" pitchFamily="18" charset="0"/>
              </a:rPr>
              <a:t>cytometry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 and CLSM analyses, and by biochemical and functional assays.</a:t>
            </a:r>
          </a:p>
          <a:p>
            <a:pPr algn="just"/>
            <a:endParaRPr lang="en-US" sz="1200" b="1" i="0" u="none" strike="noStrike" baseline="0" dirty="0" smtClean="0">
              <a:solidFill>
                <a:srgbClr val="0070C0"/>
              </a:solidFill>
              <a:latin typeface="Times" panose="02020603060405020304" pitchFamily="18" charset="0"/>
            </a:endParaRPr>
          </a:p>
          <a:p>
            <a:pPr algn="just"/>
            <a:r>
              <a:rPr lang="en-US" sz="1250" b="1" i="0" u="none" strike="noStrike" baseline="0" dirty="0" smtClean="0">
                <a:solidFill>
                  <a:srgbClr val="0070C0"/>
                </a:solidFill>
                <a:latin typeface="Times" panose="02020603060405020304" pitchFamily="18" charset="0"/>
              </a:rPr>
              <a:t>3. Understanding the effects of the PC-PLC-driven inflammatory pathways on breast and ovarian tumor progression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. </a:t>
            </a:r>
          </a:p>
          <a:p>
            <a:pPr algn="just"/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In particular,</a:t>
            </a:r>
            <a:r>
              <a:rPr lang="en-US" sz="1200" b="0" i="0" u="none" strike="noStrike" dirty="0" smtClean="0">
                <a:latin typeface="Times" panose="02020603060405020304" pitchFamily="18" charset="0"/>
              </a:rPr>
              <a:t> 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we will dissect, by confocal laser and electron scanning microscopy, the mechanisms affecting EMT (and MET), cell</a:t>
            </a:r>
            <a:r>
              <a:rPr lang="en-US" sz="1200" b="0" i="0" u="none" strike="noStrike" dirty="0" smtClean="0">
                <a:latin typeface="Times" panose="02020603060405020304" pitchFamily="18" charset="0"/>
              </a:rPr>
              <a:t> 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migration and invasion in a panel of tumor cell lines corresponding to different types and stages of BC and EOC cells. The</a:t>
            </a:r>
            <a:r>
              <a:rPr lang="en-US" sz="1200" b="0" i="0" u="none" strike="noStrike" dirty="0" smtClean="0">
                <a:latin typeface="Times" panose="02020603060405020304" pitchFamily="18" charset="0"/>
              </a:rPr>
              <a:t> 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expression of some typical differentiation markers will be evaluated in a time course of PC-PLC inhibition, by flow </a:t>
            </a:r>
            <a:r>
              <a:rPr lang="en-US" sz="1200" b="0" i="0" u="none" strike="noStrike" baseline="0" dirty="0" err="1" smtClean="0">
                <a:latin typeface="Times" panose="02020603060405020304" pitchFamily="18" charset="0"/>
              </a:rPr>
              <a:t>cytometry</a:t>
            </a:r>
            <a:r>
              <a:rPr lang="en-US" sz="1200" dirty="0">
                <a:latin typeface="Times" panose="02020603060405020304" pitchFamily="18" charset="0"/>
              </a:rPr>
              <a:t> 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and biochemical analyses, in relation to changes in </a:t>
            </a:r>
            <a:r>
              <a:rPr lang="en-US" sz="1200" b="0" i="0" u="none" strike="noStrike" baseline="0" dirty="0" err="1" smtClean="0">
                <a:latin typeface="Times" panose="02020603060405020304" pitchFamily="18" charset="0"/>
              </a:rPr>
              <a:t>PCho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 and mobile lipid pools monitored by high resolution MRS examinations.</a:t>
            </a:r>
          </a:p>
          <a:p>
            <a:pPr algn="just"/>
            <a:endParaRPr lang="en-US" sz="1200" b="1" i="0" u="none" strike="noStrike" baseline="0" dirty="0" smtClean="0">
              <a:solidFill>
                <a:srgbClr val="0070C0"/>
              </a:solidFill>
              <a:latin typeface="Times" panose="02020603060405020304" pitchFamily="18" charset="0"/>
            </a:endParaRPr>
          </a:p>
          <a:p>
            <a:pPr algn="just"/>
            <a:r>
              <a:rPr lang="en-US" sz="1250" b="1" i="0" u="none" strike="noStrike" baseline="0" dirty="0" smtClean="0">
                <a:solidFill>
                  <a:srgbClr val="0070C0"/>
                </a:solidFill>
                <a:latin typeface="Times" panose="02020603060405020304" pitchFamily="18" charset="0"/>
              </a:rPr>
              <a:t>4. Assessment of PC-PLC as a potential target for new antitumor therapies. </a:t>
            </a:r>
          </a:p>
          <a:p>
            <a:pPr algn="just"/>
            <a:r>
              <a:rPr lang="en-US" sz="1200" dirty="0">
                <a:latin typeface="Times" panose="02020603060405020304" pitchFamily="18" charset="0"/>
              </a:rPr>
              <a:t>The final part of our study will consist in assessing the strategy of </a:t>
            </a:r>
            <a:r>
              <a:rPr lang="en-US" sz="1200" dirty="0" err="1">
                <a:latin typeface="Times" panose="02020603060405020304" pitchFamily="18" charset="0"/>
              </a:rPr>
              <a:t>downmodulating</a:t>
            </a:r>
            <a:r>
              <a:rPr lang="en-US" sz="1200" dirty="0">
                <a:latin typeface="Times" panose="02020603060405020304" pitchFamily="18" charset="0"/>
              </a:rPr>
              <a:t> PC-PLC in breast and ovarian tumor </a:t>
            </a:r>
            <a:r>
              <a:rPr lang="en-US" sz="1200" dirty="0" err="1" smtClean="0">
                <a:latin typeface="Times" panose="02020603060405020304" pitchFamily="18" charset="0"/>
              </a:rPr>
              <a:t>xenografts</a:t>
            </a:r>
            <a:r>
              <a:rPr lang="en-US" sz="1200" dirty="0">
                <a:latin typeface="Times" panose="02020603060405020304" pitchFamily="18" charset="0"/>
              </a:rPr>
              <a:t> </a:t>
            </a:r>
            <a:r>
              <a:rPr lang="en-US" sz="1200" dirty="0" smtClean="0">
                <a:latin typeface="Times" panose="02020603060405020304" pitchFamily="18" charset="0"/>
              </a:rPr>
              <a:t>as </a:t>
            </a:r>
            <a:r>
              <a:rPr lang="en-US" sz="1200" dirty="0">
                <a:latin typeface="Times" panose="02020603060405020304" pitchFamily="18" charset="0"/>
              </a:rPr>
              <a:t>potential target for new antitumor therapies, either alone or in combination with IFN-alpha. In tissue samples </a:t>
            </a:r>
            <a:r>
              <a:rPr lang="en-US" sz="1200" dirty="0" smtClean="0">
                <a:latin typeface="Times" panose="02020603060405020304" pitchFamily="18" charset="0"/>
              </a:rPr>
              <a:t>of human </a:t>
            </a:r>
            <a:r>
              <a:rPr lang="en-US" sz="1200" dirty="0">
                <a:latin typeface="Times" panose="02020603060405020304" pitchFamily="18" charset="0"/>
              </a:rPr>
              <a:t>ovarian and breast tumors recovered from SCID mice transplanted with the respective tumor type cell lines </a:t>
            </a:r>
            <a:r>
              <a:rPr lang="en-US" sz="1200" dirty="0" smtClean="0">
                <a:latin typeface="Times" panose="02020603060405020304" pitchFamily="18" charset="0"/>
              </a:rPr>
              <a:t>we </a:t>
            </a:r>
            <a:r>
              <a:rPr lang="en-US" sz="1200" dirty="0">
                <a:latin typeface="Times" panose="02020603060405020304" pitchFamily="18" charset="0"/>
              </a:rPr>
              <a:t>will characterize the expression and activity of PC-PLC in different types </a:t>
            </a:r>
            <a:r>
              <a:rPr lang="en-US" sz="1200" dirty="0" smtClean="0">
                <a:latin typeface="Times" panose="02020603060405020304" pitchFamily="18" charset="0"/>
              </a:rPr>
              <a:t>and stages </a:t>
            </a:r>
            <a:r>
              <a:rPr lang="en-US" sz="1200" dirty="0">
                <a:latin typeface="Times" panose="02020603060405020304" pitchFamily="18" charset="0"/>
              </a:rPr>
              <a:t>of tumor, in relation to: a) gene expression profiles, by means of microarrays for evaluating the modulation of </a:t>
            </a:r>
            <a:r>
              <a:rPr lang="en-US" sz="1200" dirty="0" smtClean="0">
                <a:latin typeface="Times" panose="02020603060405020304" pitchFamily="18" charset="0"/>
              </a:rPr>
              <a:t>genes related </a:t>
            </a:r>
            <a:r>
              <a:rPr lang="en-US" sz="1200" dirty="0">
                <a:latin typeface="Times" panose="02020603060405020304" pitchFamily="18" charset="0"/>
              </a:rPr>
              <a:t>to the oncogenic potential of tumor cells; b) alterations of PC metabolism, with emphasis on the significance of </a:t>
            </a:r>
            <a:r>
              <a:rPr lang="en-US" sz="1200" dirty="0" smtClean="0">
                <a:latin typeface="Times" panose="02020603060405020304" pitchFamily="18" charset="0"/>
              </a:rPr>
              <a:t>MRS signals </a:t>
            </a:r>
            <a:r>
              <a:rPr lang="en-US" sz="1200" dirty="0">
                <a:latin typeface="Times" panose="02020603060405020304" pitchFamily="18" charset="0"/>
              </a:rPr>
              <a:t>as fingerprints of tumor progression and indicators of altered cell </a:t>
            </a:r>
            <a:r>
              <a:rPr lang="en-US" sz="1200" dirty="0" err="1">
                <a:latin typeface="Times" panose="02020603060405020304" pitchFamily="18" charset="0"/>
              </a:rPr>
              <a:t>signalling</a:t>
            </a:r>
            <a:r>
              <a:rPr lang="en-US" sz="1200" dirty="0" smtClean="0">
                <a:latin typeface="Times" panose="02020603060405020304" pitchFamily="18" charset="0"/>
              </a:rPr>
              <a:t>.</a:t>
            </a:r>
            <a:r>
              <a:rPr lang="en-US" sz="1200" dirty="0"/>
              <a:t> </a:t>
            </a:r>
            <a:r>
              <a:rPr lang="en-US" sz="1200" dirty="0">
                <a:latin typeface="Times" panose="02020603060405020304" pitchFamily="18" charset="0"/>
              </a:rPr>
              <a:t>Moreover, in a pilot study PC-PLC expression will be investigated in human breast tumor lesions recovered from either </a:t>
            </a:r>
            <a:r>
              <a:rPr lang="en-US" sz="1200" dirty="0" err="1" smtClean="0">
                <a:latin typeface="Times" panose="02020603060405020304" pitchFamily="18" charset="0"/>
              </a:rPr>
              <a:t>neoadjuvant</a:t>
            </a:r>
            <a:r>
              <a:rPr lang="en-US" sz="1200" dirty="0" smtClean="0">
                <a:latin typeface="Times" panose="02020603060405020304" pitchFamily="18" charset="0"/>
              </a:rPr>
              <a:t>-responder </a:t>
            </a:r>
            <a:r>
              <a:rPr lang="en-US" sz="1200" dirty="0">
                <a:latin typeface="Times" panose="02020603060405020304" pitchFamily="18" charset="0"/>
              </a:rPr>
              <a:t>or non-responder patients or from patients who present metastatic spread at later stage. In the same </a:t>
            </a:r>
            <a:r>
              <a:rPr lang="en-US" sz="1200" dirty="0" smtClean="0">
                <a:latin typeface="Times" panose="02020603060405020304" pitchFamily="18" charset="0"/>
              </a:rPr>
              <a:t>surgical specimens </a:t>
            </a:r>
            <a:r>
              <a:rPr lang="en-US" sz="1200" dirty="0">
                <a:latin typeface="Times" panose="02020603060405020304" pitchFamily="18" charset="0"/>
              </a:rPr>
              <a:t>we will identify the </a:t>
            </a:r>
            <a:r>
              <a:rPr lang="en-US" sz="1200" dirty="0" err="1">
                <a:latin typeface="Times" panose="02020603060405020304" pitchFamily="18" charset="0"/>
              </a:rPr>
              <a:t>intratumor</a:t>
            </a:r>
            <a:r>
              <a:rPr lang="en-US" sz="1200" dirty="0">
                <a:latin typeface="Times" panose="02020603060405020304" pitchFamily="18" charset="0"/>
              </a:rPr>
              <a:t> inflammatory mediators and characterize tumor infiltrating immune cells, </a:t>
            </a:r>
            <a:r>
              <a:rPr lang="en-US" sz="1200" dirty="0" smtClean="0">
                <a:latin typeface="Times" panose="02020603060405020304" pitchFamily="18" charset="0"/>
              </a:rPr>
              <a:t>correlating these </a:t>
            </a:r>
            <a:r>
              <a:rPr lang="en-US" sz="1200" dirty="0">
                <a:latin typeface="Times" panose="02020603060405020304" pitchFamily="18" charset="0"/>
              </a:rPr>
              <a:t>data with alterations in the </a:t>
            </a:r>
            <a:r>
              <a:rPr lang="en-US" sz="1200" dirty="0" err="1">
                <a:latin typeface="Times" panose="02020603060405020304" pitchFamily="18" charset="0"/>
              </a:rPr>
              <a:t>PCho</a:t>
            </a:r>
            <a:r>
              <a:rPr lang="en-US" sz="1200" dirty="0">
                <a:latin typeface="Times" panose="02020603060405020304" pitchFamily="18" charset="0"/>
              </a:rPr>
              <a:t> pool and with gene expression profiles.</a:t>
            </a:r>
            <a:endParaRPr lang="it-IT" sz="1200" dirty="0">
              <a:latin typeface="Times" panose="0202060306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53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60775" y="117693"/>
            <a:ext cx="8983225" cy="65094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b="1" i="0" u="none" strike="noStrike" baseline="0" dirty="0" smtClean="0">
                <a:solidFill>
                  <a:srgbClr val="FF0000"/>
                </a:solidFill>
                <a:latin typeface="Times" panose="02020603060405020304" pitchFamily="18" charset="0"/>
              </a:rPr>
              <a:t>                                                                                   </a:t>
            </a:r>
            <a:r>
              <a:rPr lang="it-IT" sz="1400" b="1" i="0" u="none" strike="noStrike" baseline="0" dirty="0" err="1" smtClean="0">
                <a:solidFill>
                  <a:srgbClr val="FF0000"/>
                </a:solidFill>
                <a:latin typeface="Times" panose="02020603060405020304" pitchFamily="18" charset="0"/>
              </a:rPr>
              <a:t>Collaborations</a:t>
            </a:r>
            <a:r>
              <a:rPr lang="it-IT" sz="1400" b="1" i="0" u="none" strike="noStrike" baseline="0" dirty="0" smtClean="0">
                <a:solidFill>
                  <a:srgbClr val="FF0000"/>
                </a:solidFill>
                <a:latin typeface="Times" panose="02020603060405020304" pitchFamily="18" charset="0"/>
              </a:rPr>
              <a:t>.</a:t>
            </a:r>
          </a:p>
          <a:p>
            <a:pPr algn="just"/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This 3-year project will be based on the complementary </a:t>
            </a:r>
            <a:r>
              <a:rPr lang="en-US" sz="1200" b="0" i="0" u="none" strike="noStrike" baseline="0" dirty="0" err="1" smtClean="0">
                <a:latin typeface="Times" panose="02020603060405020304" pitchFamily="18" charset="0"/>
              </a:rPr>
              <a:t>expertises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 of different Units at the ISS, in collaboration with the Department</a:t>
            </a:r>
          </a:p>
          <a:p>
            <a:pPr algn="just"/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of Surgery (</a:t>
            </a:r>
            <a:r>
              <a:rPr lang="en-US" sz="1200" b="0" i="0" u="none" strike="noStrike" baseline="0" dirty="0" err="1" smtClean="0">
                <a:latin typeface="Times" panose="02020603060405020304" pitchFamily="18" charset="0"/>
              </a:rPr>
              <a:t>Policlinico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 Umberto I, Rome), to fulfil all the above mentioned tasks.</a:t>
            </a:r>
          </a:p>
          <a:p>
            <a:pPr algn="just"/>
            <a:endParaRPr lang="en-US" sz="1200" b="0" i="0" u="none" strike="noStrike" baseline="0" dirty="0" smtClean="0">
              <a:latin typeface="Times" panose="02020603060405020304" pitchFamily="18" charset="0"/>
            </a:endParaRPr>
          </a:p>
          <a:p>
            <a:pPr algn="just"/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A major part of the work will be carried out at the Department of Cell Biology and Neurosciences of the ISS.</a:t>
            </a:r>
          </a:p>
          <a:p>
            <a:pPr algn="just"/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The scientific staff at </a:t>
            </a:r>
            <a:r>
              <a:rPr lang="en-US" sz="1200" i="0" u="none" strike="noStrike" baseline="0" dirty="0" smtClean="0">
                <a:latin typeface="Times" panose="02020603060405020304" pitchFamily="18" charset="0"/>
              </a:rPr>
              <a:t>Molecular and Cellular Imaging 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Section has wide experience in studying the biology of PC-PLC both</a:t>
            </a:r>
            <a:r>
              <a:rPr lang="en-US" sz="1200" b="0" i="0" u="none" strike="noStrike" dirty="0" smtClean="0">
                <a:latin typeface="Times" panose="02020603060405020304" pitchFamily="18" charset="0"/>
              </a:rPr>
              <a:t> 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in immune and cancer cells. They have appropriate background, knowledge and skill in the specific field of phospholipid metabolism</a:t>
            </a:r>
            <a:r>
              <a:rPr lang="en-US" sz="1200" b="0" i="0" u="none" strike="noStrike" dirty="0" smtClean="0">
                <a:latin typeface="Times" panose="02020603060405020304" pitchFamily="18" charset="0"/>
              </a:rPr>
              <a:t> 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in epithelial cancers and are participating in projects granted by Public or Private National and international Agencies.</a:t>
            </a:r>
            <a:r>
              <a:rPr lang="en-US" sz="1200" b="0" i="0" u="none" strike="noStrike" dirty="0" smtClean="0">
                <a:latin typeface="Times" panose="02020603060405020304" pitchFamily="18" charset="0"/>
              </a:rPr>
              <a:t> </a:t>
            </a:r>
            <a:r>
              <a:rPr lang="en-US" sz="1300" b="1" i="0" u="none" strike="noStrike" baseline="0" dirty="0" err="1" smtClean="0">
                <a:latin typeface="Times" panose="02020603060405020304" pitchFamily="18" charset="0"/>
              </a:rPr>
              <a:t>Dr</a:t>
            </a:r>
            <a:r>
              <a:rPr lang="en-US" sz="1300" b="1" i="0" u="none" strike="noStrike" baseline="0" dirty="0" smtClean="0">
                <a:latin typeface="Times" panose="02020603060405020304" pitchFamily="18" charset="0"/>
              </a:rPr>
              <a:t> F Spadaro (PI) 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will be responsible for the overall scientific coordination and direction of the project, in collaboration</a:t>
            </a:r>
            <a:r>
              <a:rPr lang="en-US" sz="1200" b="0" i="0" u="none" strike="noStrike" dirty="0" smtClean="0">
                <a:latin typeface="Times" panose="02020603060405020304" pitchFamily="18" charset="0"/>
              </a:rPr>
              <a:t> 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with </a:t>
            </a:r>
            <a:r>
              <a:rPr lang="en-US" sz="1200" b="1" i="0" u="none" strike="noStrike" baseline="0" dirty="0" err="1" smtClean="0">
                <a:latin typeface="Times" panose="02020603060405020304" pitchFamily="18" charset="0"/>
              </a:rPr>
              <a:t>Dr</a:t>
            </a:r>
            <a:r>
              <a:rPr lang="en-US" sz="1200" b="1" i="0" u="none" strike="noStrike" baseline="0" dirty="0" smtClean="0">
                <a:latin typeface="Times" panose="02020603060405020304" pitchFamily="18" charset="0"/>
              </a:rPr>
              <a:t> F Podo and </a:t>
            </a:r>
            <a:r>
              <a:rPr lang="en-US" sz="1200" b="1" i="0" u="none" strike="noStrike" baseline="0" dirty="0" err="1" smtClean="0">
                <a:latin typeface="Times" panose="02020603060405020304" pitchFamily="18" charset="0"/>
              </a:rPr>
              <a:t>Dr</a:t>
            </a:r>
            <a:r>
              <a:rPr lang="en-US" sz="1200" b="1" i="0" u="none" strike="noStrike" baseline="0" dirty="0" smtClean="0">
                <a:latin typeface="Times" panose="02020603060405020304" pitchFamily="18" charset="0"/>
              </a:rPr>
              <a:t> F Belardelli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. She will also directly contribute to the planning and development of the research, maintaining</a:t>
            </a:r>
            <a:r>
              <a:rPr lang="en-US" sz="1200" b="0" i="0" u="none" strike="noStrike" dirty="0" smtClean="0">
                <a:latin typeface="Times" panose="02020603060405020304" pitchFamily="18" charset="0"/>
              </a:rPr>
              <a:t> 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close interactions with all the collaborators. In particular, she will participate, with </a:t>
            </a:r>
            <a:r>
              <a:rPr lang="en-US" sz="1300" b="1" i="0" u="none" strike="noStrike" baseline="0" dirty="0" smtClean="0">
                <a:latin typeface="Times" panose="02020603060405020304" pitchFamily="18" charset="0"/>
              </a:rPr>
              <a:t>Dr. S Cecchetti, Dr. L Paris and</a:t>
            </a:r>
            <a:r>
              <a:rPr lang="en-US" sz="1300" b="1" i="0" u="none" strike="noStrike" dirty="0" smtClean="0">
                <a:latin typeface="Times" panose="02020603060405020304" pitchFamily="18" charset="0"/>
              </a:rPr>
              <a:t> </a:t>
            </a:r>
            <a:r>
              <a:rPr lang="en-US" sz="1300" b="1" i="0" u="none" strike="noStrike" baseline="0" dirty="0" smtClean="0">
                <a:latin typeface="Times" panose="02020603060405020304" pitchFamily="18" charset="0"/>
              </a:rPr>
              <a:t>Dr. L Abalsamo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, to the experimental studies on expression, sub-cellular localization and activity of PC-PLC in the dynamic</a:t>
            </a:r>
            <a:r>
              <a:rPr lang="en-US" sz="1200" b="0" i="0" u="none" strike="noStrike" dirty="0" smtClean="0">
                <a:latin typeface="Times" panose="02020603060405020304" pitchFamily="18" charset="0"/>
              </a:rPr>
              <a:t> 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cross-talk between cancer and immune cells, by investigating the inflammatory PC-PLC-driven pathways affecting cancer</a:t>
            </a:r>
            <a:r>
              <a:rPr lang="en-US" sz="1200" b="0" i="0" u="none" strike="noStrike" dirty="0" smtClean="0">
                <a:latin typeface="Times" panose="02020603060405020304" pitchFamily="18" charset="0"/>
              </a:rPr>
              <a:t> 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differentiation, EMT (and MET), cytotoxicity, trafficking and </a:t>
            </a:r>
            <a:r>
              <a:rPr lang="en-US" sz="1200" b="0" i="0" u="none" strike="noStrike" baseline="0" dirty="0" err="1" smtClean="0">
                <a:latin typeface="Times" panose="02020603060405020304" pitchFamily="18" charset="0"/>
              </a:rPr>
              <a:t>signalling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 of important receptors, such as HER2 and adhesion</a:t>
            </a:r>
          </a:p>
          <a:p>
            <a:pPr algn="just"/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proteins. </a:t>
            </a:r>
            <a:r>
              <a:rPr lang="en-US" sz="1300" b="1" i="0" u="none" strike="noStrike" baseline="0" dirty="0" err="1" smtClean="0">
                <a:latin typeface="Times" panose="02020603060405020304" pitchFamily="18" charset="0"/>
              </a:rPr>
              <a:t>Dr</a:t>
            </a:r>
            <a:r>
              <a:rPr lang="en-US" sz="1300" b="1" i="0" u="none" strike="noStrike" baseline="0" dirty="0" smtClean="0">
                <a:latin typeface="Times" panose="02020603060405020304" pitchFamily="18" charset="0"/>
              </a:rPr>
              <a:t> E Iorio 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will be directly involved in MRS studies on breast and ovarian cancer cells, as well as on samples from</a:t>
            </a:r>
          </a:p>
          <a:p>
            <a:pPr algn="just"/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tumor </a:t>
            </a:r>
            <a:r>
              <a:rPr lang="en-US" sz="1200" b="0" i="0" u="none" strike="noStrike" baseline="0" dirty="0" err="1" smtClean="0">
                <a:latin typeface="Times" panose="02020603060405020304" pitchFamily="18" charset="0"/>
              </a:rPr>
              <a:t>xenografts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; </a:t>
            </a:r>
            <a:r>
              <a:rPr lang="en-US" sz="1300" b="1" i="0" u="none" strike="noStrike" baseline="0" dirty="0" err="1" smtClean="0">
                <a:latin typeface="Times" panose="02020603060405020304" pitchFamily="18" charset="0"/>
              </a:rPr>
              <a:t>Dr</a:t>
            </a:r>
            <a:r>
              <a:rPr lang="en-US" sz="1300" b="1" i="0" u="none" strike="noStrike" baseline="0" dirty="0" smtClean="0">
                <a:latin typeface="Times" panose="02020603060405020304" pitchFamily="18" charset="0"/>
              </a:rPr>
              <a:t> R Canese 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will be responsible for in vivo MRI/MRS studies on tumor-bearing SCID mice and in collaboration</a:t>
            </a:r>
          </a:p>
          <a:p>
            <a:pPr algn="just"/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with the technical expertise of the animal facility will supervise the set-up of experimental designs.</a:t>
            </a:r>
          </a:p>
          <a:p>
            <a:pPr algn="just"/>
            <a:endParaRPr lang="en-US" sz="1200" b="0" i="0" u="none" strike="noStrike" baseline="0" dirty="0" smtClean="0">
              <a:latin typeface="Times" panose="02020603060405020304" pitchFamily="18" charset="0"/>
            </a:endParaRPr>
          </a:p>
          <a:p>
            <a:pPr algn="just"/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The group </a:t>
            </a:r>
            <a:r>
              <a:rPr lang="en-US" sz="1200" i="0" u="none" strike="noStrike" baseline="0" dirty="0" smtClean="0">
                <a:latin typeface="Times" panose="02020603060405020304" pitchFamily="18" charset="0"/>
              </a:rPr>
              <a:t>of Experimental Immunotherapy Section has 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a long expertise in studying the immune mechanisms of action of type</a:t>
            </a:r>
          </a:p>
          <a:p>
            <a:pPr algn="just"/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I IFNs and the biology of IFN-DC. </a:t>
            </a:r>
            <a:r>
              <a:rPr lang="en-US" sz="1300" b="1" i="0" u="none" strike="noStrike" baseline="0" dirty="0" err="1" smtClean="0">
                <a:latin typeface="Times" panose="02020603060405020304" pitchFamily="18" charset="0"/>
              </a:rPr>
              <a:t>Dr</a:t>
            </a:r>
            <a:r>
              <a:rPr lang="en-US" sz="1300" b="1" i="0" u="none" strike="noStrike" baseline="0" dirty="0" smtClean="0">
                <a:latin typeface="Times" panose="02020603060405020304" pitchFamily="18" charset="0"/>
              </a:rPr>
              <a:t> SM Santini, </a:t>
            </a:r>
            <a:r>
              <a:rPr lang="en-US" sz="1300" b="1" i="0" u="none" strike="noStrike" baseline="0" dirty="0" err="1" smtClean="0">
                <a:latin typeface="Times" panose="02020603060405020304" pitchFamily="18" charset="0"/>
              </a:rPr>
              <a:t>Dr</a:t>
            </a:r>
            <a:r>
              <a:rPr lang="en-US" sz="1300" b="1" i="0" u="none" strike="noStrike" baseline="0" dirty="0" smtClean="0">
                <a:latin typeface="Times" panose="02020603060405020304" pitchFamily="18" charset="0"/>
              </a:rPr>
              <a:t> C Lapenta and </a:t>
            </a:r>
            <a:r>
              <a:rPr lang="en-US" sz="1300" b="1" i="0" u="none" strike="noStrike" baseline="0" dirty="0" err="1" smtClean="0">
                <a:latin typeface="Times" panose="02020603060405020304" pitchFamily="18" charset="0"/>
              </a:rPr>
              <a:t>Dr</a:t>
            </a:r>
            <a:r>
              <a:rPr lang="en-US" sz="1300" b="1" i="0" u="none" strike="noStrike" baseline="0" dirty="0" smtClean="0">
                <a:latin typeface="Times" panose="02020603060405020304" pitchFamily="18" charset="0"/>
              </a:rPr>
              <a:t> S Donati 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will contribute to understand the effects</a:t>
            </a:r>
            <a:r>
              <a:rPr lang="en-US" sz="1200" b="0" i="0" u="none" strike="noStrike" dirty="0" smtClean="0">
                <a:latin typeface="Times" panose="02020603060405020304" pitchFamily="18" charset="0"/>
              </a:rPr>
              <a:t> 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of PC-PLC inhibition on IFN-DC functional differentiation. This Unit can also count on a microarray core facility, fully</a:t>
            </a:r>
            <a:r>
              <a:rPr lang="en-US" sz="1200" b="0" i="0" u="none" strike="noStrike" dirty="0" smtClean="0">
                <a:latin typeface="Times" panose="02020603060405020304" pitchFamily="18" charset="0"/>
              </a:rPr>
              <a:t> 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equipped and qualified for gene profiling studies, that are carried out on arrays printed and validated in house with 34,580</a:t>
            </a:r>
            <a:r>
              <a:rPr lang="en-US" sz="1200" b="0" i="0" u="none" strike="noStrike" dirty="0" smtClean="0">
                <a:latin typeface="Times" panose="02020603060405020304" pitchFamily="18" charset="0"/>
              </a:rPr>
              <a:t> 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70mer </a:t>
            </a:r>
            <a:r>
              <a:rPr lang="en-US" sz="1200" b="0" i="0" u="none" strike="noStrike" baseline="0" dirty="0" err="1" smtClean="0">
                <a:latin typeface="Times" panose="02020603060405020304" pitchFamily="18" charset="0"/>
              </a:rPr>
              <a:t>oligos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 of the Operon collection (version 3.0). </a:t>
            </a:r>
            <a:r>
              <a:rPr lang="en-US" sz="1300" b="1" i="0" u="none" strike="noStrike" baseline="0" dirty="0" err="1" smtClean="0">
                <a:latin typeface="Times" panose="02020603060405020304" pitchFamily="18" charset="0"/>
              </a:rPr>
              <a:t>Dr</a:t>
            </a:r>
            <a:r>
              <a:rPr lang="en-US" sz="1300" b="1" i="0" u="none" strike="noStrike" baseline="0" dirty="0" smtClean="0">
                <a:latin typeface="Times" panose="02020603060405020304" pitchFamily="18" charset="0"/>
              </a:rPr>
              <a:t> I </a:t>
            </a:r>
            <a:r>
              <a:rPr lang="en-US" sz="1300" b="1" i="0" u="none" strike="noStrike" baseline="0" dirty="0" err="1" smtClean="0">
                <a:latin typeface="Times" panose="02020603060405020304" pitchFamily="18" charset="0"/>
              </a:rPr>
              <a:t>Canini</a:t>
            </a:r>
            <a:r>
              <a:rPr lang="en-US" sz="1300" b="1" i="0" u="none" strike="noStrike" baseline="0" dirty="0" smtClean="0">
                <a:latin typeface="Times" panose="02020603060405020304" pitchFamily="18" charset="0"/>
              </a:rPr>
              <a:t> and </a:t>
            </a:r>
            <a:r>
              <a:rPr lang="en-US" sz="1300" b="1" i="0" u="none" strike="noStrike" baseline="0" dirty="0" err="1" smtClean="0">
                <a:latin typeface="Times" panose="02020603060405020304" pitchFamily="18" charset="0"/>
              </a:rPr>
              <a:t>Dr</a:t>
            </a:r>
            <a:r>
              <a:rPr lang="en-US" sz="1300" b="1" i="0" u="none" strike="noStrike" baseline="0" dirty="0" smtClean="0">
                <a:latin typeface="Times" panose="02020603060405020304" pitchFamily="18" charset="0"/>
              </a:rPr>
              <a:t> L Gabriele </a:t>
            </a:r>
            <a:r>
              <a:rPr lang="en-US" sz="1200" b="1" i="0" u="none" strike="noStrike" baseline="0" dirty="0" smtClean="0">
                <a:latin typeface="Times" panose="02020603060405020304" pitchFamily="18" charset="0"/>
              </a:rPr>
              <a:t>will account for the microarray facility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,</a:t>
            </a:r>
            <a:r>
              <a:rPr lang="en-US" sz="1200" b="0" i="0" u="none" strike="noStrike" dirty="0" smtClean="0">
                <a:latin typeface="Times" panose="02020603060405020304" pitchFamily="18" charset="0"/>
              </a:rPr>
              <a:t> 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will take care of all data management and will be responsible for performing systems biology statistical analysis.</a:t>
            </a:r>
            <a:r>
              <a:rPr lang="en-US" sz="1200" b="0" i="0" u="none" strike="noStrike" dirty="0" smtClean="0">
                <a:latin typeface="Times" panose="02020603060405020304" pitchFamily="18" charset="0"/>
              </a:rPr>
              <a:t> </a:t>
            </a:r>
            <a:r>
              <a:rPr lang="en-US" sz="1300" b="1" i="0" u="none" strike="noStrike" baseline="0" dirty="0" err="1" smtClean="0">
                <a:latin typeface="Times" panose="02020603060405020304" pitchFamily="18" charset="0"/>
              </a:rPr>
              <a:t>Dr</a:t>
            </a:r>
            <a:r>
              <a:rPr lang="en-US" sz="1300" b="1" i="0" u="none" strike="noStrike" baseline="0" dirty="0" smtClean="0">
                <a:latin typeface="Times" panose="02020603060405020304" pitchFamily="18" charset="0"/>
              </a:rPr>
              <a:t> L Fantuzzi </a:t>
            </a:r>
            <a:r>
              <a:rPr lang="en-US" sz="1200" b="1" i="0" u="none" strike="noStrike" baseline="0" dirty="0" smtClean="0">
                <a:latin typeface="Times" panose="02020603060405020304" pitchFamily="18" charset="0"/>
              </a:rPr>
              <a:t>(Section of </a:t>
            </a:r>
            <a:r>
              <a:rPr lang="en-US" sz="1200" b="1" i="0" u="none" strike="noStrike" baseline="0" dirty="0" err="1" smtClean="0">
                <a:latin typeface="Times" panose="02020603060405020304" pitchFamily="18" charset="0"/>
              </a:rPr>
              <a:t>Immunoregulation</a:t>
            </a:r>
            <a:r>
              <a:rPr lang="en-US" sz="1200" b="1" i="0" u="none" strike="noStrike" baseline="0" dirty="0" smtClean="0">
                <a:latin typeface="Times" panose="02020603060405020304" pitchFamily="18" charset="0"/>
              </a:rPr>
              <a:t>) 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will contribute to understand the effects of PC-PLC inhibition on macrophage-mediated</a:t>
            </a:r>
            <a:r>
              <a:rPr lang="en-US" sz="1200" b="0" i="0" u="none" strike="noStrike" dirty="0" smtClean="0">
                <a:latin typeface="Times" panose="02020603060405020304" pitchFamily="18" charset="0"/>
              </a:rPr>
              <a:t> </a:t>
            </a:r>
            <a:r>
              <a:rPr lang="it-IT" sz="1200" b="0" i="0" u="none" strike="noStrike" baseline="0" dirty="0" smtClean="0">
                <a:latin typeface="Times" panose="02020603060405020304" pitchFamily="18" charset="0"/>
              </a:rPr>
              <a:t>immune </a:t>
            </a:r>
            <a:r>
              <a:rPr lang="it-IT" sz="1200" b="0" i="0" u="none" strike="noStrike" baseline="0" dirty="0" err="1" smtClean="0">
                <a:latin typeface="Times" panose="02020603060405020304" pitchFamily="18" charset="0"/>
              </a:rPr>
              <a:t>responses</a:t>
            </a:r>
            <a:r>
              <a:rPr lang="it-IT" sz="1200" b="0" i="0" u="none" strike="noStrike" baseline="0" dirty="0" smtClean="0">
                <a:latin typeface="Times" panose="02020603060405020304" pitchFamily="18" charset="0"/>
              </a:rPr>
              <a:t>.</a:t>
            </a:r>
            <a:r>
              <a:rPr lang="it-IT" sz="1200" b="0" i="0" u="none" strike="noStrike" dirty="0" smtClean="0">
                <a:latin typeface="Times" panose="02020603060405020304" pitchFamily="18" charset="0"/>
              </a:rPr>
              <a:t> </a:t>
            </a:r>
            <a:r>
              <a:rPr lang="en-US" sz="1300" b="1" i="0" u="none" strike="noStrike" baseline="0" dirty="0" err="1" smtClean="0">
                <a:latin typeface="Times" panose="02020603060405020304" pitchFamily="18" charset="0"/>
              </a:rPr>
              <a:t>Dr</a:t>
            </a:r>
            <a:r>
              <a:rPr lang="en-US" sz="1300" b="1" i="0" u="none" strike="noStrike" baseline="0" dirty="0" smtClean="0">
                <a:latin typeface="Times" panose="02020603060405020304" pitchFamily="18" charset="0"/>
              </a:rPr>
              <a:t> P Sestili </a:t>
            </a:r>
            <a:r>
              <a:rPr lang="en-US" sz="1200" b="1" i="0" u="none" strike="noStrike" baseline="0" dirty="0" smtClean="0">
                <a:latin typeface="Times" panose="02020603060405020304" pitchFamily="18" charset="0"/>
              </a:rPr>
              <a:t>(Section of Clinical Applications of Biological Therapies) 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will be responsible for tissue section preparation from</a:t>
            </a:r>
            <a:r>
              <a:rPr lang="en-US" sz="1200" b="0" i="0" u="none" strike="noStrike" dirty="0" smtClean="0">
                <a:latin typeface="Times" panose="02020603060405020304" pitchFamily="18" charset="0"/>
              </a:rPr>
              <a:t> 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tumor </a:t>
            </a:r>
            <a:r>
              <a:rPr lang="en-US" sz="1200" b="0" i="0" u="none" strike="noStrike" baseline="0" dirty="0" err="1" smtClean="0">
                <a:latin typeface="Times" panose="02020603060405020304" pitchFamily="18" charset="0"/>
              </a:rPr>
              <a:t>xenografts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 or human tumor lesions and for the further immunohistochemistry and immunofluorescence analyses.</a:t>
            </a:r>
            <a:r>
              <a:rPr lang="en-US" sz="1200" b="0" i="0" u="none" strike="noStrike" dirty="0" smtClean="0">
                <a:latin typeface="Times" panose="02020603060405020304" pitchFamily="18" charset="0"/>
              </a:rPr>
              <a:t> </a:t>
            </a:r>
            <a:r>
              <a:rPr lang="en-US" sz="1300" b="1" i="0" u="none" strike="noStrike" baseline="0" dirty="0" err="1" smtClean="0">
                <a:latin typeface="Times" panose="02020603060405020304" pitchFamily="18" charset="0"/>
              </a:rPr>
              <a:t>Dr</a:t>
            </a:r>
            <a:r>
              <a:rPr lang="en-US" sz="1300" b="1" i="0" u="none" strike="noStrike" baseline="0" dirty="0" smtClean="0">
                <a:latin typeface="Times" panose="02020603060405020304" pitchFamily="18" charset="0"/>
              </a:rPr>
              <a:t> A Molinari </a:t>
            </a:r>
            <a:r>
              <a:rPr lang="en-US" sz="1200" b="1" i="0" u="none" strike="noStrike" baseline="0" dirty="0" smtClean="0">
                <a:latin typeface="Times" panose="02020603060405020304" pitchFamily="18" charset="0"/>
              </a:rPr>
              <a:t>(Department of Technology and Health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, </a:t>
            </a:r>
            <a:r>
              <a:rPr lang="en-US" sz="1200" b="0" i="0" u="none" strike="noStrike" baseline="0" dirty="0" err="1" smtClean="0">
                <a:latin typeface="Times" panose="02020603060405020304" pitchFamily="18" charset="0"/>
              </a:rPr>
              <a:t>Ultrastructural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 Methods for Innovative Anticancer Therapies Section)</a:t>
            </a:r>
            <a:r>
              <a:rPr lang="en-US" sz="1200" b="0" i="0" u="none" strike="noStrike" dirty="0" smtClean="0">
                <a:latin typeface="Times" panose="02020603060405020304" pitchFamily="18" charset="0"/>
              </a:rPr>
              <a:t> 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will be responsible for all the studies on migration and invasive potential of cancer cells.</a:t>
            </a:r>
          </a:p>
          <a:p>
            <a:pPr algn="just"/>
            <a:r>
              <a:rPr lang="en-US" sz="1300" b="1" i="0" u="none" strike="noStrike" baseline="0" dirty="0" err="1" smtClean="0">
                <a:latin typeface="Times" panose="02020603060405020304" pitchFamily="18" charset="0"/>
              </a:rPr>
              <a:t>Dr</a:t>
            </a:r>
            <a:r>
              <a:rPr lang="en-US" sz="1300" b="1" i="0" u="none" strike="noStrike" baseline="0" dirty="0" smtClean="0">
                <a:latin typeface="Times" panose="02020603060405020304" pitchFamily="18" charset="0"/>
              </a:rPr>
              <a:t> B </a:t>
            </a:r>
            <a:r>
              <a:rPr lang="en-US" sz="1300" b="1" i="0" u="none" strike="noStrike" baseline="0" dirty="0" err="1" smtClean="0">
                <a:latin typeface="Times" panose="02020603060405020304" pitchFamily="18" charset="0"/>
              </a:rPr>
              <a:t>Salvati</a:t>
            </a:r>
            <a:r>
              <a:rPr lang="en-US" sz="1200" b="1" i="0" u="none" strike="noStrike" baseline="0" dirty="0" smtClean="0">
                <a:latin typeface="Times" panose="02020603060405020304" pitchFamily="18" charset="0"/>
              </a:rPr>
              <a:t>, Department of Surgery of </a:t>
            </a:r>
            <a:r>
              <a:rPr lang="en-US" sz="1200" b="1" i="0" u="none" strike="noStrike" baseline="0" dirty="0" err="1" smtClean="0">
                <a:latin typeface="Times" panose="02020603060405020304" pitchFamily="18" charset="0"/>
              </a:rPr>
              <a:t>Policlinico</a:t>
            </a:r>
            <a:r>
              <a:rPr lang="en-US" sz="1200" b="1" i="0" u="none" strike="noStrike" baseline="0" dirty="0" smtClean="0">
                <a:latin typeface="Times" panose="02020603060405020304" pitchFamily="18" charset="0"/>
              </a:rPr>
              <a:t> Umberto I (Rome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), will provide human tissue samples from breast tumor</a:t>
            </a:r>
            <a:r>
              <a:rPr lang="en-US" sz="1200" b="0" i="0" u="none" strike="noStrike" dirty="0" smtClean="0">
                <a:latin typeface="Times" panose="02020603060405020304" pitchFamily="18" charset="0"/>
              </a:rPr>
              <a:t> 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lesions both in the </a:t>
            </a:r>
            <a:r>
              <a:rPr lang="en-US" sz="1200" b="0" i="0" u="none" strike="noStrike" baseline="0" dirty="0" err="1" smtClean="0">
                <a:latin typeface="Times" panose="02020603060405020304" pitchFamily="18" charset="0"/>
              </a:rPr>
              <a:t>neoadjuvant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-responder and non-responder setting or from patients with metastatic disease and will be directly</a:t>
            </a:r>
            <a:r>
              <a:rPr lang="en-US" sz="1200" b="0" i="0" u="none" strike="noStrike" dirty="0" smtClean="0">
                <a:latin typeface="Times" panose="02020603060405020304" pitchFamily="18" charset="0"/>
              </a:rPr>
              <a:t> 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involved in the clinical evaluation of specimens. This study will be approved by the </a:t>
            </a:r>
            <a:r>
              <a:rPr lang="en-US" sz="1200" b="0" i="0" u="none" strike="noStrike" baseline="0" dirty="0" err="1" smtClean="0">
                <a:latin typeface="Times" panose="02020603060405020304" pitchFamily="18" charset="0"/>
              </a:rPr>
              <a:t>Comitato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 </a:t>
            </a:r>
            <a:r>
              <a:rPr lang="en-US" sz="1200" b="0" i="0" u="none" strike="noStrike" baseline="0" dirty="0" err="1" smtClean="0">
                <a:latin typeface="Times" panose="02020603060405020304" pitchFamily="18" charset="0"/>
              </a:rPr>
              <a:t>Etico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 </a:t>
            </a:r>
            <a:r>
              <a:rPr lang="en-US" sz="1200" b="0" i="0" u="none" strike="noStrike" baseline="0" dirty="0" err="1" smtClean="0">
                <a:latin typeface="Times" panose="02020603060405020304" pitchFamily="18" charset="0"/>
              </a:rPr>
              <a:t>dell'Azienda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 </a:t>
            </a:r>
            <a:r>
              <a:rPr lang="en-US" sz="1200" b="0" i="0" u="none" strike="noStrike" baseline="0" dirty="0" err="1" smtClean="0">
                <a:latin typeface="Times" panose="02020603060405020304" pitchFamily="18" charset="0"/>
              </a:rPr>
              <a:t>Policlinico</a:t>
            </a:r>
            <a:r>
              <a:rPr lang="en-US" sz="1200" dirty="0">
                <a:latin typeface="Times" panose="02020603060405020304" pitchFamily="18" charset="0"/>
              </a:rPr>
              <a:t> 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Umberto I of Rome. </a:t>
            </a:r>
            <a:r>
              <a:rPr lang="en-US" sz="1300" b="1" i="0" u="none" strike="noStrike" baseline="0" dirty="0" err="1" smtClean="0">
                <a:latin typeface="Times" panose="02020603060405020304" pitchFamily="18" charset="0"/>
              </a:rPr>
              <a:t>Dr</a:t>
            </a:r>
            <a:r>
              <a:rPr lang="en-US" sz="1300" b="1" i="0" u="none" strike="noStrike" baseline="0" dirty="0" smtClean="0">
                <a:latin typeface="Times" panose="02020603060405020304" pitchFamily="18" charset="0"/>
              </a:rPr>
              <a:t> A Metere </a:t>
            </a:r>
            <a:r>
              <a:rPr lang="en-US" sz="1200" b="1" i="0" u="none" strike="noStrike" baseline="0" dirty="0" smtClean="0">
                <a:latin typeface="Times" panose="02020603060405020304" pitchFamily="18" charset="0"/>
              </a:rPr>
              <a:t>(ISS, Department of Cell Biology and Neurosciences, Biomarkers in Degenerative</a:t>
            </a:r>
            <a:r>
              <a:rPr lang="en-US" sz="1200" b="1" i="0" u="none" strike="noStrike" dirty="0" smtClean="0">
                <a:latin typeface="Times" panose="02020603060405020304" pitchFamily="18" charset="0"/>
              </a:rPr>
              <a:t> </a:t>
            </a:r>
            <a:r>
              <a:rPr lang="en-US" sz="1200" b="1" i="0" u="none" strike="noStrike" baseline="0" dirty="0" smtClean="0">
                <a:latin typeface="Times" panose="02020603060405020304" pitchFamily="18" charset="0"/>
              </a:rPr>
              <a:t>Diseases Section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) will be responsible for maintaining appropriate records on anonymous correlation between clinical history</a:t>
            </a:r>
            <a:r>
              <a:rPr lang="en-US" sz="1200" b="0" i="0" u="none" strike="noStrike" dirty="0" smtClean="0">
                <a:latin typeface="Times" panose="02020603060405020304" pitchFamily="18" charset="0"/>
              </a:rPr>
              <a:t> </a:t>
            </a:r>
            <a:r>
              <a:rPr lang="en-US" sz="1200" b="0" i="0" u="none" strike="noStrike" baseline="0" dirty="0" smtClean="0">
                <a:latin typeface="Times" panose="02020603060405020304" pitchFamily="18" charset="0"/>
              </a:rPr>
              <a:t>of patients and experimental results obtained by this project on surgical specimens.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3442596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4" r="25137"/>
          <a:stretch/>
        </p:blipFill>
        <p:spPr>
          <a:xfrm rot="16200000">
            <a:off x="1288999" y="-1057292"/>
            <a:ext cx="6537689" cy="8951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844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491</TotalTime>
  <Words>4531</Words>
  <Application>Microsoft Office PowerPoint</Application>
  <PresentationFormat>Presentazione su schermo (4:3)</PresentationFormat>
  <Paragraphs>147</Paragraphs>
  <Slides>14</Slides>
  <Notes>14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Helvetica</vt:lpstr>
      <vt:lpstr>Times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Spadaro</dc:creator>
  <cp:lastModifiedBy>Spadaro</cp:lastModifiedBy>
  <cp:revision>71</cp:revision>
  <cp:lastPrinted>2018-04-12T08:28:42Z</cp:lastPrinted>
  <dcterms:created xsi:type="dcterms:W3CDTF">2018-04-06T08:41:30Z</dcterms:created>
  <dcterms:modified xsi:type="dcterms:W3CDTF">2018-04-12T08:29:52Z</dcterms:modified>
</cp:coreProperties>
</file>