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4" r:id="rId2"/>
    <p:sldId id="265" r:id="rId3"/>
    <p:sldId id="267" r:id="rId4"/>
    <p:sldId id="272" r:id="rId5"/>
    <p:sldId id="273" r:id="rId6"/>
    <p:sldId id="268" r:id="rId7"/>
    <p:sldId id="266" r:id="rId8"/>
    <p:sldId id="269" r:id="rId9"/>
    <p:sldId id="271" r:id="rId10"/>
    <p:sldId id="256" r:id="rId11"/>
    <p:sldId id="257" r:id="rId12"/>
    <p:sldId id="258" r:id="rId13"/>
    <p:sldId id="259" r:id="rId14"/>
    <p:sldId id="274" r:id="rId15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8DDC3-9462-4676-8B9A-F4A218E205CD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AE94E-11B7-4FA1-8144-2EC2F1C621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334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889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391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038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037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637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64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8366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405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405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87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531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969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8503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E94E-11B7-4FA1-8144-2EC2F1C6216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86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98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03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88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4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091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87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57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829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74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85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66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93FD1-EED7-4D2F-895E-86152ED7257B}" type="datetimeFigureOut">
              <a:rPr lang="it-IT" smtClean="0"/>
              <a:t>12/04/2018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159D1-F235-4270-8C3B-CB2177374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12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5666" y="336705"/>
            <a:ext cx="854784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500" b="1" i="0" u="none" strike="noStrike" baseline="0" dirty="0" smtClean="0">
                <a:latin typeface="Helvetica" panose="020B0604020202030204" pitchFamily="34" charset="0"/>
              </a:rPr>
              <a:t>BANDO GIOVANI RICERCATORI</a:t>
            </a:r>
          </a:p>
          <a:p>
            <a:pPr algn="ctr"/>
            <a:r>
              <a:rPr lang="it-IT" sz="2500" b="1" i="0" u="none" strike="noStrike" baseline="0" dirty="0" smtClean="0">
                <a:latin typeface="Helvetica" panose="020B0604020202030204" pitchFamily="34" charset="0"/>
              </a:rPr>
              <a:t>2009</a:t>
            </a:r>
          </a:p>
          <a:p>
            <a:r>
              <a:rPr lang="it-IT" sz="1100" b="1" i="0" u="none" strike="noStrike" baseline="0" dirty="0" smtClean="0">
                <a:latin typeface="Helvetica" panose="020B0604020202030204" pitchFamily="34" charset="0"/>
              </a:rPr>
              <a:t>Ministero della Salute – Direzione Generale della Ricerca Scientifica e Tecnologica</a:t>
            </a:r>
          </a:p>
          <a:p>
            <a:r>
              <a:rPr lang="it-IT" sz="1000" i="0" u="none" strike="noStrike" baseline="0" dirty="0" smtClean="0">
                <a:latin typeface="Helvetica" panose="020B0604020202030204" pitchFamily="34" charset="0"/>
              </a:rPr>
              <a:t>Application </a:t>
            </a:r>
            <a:r>
              <a:rPr lang="it-IT" sz="1000" i="0" u="none" strike="noStrike" baseline="0" dirty="0" err="1" smtClean="0">
                <a:latin typeface="Helvetica" panose="020B0604020202030204" pitchFamily="34" charset="0"/>
              </a:rPr>
              <a:t>resume</a:t>
            </a:r>
            <a:endParaRPr lang="it-IT" sz="1000" i="0" u="none" strike="noStrike" baseline="0" dirty="0" smtClean="0">
              <a:latin typeface="Helvetica" panose="020B0604020202030204" pitchFamily="34" charset="0"/>
            </a:endParaRPr>
          </a:p>
          <a:p>
            <a:r>
              <a:rPr lang="en-US" sz="11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Title: Inhibition of </a:t>
            </a:r>
            <a:r>
              <a:rPr lang="en-US" sz="1100" b="1" i="0" u="none" strike="noStrike" baseline="0" dirty="0" err="1" smtClean="0">
                <a:solidFill>
                  <a:srgbClr val="FF0000"/>
                </a:solidFill>
                <a:latin typeface="Helvetica" panose="020B0604020202030204" pitchFamily="34" charset="0"/>
              </a:rPr>
              <a:t>phosphatidylcholine</a:t>
            </a:r>
            <a:r>
              <a:rPr lang="en-US" sz="11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-specific phospholipase C as a new strategy</a:t>
            </a:r>
          </a:p>
          <a:p>
            <a:r>
              <a:rPr lang="it-IT" sz="11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to </a:t>
            </a:r>
            <a:r>
              <a:rPr lang="it-IT" sz="1100" b="1" i="0" u="none" strike="noStrike" baseline="0" dirty="0" err="1" smtClean="0">
                <a:solidFill>
                  <a:srgbClr val="FF0000"/>
                </a:solidFill>
                <a:latin typeface="Helvetica" panose="020B0604020202030204" pitchFamily="34" charset="0"/>
              </a:rPr>
              <a:t>counteract</a:t>
            </a:r>
            <a:r>
              <a:rPr lang="it-IT" sz="11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 </a:t>
            </a:r>
            <a:r>
              <a:rPr lang="it-IT" sz="1100" b="1" i="0" u="none" strike="noStrike" baseline="0" dirty="0" err="1" smtClean="0">
                <a:solidFill>
                  <a:srgbClr val="FF0000"/>
                </a:solidFill>
                <a:latin typeface="Helvetica" panose="020B0604020202030204" pitchFamily="34" charset="0"/>
              </a:rPr>
              <a:t>tumor-promoting</a:t>
            </a:r>
            <a:r>
              <a:rPr lang="it-IT" sz="11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 </a:t>
            </a:r>
            <a:r>
              <a:rPr lang="it-IT" sz="1100" b="1" i="0" u="none" strike="noStrike" baseline="0" dirty="0" err="1" smtClean="0">
                <a:solidFill>
                  <a:srgbClr val="FF0000"/>
                </a:solidFill>
                <a:latin typeface="Helvetica" panose="020B0604020202030204" pitchFamily="34" charset="0"/>
              </a:rPr>
              <a:t>inflammation</a:t>
            </a:r>
            <a:endParaRPr lang="it-IT" sz="1100" b="1" i="0" u="none" strike="noStrike" baseline="0" dirty="0" smtClean="0">
              <a:solidFill>
                <a:srgbClr val="FF0000"/>
              </a:solidFill>
              <a:latin typeface="Helvetica" panose="020B0604020202030204" pitchFamily="34" charset="0"/>
            </a:endParaRPr>
          </a:p>
          <a:p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Code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GR-2009-1596613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Institution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accepting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the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project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: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Type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of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research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: </a:t>
            </a:r>
            <a:r>
              <a:rPr lang="it-IT" sz="800" b="0" i="0" u="none" strike="noStrike" baseline="0" dirty="0" err="1" smtClean="0">
                <a:latin typeface="Times" panose="02020603060405020304" pitchFamily="18" charset="0"/>
              </a:rPr>
              <a:t>Biomedical</a:t>
            </a:r>
            <a:endParaRPr lang="it-IT" sz="8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it-IT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Length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(</a:t>
            </a:r>
            <a:r>
              <a:rPr lang="it-IT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months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) </a:t>
            </a:r>
            <a:r>
              <a:rPr lang="it-IT" sz="1200" b="0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36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Total budget of the project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€ 521.400,00</a:t>
            </a:r>
          </a:p>
          <a:p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Funding required to Ministry of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it-IT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Health</a:t>
            </a:r>
            <a:r>
              <a:rPr lang="it-IT" sz="1200" b="1" dirty="0" smtClean="0">
                <a:solidFill>
                  <a:srgbClr val="0070C0"/>
                </a:solidFill>
                <a:latin typeface="Times" panose="02020603060405020304" pitchFamily="18" charset="0"/>
              </a:rPr>
              <a:t>  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€ 415.000,00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Total amount of co-financings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€ 0,00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Institutional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resources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€ 106.400,00</a:t>
            </a:r>
          </a:p>
          <a:p>
            <a:r>
              <a:rPr lang="it-IT" sz="1400" b="1" i="0" u="none" strike="noStrike" baseline="0" dirty="0" smtClean="0">
                <a:latin typeface="Helvetica" panose="020B0604020202030204" pitchFamily="34" charset="0"/>
              </a:rPr>
              <a:t>NIH </a:t>
            </a:r>
            <a:r>
              <a:rPr lang="it-IT" sz="1400" b="1" i="0" u="none" strike="noStrike" baseline="0" dirty="0" err="1" smtClean="0">
                <a:latin typeface="Helvetica" panose="020B0604020202030204" pitchFamily="34" charset="0"/>
              </a:rPr>
              <a:t>primary</a:t>
            </a:r>
            <a:r>
              <a:rPr lang="it-IT" sz="1400" b="1" i="0" u="none" strike="noStrike" baseline="0" dirty="0" smtClean="0">
                <a:latin typeface="Helvetica" panose="020B0604020202030204" pitchFamily="34" charset="0"/>
              </a:rPr>
              <a:t> </a:t>
            </a:r>
            <a:r>
              <a:rPr lang="it-IT" sz="1400" b="1" i="0" u="none" strike="noStrike" baseline="0" dirty="0" err="1" smtClean="0">
                <a:latin typeface="Helvetica" panose="020B0604020202030204" pitchFamily="34" charset="0"/>
              </a:rPr>
              <a:t>classification</a:t>
            </a:r>
            <a:endParaRPr lang="it-IT" sz="1400" b="1" i="0" u="none" strike="noStrike" baseline="0" dirty="0" smtClean="0">
              <a:latin typeface="Helvetica" panose="020B0604020202030204" pitchFamily="34" charset="0"/>
            </a:endParaRPr>
          </a:p>
          <a:p>
            <a:r>
              <a:rPr lang="en-US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IRG: </a:t>
            </a:r>
            <a:r>
              <a:rPr lang="en-US" sz="1100" b="0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Oncology 1 - Basic Translational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Study section: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Tumor Cell Biology - TCB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Keyword: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OBT-TCB-1095 - The analysis of the composition and function of signaling complexes and their interactions</a:t>
            </a:r>
          </a:p>
          <a:p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among different signaling pathways in the context of tumor biology and tumor progression</a:t>
            </a:r>
          </a:p>
          <a:p>
            <a:r>
              <a:rPr lang="it-IT" sz="1400" b="1" i="0" u="none" strike="noStrike" baseline="0" dirty="0" smtClean="0">
                <a:latin typeface="Helvetica" panose="020B0604020202030204" pitchFamily="34" charset="0"/>
              </a:rPr>
              <a:t>NIH </a:t>
            </a:r>
            <a:r>
              <a:rPr lang="it-IT" sz="1400" b="1" i="0" u="none" strike="noStrike" baseline="0" dirty="0" err="1" smtClean="0">
                <a:latin typeface="Helvetica" panose="020B0604020202030204" pitchFamily="34" charset="0"/>
              </a:rPr>
              <a:t>secondary</a:t>
            </a:r>
            <a:r>
              <a:rPr lang="it-IT" sz="1400" b="1" i="0" u="none" strike="noStrike" baseline="0" dirty="0" smtClean="0">
                <a:latin typeface="Helvetica" panose="020B0604020202030204" pitchFamily="34" charset="0"/>
              </a:rPr>
              <a:t> </a:t>
            </a:r>
            <a:r>
              <a:rPr lang="it-IT" sz="1400" b="1" i="0" u="none" strike="noStrike" baseline="0" dirty="0" err="1" smtClean="0">
                <a:latin typeface="Helvetica" panose="020B0604020202030204" pitchFamily="34" charset="0"/>
              </a:rPr>
              <a:t>classification</a:t>
            </a:r>
            <a:endParaRPr lang="it-IT" sz="1400" b="1" i="0" u="none" strike="noStrike" baseline="0" dirty="0" smtClean="0">
              <a:latin typeface="Helvetica" panose="020B0604020202030204" pitchFamily="34" charset="0"/>
            </a:endParaRP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IRG (2):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Oncology 1 - Basic Translational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Study section (2):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Tumor Microenvironment - TME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Keyword (2):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OBT-TME-1100 - Dynamics of cell-cell communication for tumor cell survival, growth and invasion focusing</a:t>
            </a:r>
          </a:p>
          <a:p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on cell adhesion molecules, cell junctions, as well as intercellular signaling and production of paracrine factors, </a:t>
            </a:r>
            <a:r>
              <a:rPr lang="en-US" sz="800" b="0" i="0" u="none" strike="noStrike" baseline="0" dirty="0" err="1" smtClean="0">
                <a:latin typeface="Times" panose="02020603060405020304" pitchFamily="18" charset="0"/>
              </a:rPr>
              <a:t>chemokines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,</a:t>
            </a:r>
          </a:p>
          <a:p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and </a:t>
            </a:r>
            <a:r>
              <a:rPr lang="it-IT" sz="800" b="0" i="0" u="none" strike="noStrike" baseline="0" dirty="0" err="1" smtClean="0">
                <a:latin typeface="Times" panose="02020603060405020304" pitchFamily="18" charset="0"/>
              </a:rPr>
              <a:t>inflammatory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800" b="0" i="0" u="none" strike="noStrike" baseline="0" dirty="0" err="1" smtClean="0">
                <a:latin typeface="Times" panose="02020603060405020304" pitchFamily="18" charset="0"/>
              </a:rPr>
              <a:t>cytokines</a:t>
            </a:r>
            <a:endParaRPr lang="it-IT" sz="8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IRG (3):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N/A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Study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section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(3):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N/A</a:t>
            </a:r>
          </a:p>
          <a:p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Keyword (3):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N/A</a:t>
            </a:r>
          </a:p>
          <a:p>
            <a:r>
              <a:rPr lang="it-IT" sz="1100" b="1" i="0" u="none" strike="noStrike" baseline="0" dirty="0" err="1" smtClean="0">
                <a:latin typeface="Helvetica" panose="020B0604020202030204" pitchFamily="34" charset="0"/>
              </a:rPr>
              <a:t>Principal</a:t>
            </a:r>
            <a:r>
              <a:rPr lang="it-IT" sz="1100" b="1" i="0" u="none" strike="noStrike" baseline="0" dirty="0" smtClean="0">
                <a:latin typeface="Helvetica" panose="020B0604020202030204" pitchFamily="34" charset="0"/>
              </a:rPr>
              <a:t> Investigator</a:t>
            </a:r>
          </a:p>
          <a:p>
            <a:r>
              <a:rPr lang="it-IT" sz="110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Name</a:t>
            </a:r>
            <a:r>
              <a:rPr lang="it-IT" sz="11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: Spadaro Francesca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Role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RICERCATORE</a:t>
            </a:r>
          </a:p>
          <a:p>
            <a:r>
              <a:rPr lang="en-US" sz="800" b="1" i="0" u="none" strike="noStrike" baseline="0" dirty="0" smtClean="0">
                <a:latin typeface="Times" panose="02020603060405020304" pitchFamily="18" charset="0"/>
              </a:rPr>
              <a:t>Date and place of birth : </a:t>
            </a:r>
            <a:r>
              <a:rPr lang="en-US" sz="800" b="0" i="0" u="none" strike="noStrike" baseline="0" dirty="0" smtClean="0">
                <a:latin typeface="Times" panose="02020603060405020304" pitchFamily="18" charset="0"/>
              </a:rPr>
              <a:t>09/07/1976 , Roma (RM)</a:t>
            </a:r>
          </a:p>
          <a:p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Address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Senorbi, 176, 00148 Roma (RM)</a:t>
            </a:r>
          </a:p>
          <a:p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Phone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number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1: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0649902966</a:t>
            </a:r>
          </a:p>
          <a:p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Phone </a:t>
            </a:r>
            <a:r>
              <a:rPr lang="it-IT" sz="800" b="1" i="0" u="none" strike="noStrike" baseline="0" dirty="0" err="1" smtClean="0">
                <a:latin typeface="Times" panose="02020603060405020304" pitchFamily="18" charset="0"/>
              </a:rPr>
              <a:t>number</a:t>
            </a:r>
            <a:r>
              <a:rPr lang="it-IT" sz="800" b="1" i="0" u="none" strike="noStrike" baseline="0" dirty="0" smtClean="0">
                <a:latin typeface="Times" panose="02020603060405020304" pitchFamily="18" charset="0"/>
              </a:rPr>
              <a:t> 2: </a:t>
            </a:r>
            <a:r>
              <a:rPr lang="it-IT" sz="800" b="0" i="0" u="none" strike="noStrike" baseline="0" dirty="0" smtClean="0">
                <a:latin typeface="Times" panose="02020603060405020304" pitchFamily="18" charset="0"/>
              </a:rPr>
              <a:t>0649902552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699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t="3823" b="3364"/>
          <a:stretch/>
        </p:blipFill>
        <p:spPr>
          <a:xfrm>
            <a:off x="1376620" y="52548"/>
            <a:ext cx="5475922" cy="6685344"/>
          </a:xfrm>
          <a:prstGeom prst="rect">
            <a:avLst/>
          </a:prstGeom>
        </p:spPr>
      </p:pic>
      <p:sp>
        <p:nvSpPr>
          <p:cNvPr id="9" name="Ovale 8"/>
          <p:cNvSpPr/>
          <p:nvPr/>
        </p:nvSpPr>
        <p:spPr>
          <a:xfrm>
            <a:off x="3376247" y="32452"/>
            <a:ext cx="1728317" cy="339339"/>
          </a:xfrm>
          <a:prstGeom prst="ellipse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1356524" y="1135464"/>
            <a:ext cx="1185711" cy="1336431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2532190" y="2059912"/>
            <a:ext cx="2260877" cy="1788607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" name="Connettore 2 14"/>
          <p:cNvCxnSpPr/>
          <p:nvPr/>
        </p:nvCxnSpPr>
        <p:spPr>
          <a:xfrm flipV="1">
            <a:off x="2135279" y="2547257"/>
            <a:ext cx="974690" cy="56270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arrotondato 17"/>
          <p:cNvSpPr/>
          <p:nvPr/>
        </p:nvSpPr>
        <p:spPr>
          <a:xfrm>
            <a:off x="4641905" y="4521757"/>
            <a:ext cx="2260877" cy="643095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9" name="Connettore 2 18"/>
          <p:cNvCxnSpPr/>
          <p:nvPr/>
        </p:nvCxnSpPr>
        <p:spPr>
          <a:xfrm>
            <a:off x="3537020" y="4371033"/>
            <a:ext cx="1054645" cy="452176"/>
          </a:xfrm>
          <a:prstGeom prst="straightConnector1">
            <a:avLst/>
          </a:prstGeom>
          <a:ln w="539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arrotondato 20"/>
          <p:cNvSpPr/>
          <p:nvPr/>
        </p:nvSpPr>
        <p:spPr>
          <a:xfrm>
            <a:off x="4641904" y="5164852"/>
            <a:ext cx="2260877" cy="643095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2" name="Connettore 2 21"/>
          <p:cNvCxnSpPr/>
          <p:nvPr/>
        </p:nvCxnSpPr>
        <p:spPr>
          <a:xfrm flipV="1">
            <a:off x="3667213" y="5579583"/>
            <a:ext cx="974690" cy="56270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571072" y="2049865"/>
            <a:ext cx="735212" cy="1004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33" y="133596"/>
            <a:ext cx="7425268" cy="6454306"/>
          </a:xfrm>
          <a:prstGeom prst="rect">
            <a:avLst/>
          </a:prstGeom>
        </p:spPr>
      </p:pic>
      <p:sp>
        <p:nvSpPr>
          <p:cNvPr id="4" name="Rettangolo arrotondato 3"/>
          <p:cNvSpPr/>
          <p:nvPr/>
        </p:nvSpPr>
        <p:spPr>
          <a:xfrm>
            <a:off x="462226" y="884256"/>
            <a:ext cx="2120204" cy="522513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2674537" y="2162071"/>
            <a:ext cx="3002781" cy="1003159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5880797" y="884256"/>
            <a:ext cx="2120204" cy="693335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2582430" y="3590612"/>
            <a:ext cx="3195372" cy="1825450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>
            <a:off x="1619892" y="3209156"/>
            <a:ext cx="1054645" cy="452176"/>
          </a:xfrm>
          <a:prstGeom prst="straightConnector1">
            <a:avLst/>
          </a:prstGeom>
          <a:ln w="539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arrotondato 10"/>
          <p:cNvSpPr/>
          <p:nvPr/>
        </p:nvSpPr>
        <p:spPr>
          <a:xfrm>
            <a:off x="518980" y="3960684"/>
            <a:ext cx="2063450" cy="741945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43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79" y="1123950"/>
            <a:ext cx="8174776" cy="3594100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160776" y="1376625"/>
            <a:ext cx="1637879" cy="1808702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2 3"/>
          <p:cNvCxnSpPr/>
          <p:nvPr/>
        </p:nvCxnSpPr>
        <p:spPr>
          <a:xfrm flipH="1">
            <a:off x="833584" y="722382"/>
            <a:ext cx="824394" cy="803136"/>
          </a:xfrm>
          <a:prstGeom prst="straightConnector1">
            <a:avLst/>
          </a:prstGeom>
          <a:ln w="539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arrotondato 5"/>
          <p:cNvSpPr/>
          <p:nvPr/>
        </p:nvSpPr>
        <p:spPr>
          <a:xfrm>
            <a:off x="1798655" y="1627832"/>
            <a:ext cx="3788229" cy="1726484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4915412" y="1150258"/>
            <a:ext cx="824394" cy="803136"/>
          </a:xfrm>
          <a:prstGeom prst="straightConnector1">
            <a:avLst/>
          </a:prstGeom>
          <a:ln w="539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H="1" flipV="1">
            <a:off x="5234427" y="2830885"/>
            <a:ext cx="761424" cy="1046862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arrotondato 9"/>
          <p:cNvSpPr/>
          <p:nvPr/>
        </p:nvSpPr>
        <p:spPr>
          <a:xfrm>
            <a:off x="5637869" y="2354962"/>
            <a:ext cx="2983616" cy="1232300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81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06" y="300565"/>
            <a:ext cx="8320722" cy="5918201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134967" y="2903975"/>
            <a:ext cx="2799154" cy="1034979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/>
          <p:cNvSpPr/>
          <p:nvPr/>
        </p:nvSpPr>
        <p:spPr>
          <a:xfrm>
            <a:off x="2934120" y="2642717"/>
            <a:ext cx="2829299" cy="3185328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2 4"/>
          <p:cNvCxnSpPr/>
          <p:nvPr/>
        </p:nvCxnSpPr>
        <p:spPr>
          <a:xfrm flipH="1" flipV="1">
            <a:off x="5461283" y="3624652"/>
            <a:ext cx="1361547" cy="628604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 flipV="1">
            <a:off x="5461284" y="4801984"/>
            <a:ext cx="680772" cy="794948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arrotondato 8"/>
          <p:cNvSpPr/>
          <p:nvPr/>
        </p:nvSpPr>
        <p:spPr>
          <a:xfrm>
            <a:off x="5944290" y="594019"/>
            <a:ext cx="2581741" cy="1867828"/>
          </a:xfrm>
          <a:prstGeom prst="round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665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7" t="529" r="5277" b="-529"/>
          <a:stretch/>
        </p:blipFill>
        <p:spPr>
          <a:xfrm rot="16200000">
            <a:off x="2777548" y="-2263328"/>
            <a:ext cx="3124198" cy="790485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3" r="59907"/>
          <a:stretch/>
        </p:blipFill>
        <p:spPr>
          <a:xfrm rot="16200000">
            <a:off x="4215543" y="669807"/>
            <a:ext cx="536047" cy="811070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8" r="53796"/>
          <a:stretch/>
        </p:blipFill>
        <p:spPr>
          <a:xfrm rot="16200000">
            <a:off x="4130952" y="1163612"/>
            <a:ext cx="715484" cy="826138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7" r="43148"/>
          <a:stretch/>
        </p:blipFill>
        <p:spPr>
          <a:xfrm rot="16200000">
            <a:off x="4298000" y="1719550"/>
            <a:ext cx="599647" cy="852168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477327" y="3694667"/>
            <a:ext cx="17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Final</a:t>
            </a:r>
            <a:r>
              <a:rPr lang="it-IT" b="1" dirty="0" smtClean="0">
                <a:solidFill>
                  <a:srgbClr val="FF0000"/>
                </a:solidFill>
              </a:rPr>
              <a:t> score: 16,5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3269862" y="3589864"/>
            <a:ext cx="2175934" cy="56726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23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0067" y="218084"/>
            <a:ext cx="8923866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sz="1000" dirty="0" smtClean="0">
              <a:latin typeface="Times" panose="02020603060405020304" pitchFamily="18" charset="0"/>
            </a:endParaRPr>
          </a:p>
          <a:p>
            <a:pPr algn="just"/>
            <a:r>
              <a:rPr lang="it-IT" sz="11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Selected</a:t>
            </a:r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it-IT" sz="11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publications</a:t>
            </a:r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2001-2010</a:t>
            </a:r>
          </a:p>
          <a:p>
            <a:pPr algn="just"/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1.Ramoni C., F. Spadaro, M. </a:t>
            </a:r>
            <a:r>
              <a:rPr lang="en-US" sz="1000" b="0" i="0" u="none" strike="noStrike" baseline="0" dirty="0" err="1" smtClean="0">
                <a:latin typeface="Times" panose="02020603060405020304" pitchFamily="18" charset="0"/>
              </a:rPr>
              <a:t>Menegon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, F. Podo. 2001. Cellular localization and functional role of </a:t>
            </a:r>
            <a:r>
              <a:rPr lang="en-US" sz="10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-specific</a:t>
            </a:r>
            <a:r>
              <a:rPr lang="en-US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phospholipase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C in Natural Killer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it-IT" sz="1000" b="1" i="0" u="none" strike="noStrike" baseline="0" dirty="0" smtClean="0">
                <a:latin typeface="Times" panose="02020603060405020304" pitchFamily="18" charset="0"/>
              </a:rPr>
              <a:t>J. </a:t>
            </a:r>
            <a:r>
              <a:rPr lang="it-IT" sz="1000" b="1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., 167: 2642-2650.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2.Piccolella E., F. Spadaro, C. Ramoni, B. Marinari, A. Costanzo, M.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Levrero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L. Thompson, R. T.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Abrahm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and L. Tuosto.</a:t>
            </a:r>
            <a:r>
              <a:rPr lang="it-IT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2003. Vav-1 and the </a:t>
            </a:r>
            <a:r>
              <a:rPr lang="en-US" sz="1000" b="0" i="0" u="none" strike="noStrike" baseline="0" dirty="0" err="1" smtClean="0">
                <a:latin typeface="Times" panose="02020603060405020304" pitchFamily="18" charset="0"/>
              </a:rPr>
              <a:t>IKKalpha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 subunit of </a:t>
            </a:r>
            <a:r>
              <a:rPr lang="en-US" sz="1000" b="0" i="0" u="none" strike="noStrike" baseline="0" dirty="0" err="1" smtClean="0">
                <a:latin typeface="Times" panose="02020603060405020304" pitchFamily="18" charset="0"/>
              </a:rPr>
              <a:t>IkB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 kinase (IKK) functionally associate to induce nuclear factor-kB activation in</a:t>
            </a:r>
            <a:r>
              <a:rPr lang="en-US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response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to CD28 engagement. </a:t>
            </a:r>
            <a:r>
              <a:rPr lang="it-IT" sz="1000" b="1" i="0" u="none" strike="noStrike" baseline="0" dirty="0" smtClean="0">
                <a:latin typeface="Times" panose="02020603060405020304" pitchFamily="18" charset="0"/>
              </a:rPr>
              <a:t>J. </a:t>
            </a:r>
            <a:r>
              <a:rPr lang="it-IT" sz="1000" b="1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., 170: 2895-2903.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3.M.G. Quaranta, B. Mattioli, F. Spadaro, E.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Straface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L. Giordani, C. Ramoni, W.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Malorni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and M.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Viora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. 2003. HIV-1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Nef</a:t>
            </a:r>
            <a:r>
              <a:rPr lang="it-IT" sz="1000" dirty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triggers </a:t>
            </a:r>
            <a:r>
              <a:rPr lang="en-US" sz="1000" b="0" i="0" u="none" strike="noStrike" baseline="0" dirty="0" err="1" smtClean="0">
                <a:latin typeface="Times" panose="02020603060405020304" pitchFamily="18" charset="0"/>
              </a:rPr>
              <a:t>Vav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-mediated signaling pathway leading to functional and morphological differentiation of dendritic cells. </a:t>
            </a:r>
            <a:r>
              <a:rPr lang="en-US" sz="1000" b="1" i="0" u="none" strike="noStrike" baseline="0" dirty="0" err="1" smtClean="0">
                <a:latin typeface="Times" panose="02020603060405020304" pitchFamily="18" charset="0"/>
              </a:rPr>
              <a:t>Faseb</a:t>
            </a:r>
            <a:r>
              <a:rPr lang="en-US" sz="1000" b="1" i="0" u="none" strike="noStrike" baseline="0" dirty="0" smtClean="0">
                <a:latin typeface="Times" panose="02020603060405020304" pitchFamily="18" charset="0"/>
              </a:rPr>
              <a:t> J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.,</a:t>
            </a:r>
            <a:r>
              <a:rPr lang="en-US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17:2025-2036.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4.L. Fantuzzi, F. Spadaro,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G.Vallanti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I. Canini, C. Ramoni, E.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Vicenzi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F. Belardelli and S. Gessani. 2003.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Endogenous</a:t>
            </a:r>
            <a:r>
              <a:rPr lang="it-IT" sz="1000" dirty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CCL2 (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monocyte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chemotactic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protein-1)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modulates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human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immunodeficiency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virus type-1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replication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and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affects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cytoskeleton</a:t>
            </a:r>
            <a:r>
              <a:rPr lang="it-IT" sz="1000" dirty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organization in human monocyte-derived macrophages. </a:t>
            </a:r>
            <a:r>
              <a:rPr lang="en-US" sz="1000" b="1" i="0" u="none" strike="noStrike" baseline="0" dirty="0" smtClean="0">
                <a:latin typeface="Times" panose="02020603060405020304" pitchFamily="18" charset="0"/>
              </a:rPr>
              <a:t>Blood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, 102:2334-2337.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5.C. Ramoni, F. Spadaro, B. Barletta, M.L.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Dupuis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F. Podo. </a:t>
            </a:r>
            <a:r>
              <a:rPr lang="it-IT" sz="1200" b="1" i="0" u="none" strike="noStrike" baseline="0" dirty="0" smtClean="0">
                <a:latin typeface="Times" panose="02020603060405020304" pitchFamily="18" charset="0"/>
              </a:rPr>
              <a:t>2004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Phosphatidylcholine-specific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phospholipase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C in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mitogen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-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stimulated fibroblasts.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Exp. Cell Res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., 299:370-382. (F. Spadaro and C. Ramoni contributed equally to this work).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6.E. Iorio, D.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Mezzanzanica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P. Alberti, F. Spadaro, C. Ramoni, S. D'Ascenzo, D.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Millimaggi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A. Pavan, V. Dolo, S.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Canevari</a:t>
            </a:r>
            <a:r>
              <a:rPr lang="it-IT" sz="1000" dirty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and F. Podo. 2005. Alterations of choline phospholipid metabolism in ovarian tumor progression. Cancer Research,</a:t>
            </a:r>
            <a:r>
              <a:rPr lang="en-US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65:9369-9376.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7.F. Spadaro, S. Cecchetti, M. Sanchez, C.M. Ausiello, F. Podo and C. Ramoni. </a:t>
            </a:r>
            <a:r>
              <a:rPr lang="it-IT" sz="1200" b="1" i="0" u="none" strike="noStrike" baseline="0" dirty="0" smtClean="0">
                <a:latin typeface="Times" panose="02020603060405020304" pitchFamily="18" charset="0"/>
              </a:rPr>
              <a:t>2006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Expression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role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of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-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specific phospholipase C in human NK and T lymphocyte subsets.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Eur. J. </a:t>
            </a:r>
            <a:r>
              <a:rPr lang="en-US" sz="1200" b="1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., 36:3277-3287.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8.L. Fantuzzi, F. Spadaro, C. Purificato, S. Cecchetti, F. Podo, F. Belardelli, S. Gessani and C. Ramoni. 2008.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-</a:t>
            </a:r>
            <a:r>
              <a:rPr lang="it-IT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specific phospholipase C activation is required for CCR5-dependent, NF-kB-driven CCL2 secretion elicited in response</a:t>
            </a:r>
          </a:p>
          <a:p>
            <a:pPr algn="just"/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to HIV-1 gp120 in human primary macrophages. </a:t>
            </a:r>
            <a:r>
              <a:rPr lang="en-US" sz="1000" b="1" i="0" u="none" strike="noStrike" baseline="0" dirty="0" smtClean="0">
                <a:latin typeface="Times" panose="02020603060405020304" pitchFamily="18" charset="0"/>
              </a:rPr>
              <a:t>Blood,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 111:3355-3363.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9.F. Spadaro, C. Ramoni, D.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Mezzanzanica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S.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Miotti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P. Alberti, S. Cecchetti, E. Iorio, V. Dolo, S.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Canevari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F. Podo.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2008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-specific phospholipase C activation in epithelial ovarian cancer cells.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Cancer Research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68:6541-6549.</a:t>
            </a: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10.S. Parlato, G. Romagnoli, F. Spadaro, I. Canini, P.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Sirabella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P. Borghi, C. Ramoni, I.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Filesi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S.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Biocca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L. Gabriele, F. Belardelli.</a:t>
            </a:r>
            <a:r>
              <a:rPr lang="it-IT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000" b="0" i="0" u="none" strike="noStrike" baseline="0" dirty="0" smtClean="0">
                <a:latin typeface="Times" panose="02020603060405020304" pitchFamily="18" charset="0"/>
              </a:rPr>
              <a:t>2010. LOX-1 as natural IFN-alpha-mediated signal for apoptotic cell uptake and antigen presentation in dendritic</a:t>
            </a:r>
            <a:r>
              <a:rPr lang="en-US" sz="10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0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it-IT" sz="1000" b="1" i="0" u="none" strike="noStrike" baseline="0" dirty="0" smtClean="0">
                <a:latin typeface="Times" panose="02020603060405020304" pitchFamily="18" charset="0"/>
              </a:rPr>
              <a:t>Blood</a:t>
            </a:r>
            <a:r>
              <a:rPr lang="it-IT" sz="1000" b="0" i="0" u="none" strike="noStrike" baseline="0" dirty="0" smtClean="0">
                <a:latin typeface="Times" panose="02020603060405020304" pitchFamily="18" charset="0"/>
              </a:rPr>
              <a:t>, 115:1554-1563.</a:t>
            </a:r>
            <a:endParaRPr lang="it-IT" sz="11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endParaRPr lang="it-IT" sz="11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h-</a:t>
            </a:r>
            <a:r>
              <a:rPr lang="it-IT" sz="11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index</a:t>
            </a:r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(</a:t>
            </a:r>
            <a:r>
              <a:rPr lang="it-IT" sz="11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all</a:t>
            </a:r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it-IT" sz="11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publications</a:t>
            </a:r>
            <a:r>
              <a:rPr lang="it-IT" sz="11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): 9</a:t>
            </a:r>
            <a:endParaRPr lang="it-IT" sz="1100" b="1" dirty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pPr algn="just"/>
            <a:endParaRPr lang="it-IT" sz="1000" b="0" i="0" u="none" strike="noStrike" baseline="0" dirty="0" smtClean="0">
              <a:latin typeface="Times" panose="0202060306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370668" y="0"/>
            <a:ext cx="31357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0" u="none" strike="noStrike" baseline="0" dirty="0" smtClean="0">
                <a:latin typeface="Helvetica" panose="020B0604020202030204" pitchFamily="34" charset="0"/>
              </a:rPr>
              <a:t>Profile of the principal investigator</a:t>
            </a:r>
            <a:endParaRPr lang="it-IT" sz="1400" dirty="0"/>
          </a:p>
        </p:txBody>
      </p:sp>
      <p:sp>
        <p:nvSpPr>
          <p:cNvPr id="4" name="Rettangolo arrotondato 3"/>
          <p:cNvSpPr/>
          <p:nvPr/>
        </p:nvSpPr>
        <p:spPr>
          <a:xfrm>
            <a:off x="110067" y="2411526"/>
            <a:ext cx="8923866" cy="39261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111747" y="3397951"/>
            <a:ext cx="8923866" cy="39261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69595" y="4503245"/>
            <a:ext cx="8923866" cy="39261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0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0533" y="110532"/>
            <a:ext cx="900332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Rational purposes and specific impacts on the subject……</a:t>
            </a:r>
          </a:p>
          <a:p>
            <a:pPr algn="just"/>
            <a:endParaRPr lang="en-US" sz="1200" b="1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In the past ten years we learned a great deal about the different mechanisms by which cancer and inflammation intersect and</a:t>
            </a: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it is now well accepted that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inflammation impacts every single step of </a:t>
            </a:r>
            <a:r>
              <a:rPr lang="en-US" sz="130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tumorigenesis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, from initiation through tumor promotion,</a:t>
            </a:r>
            <a:r>
              <a:rPr lang="en-US" sz="130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all the way to metastatic progression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(</a:t>
            </a:r>
            <a:r>
              <a:rPr lang="en-US" sz="13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Grivennikov</a:t>
            </a:r>
            <a:r>
              <a:rPr lang="en-US" sz="13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SI et al, Cell 2010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). What makes the same inflammatory response anti-tumorigenic in one cancer and pro-tumorigenic in another remains largely unknown and elucidation of the molecular pathways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governing the dynamic cross-talk between immune and cancer cells could lead to the identification of new target molecules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for cancer therapy, diagnosis and prevention.</a:t>
            </a: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An aberrant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(PC) metabolism is recognized as a hallmark of several cancers (Podo F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Imaging Rev 2007). During malignant transformation the levels 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phosphocholine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) strikingly increase resulting in a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remarkable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accumulation, as detected by magnetic resonance spectroscopy (MRS) in preclinical models and confirmed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by in vivo examination of cancer patients.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Our research group, as first, showed that the elevated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pool detected in epithelial ovarian carcinoma cell lines not only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resulted from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upregulation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/activation of choline kinase, well known for its implications in human carcinogenesis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Janardhan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2006), but also from protein overexpression and activation of a PC-specific phospholipase 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(PC-PLC) (Iorio E et al, Cancer Res 2005, 2010). In particular, we reported that PC-PLC exhibited different cellular localization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relation to tumor progression, massively accumulating on the surface membrane of highly aggressive ovarian cancer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which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underwent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significant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G0/G1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cycle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arrest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due to PC-PLC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inhibition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(Spadaro F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Cancer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Res 2008).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Although the mammalian PC-PLC has not yet been cloned, many evidences have pointed to a critical role of this enzyme in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 such as mitogen- and oncogene-activated protein kinase pathways (Ramoni C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Exp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Res 2004; Li et</a:t>
            </a: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al, J Cell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2006),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apoptosis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Cifone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et al, EMBO J 1995), and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activation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of immune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(Andrei C et al, PNAS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2004;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Luft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T et al, Blood 2006). In particular, we reported a pivotal role of PC-PLC in NK cell-mediated cytotoxicity, by regulating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lytic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granules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exocytosis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CD16-triggered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signal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transduction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(Ramoni C et al, J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2001; Spadaro F et al,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2006; Cecchetti 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2007). PC-PLC was also indicated as an important factor affecting differentiation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stem cells (Wang N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Int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2008),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suggesting that this enzyme could be a good candidate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target to selectively control aberrant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pathways regulating differentiation during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tumorigenesis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Induction of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terminal differentiation is one of the potent mechanisms by which some cancer therapeutic agents work. Our recent studies reported the first evidence that inhibition of PC-PLC induced differentiation in breast cancer cells and affected the epithelial-mesenchymal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transition (EMT), critical to breast cancer progression and metastasis (Spadaro F et al, manuscript in preparation).</a:t>
            </a:r>
          </a:p>
          <a:p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particular, we showed that PC-PLC was strikingly up-regulated in the progression from non-tumor mammary epithelial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to breast cancer cells, in which the enzyme control cell proliferation, HER2 intracellular trafficking (Paris L et al, Breast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Cancer Res 2010), and also the acquisition of a well-differentiated phenotype, with up-regulation of E-cadherin,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downmodulation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vimentin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and progressive loss of MFG-E8, a protein which increases when tumor cells acquire invasion competence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(Spadaro F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manuscript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in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preparation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).</a:t>
            </a:r>
            <a:endParaRPr lang="it-IT" sz="1200" dirty="0" smtClean="0"/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140676" y="432002"/>
            <a:ext cx="8973179" cy="130636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02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0533" y="110532"/>
            <a:ext cx="9003323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Rational purposes and specific impacts on the subject……</a:t>
            </a:r>
          </a:p>
          <a:p>
            <a:pPr algn="just"/>
            <a:endParaRPr lang="en-US" sz="1200" b="1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In the past ten years we learned a great deal about the different mechanisms by which cancer and inflammation intersect and</a:t>
            </a: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it is now well accepted that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inflammation impacts every single step of </a:t>
            </a:r>
            <a:r>
              <a:rPr lang="en-US" sz="130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tumorigenesis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, from initiation through tumor promotion,</a:t>
            </a:r>
            <a:r>
              <a:rPr lang="en-US" sz="130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all the way to metastatic progression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(</a:t>
            </a:r>
            <a:r>
              <a:rPr lang="en-US" sz="13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Grivennikov</a:t>
            </a:r>
            <a:r>
              <a:rPr lang="en-US" sz="13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SI et al, Cell 2010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). What makes the same inflammatory response anti-tumorigenic in one cancer and pro-tumorigenic in another remains largely unknown and elucidation of the molecular pathways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governing the dynamic cross-talk between immune and cancer cells could lead to the identification of new target molecules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for cancer therapy, diagnosis and prevention.</a:t>
            </a: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An aberrant </a:t>
            </a:r>
            <a:r>
              <a:rPr lang="en-US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phosphatidylcholine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(PC) metabolism is recognized as a hallmark of several cancers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(Podo F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Imaging Rev 2007). During malignant transformation the levels 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phosphocholine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) strikingly increase resulting in a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remarkable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accumulation, as detected by magnetic resonance spectroscopy (MRS) in preclinical models and confirmed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by in vivo examination of cancer patients.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Our research group, as first, showed that the elevated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pool detected in epithelial ovarian carcinoma cell lines not only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resulted from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upregulation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/activation of choline kinase, well known for its implications in human carcinogenesis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Janardhan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2006), but also from protein overexpression and activation of a PC-specific phospholipase 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(PC-PLC) (Iorio E et al, Cancer Res 2005, 2010). In particular, we reported that PC-PLC exhibited different cellular localization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relation to tumor progression, massively accumulating on the surface membrane of highly aggressive ovarian cancer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which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underwent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significant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G0/G1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cycle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arrest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due to PC-PLC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inhibition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(Spadaro F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Cancer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Res 2008).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Although the mammalian PC-PLC has not yet been cloned, many evidences have pointed to a critical role of this enzyme in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 such as mitogen- and oncogene-activated protein kinase pathways (Ramoni C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Exp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Res 2004; Li et</a:t>
            </a: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al, J Cell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2006),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apoptosis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Cifone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et al, EMBO J 1995), and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activation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of immune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(Andrei C et al, PNAS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2004;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Luft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T et al, Blood 2006). In particular, we reported a pivotal role of PC-PLC in NK cell-mediated cytotoxicity, by regulating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lytic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granules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exocytosis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CD16-triggered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signal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transduction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(Ramoni C et al, J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2001; Spadaro F et al,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2006; Cecchetti 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2007). PC-PLC was also indicated as an important factor affecting differentiation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stem cells (Wang N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Int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2008),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suggesting that this enzyme could be a good candidate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target to selectively control aberrant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pathways regulating differentiation during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tumorigenesis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Induction of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terminal differentiation is one of the potent mechanisms by which some cancer therapeutic agents work. Our recent studies reported the first evidence that inhibition of PC-PLC induced differentiation in breast cancer cells and affected the epithelial-mesenchymal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transition (EMT), critical to breast cancer progression and metastasis (Spadaro F et al, manuscript in preparation).</a:t>
            </a:r>
          </a:p>
          <a:p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particular, we showed that PC-PLC was strikingly up-regulated in the progression from non-tumor mammary epithelial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to breast cancer cells, in which the enzyme control cell proliferation, HER2 intracellular trafficking (Paris L et al, Breast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Cancer Res 2010), and also the acquisition of a well-differentiated phenotype, with up-regulation of E-cadherin,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downmodulation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vimentin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and progressive loss of MFG-E8, a protein which increases when tumor cells acquire invasion competence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(Spadaro F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manuscript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in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preparation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).</a:t>
            </a:r>
            <a:endParaRPr lang="it-IT" sz="1200" dirty="0" smtClean="0"/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140676" y="432002"/>
            <a:ext cx="8973179" cy="130636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01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0533" y="110532"/>
            <a:ext cx="9003323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u="none" strike="noStrike" baseline="0" dirty="0" smtClean="0">
                <a:solidFill>
                  <a:srgbClr val="FF0000"/>
                </a:solidFill>
                <a:latin typeface="Helvetica" panose="020B0604020202030204" pitchFamily="34" charset="0"/>
              </a:rPr>
              <a:t>Rational purposes and specific impacts on the subject……</a:t>
            </a:r>
          </a:p>
          <a:p>
            <a:pPr algn="just"/>
            <a:endParaRPr lang="en-US" sz="1200" b="1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In the past ten years we learned a great deal about the different mechanisms by which cancer and inflammation intersect and</a:t>
            </a:r>
          </a:p>
          <a:p>
            <a:pPr algn="just"/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it is now well accepted that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inflammation impacts every single step of </a:t>
            </a:r>
            <a:r>
              <a:rPr lang="en-US" sz="130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tumorigenesis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, from initiation through tumor promotion,</a:t>
            </a:r>
            <a:r>
              <a:rPr lang="en-US" sz="130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all the way to metastatic progression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(</a:t>
            </a:r>
            <a:r>
              <a:rPr lang="en-US" sz="13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Grivennikov</a:t>
            </a:r>
            <a:r>
              <a:rPr lang="en-US" sz="13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SI et al, Cell 2010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). What makes the same inflammatory response anti-tumorigenic in one cancer and pro-tumorigenic in another remains largely unknown and elucidation of the molecular pathways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governing the dynamic cross-talk between immune and cancer cells could lead to the identification of new target molecules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for cancer therapy, diagnosis and prevention.</a:t>
            </a: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An aberrant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phosphatidylcholine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(PC) metabolism is recognized as a hallmark of several cancers (Podo F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Imaging Rev 2007). During malignant transformation the levels 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phosphocholine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) strikingly increase resulting in a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remarkable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accumulation, as detected by magnetic resonance spectroscopy (MRS) in preclinical models and confirmed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by in vivo examination of cancer patients.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Our research group, as first, showed that the elevated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pool detected in epithelial ovarian carcinoma cell lines not only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resulted from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upregulation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/activation of choline kinase, well known for its implications in human carcinogenesis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Janardhan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Curr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2006), but also from protein overexpression and activation of a PC-specific phospholipase 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(PC-PLC) (Iorio E et al, Cancer Res 2005, 2010). In particular, we reported that PC-PLC exhibited different cellular localization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relation to tumor progression, massively accumulating on the surface membrane of highly aggressive ovarian cancer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which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underwent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significant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G0/G1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cycle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arrest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due to PC-PLC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inhibition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(Spadaro F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Cancer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Res 2008).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Although the mammalian PC-PLC has not yet been cloned, many evidences have pointed to a critical role of this enzyme in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 such as mitogen- and oncogene-activated protein kinase pathways (Ramoni C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Exp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Res 2004; Li et</a:t>
            </a:r>
          </a:p>
          <a:p>
            <a:pPr algn="just"/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al, J Cell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2006),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apoptosis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Cifone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et al, EMBO J 1995), and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activation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of immune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cells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(Andrei C et al, PNAS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2004;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Luft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T et al, Blood 2006). In particular, we reported a pivotal role of PC-PLC in NK cell-mediated cytotoxicity, by regulating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lytic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granules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exocytosis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and CD16-triggered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signal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transduction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(Ramoni C et al, J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2001; Spadaro F et al,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2006; Cecchetti S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Eur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2007). PC-PLC was also indicated as an important factor affecting differentiation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stem cells (Wang N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Int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Biochem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2008),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suggesting that this enzyme could be a good candidate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target to selectively control aberrant cell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pathways regulating differentiation during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tumorigenesis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Induction of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terminal differentiation is one of the potent mechanisms by which some cancer therapeutic agents work. Our recent studies reported the first evidence that inhibition of PC-PLC induced differentiation in breast cancer cells and affected the epithelial-mesenchymal</a:t>
            </a:r>
            <a:r>
              <a:rPr lang="en-US" sz="1200" b="1" dirty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transition (EMT), critical to breast cancer progression and metastasis (Spadaro F et al, manuscript in preparation).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In particular, we showed that PC-PLC was strikingly up-regulated in the progression from non-tumor mammary epithelial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to breast cancer cells, in which the enzyme control cell proliferation, HER2 intracellular trafficking (Paris L et al, Breast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Cancer Res 2010), and also the acquisition of a well-differentiated phenotype, with up-regulation of E-cadherin, </a:t>
            </a:r>
            <a:r>
              <a:rPr lang="en-US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downmodulation</a:t>
            </a:r>
            <a:r>
              <a:rPr lang="en-US" sz="1200" b="1" dirty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of </a:t>
            </a:r>
            <a:r>
              <a:rPr lang="en-US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vimentin</a:t>
            </a:r>
            <a:r>
              <a:rPr lang="en-US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and progressive loss of MFG-E8, a protein which increases when tumor cells acquire invasion competence</a:t>
            </a:r>
            <a:r>
              <a:rPr lang="en-US" sz="120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(Spadaro F et al, </a:t>
            </a:r>
            <a:r>
              <a:rPr lang="it-IT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manuscript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in </a:t>
            </a:r>
            <a:r>
              <a:rPr lang="it-IT" sz="120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preparation</a:t>
            </a:r>
            <a:r>
              <a:rPr lang="it-IT" sz="120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).</a:t>
            </a:r>
            <a:endParaRPr lang="it-IT" sz="1200" b="1" dirty="0" smtClean="0">
              <a:solidFill>
                <a:srgbClr val="0070C0"/>
              </a:solidFill>
            </a:endParaRP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140676" y="432002"/>
            <a:ext cx="8973179" cy="130636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39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0346" y="113591"/>
            <a:ext cx="9144000" cy="624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Among the factors affecting EMT and cancer differentiation, inflammatory responses at the tumor site play a decisive role in</a:t>
            </a:r>
          </a:p>
          <a:p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controlling tumor cell survival, proliferation and growth, as well as invasiveness and motility (</a:t>
            </a:r>
            <a:r>
              <a:rPr lang="en-US" sz="1250" b="1" i="0" u="none" strike="noStrike" baseline="0" dirty="0" err="1" smtClean="0">
                <a:latin typeface="Times" panose="02020603060405020304" pitchFamily="18" charset="0"/>
              </a:rPr>
              <a:t>Mantovani</a:t>
            </a:r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 et al, Nature 2008).</a:t>
            </a:r>
          </a:p>
          <a:p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In tumor microenvironment immune and cancer cells communicate each other by means of direct contact or production of </a:t>
            </a:r>
          </a:p>
          <a:p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Cytokines</a:t>
            </a:r>
            <a:r>
              <a:rPr lang="en-US" sz="1250" b="1" dirty="0" smtClean="0">
                <a:latin typeface="Times" panose="02020603060405020304" pitchFamily="18" charset="0"/>
              </a:rPr>
              <a:t> </a:t>
            </a:r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and </a:t>
            </a:r>
            <a:r>
              <a:rPr lang="en-US" sz="1250" b="1" i="0" u="none" strike="noStrike" baseline="0" dirty="0" err="1" smtClean="0">
                <a:latin typeface="Times" panose="02020603060405020304" pitchFamily="18" charset="0"/>
              </a:rPr>
              <a:t>chemokines</a:t>
            </a:r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, that act in </a:t>
            </a:r>
            <a:r>
              <a:rPr lang="en-US" sz="1250" b="1" i="0" u="none" strike="noStrike" baseline="0" dirty="0" err="1" smtClean="0">
                <a:latin typeface="Times" panose="02020603060405020304" pitchFamily="18" charset="0"/>
              </a:rPr>
              <a:t>autocrine</a:t>
            </a:r>
            <a:r>
              <a:rPr lang="en-US" sz="1250" b="1" i="0" u="none" strike="noStrike" baseline="0" dirty="0" smtClean="0">
                <a:latin typeface="Times" panose="02020603060405020304" pitchFamily="18" charset="0"/>
              </a:rPr>
              <a:t> and paracrine manners to control and shape tumor growth. </a:t>
            </a:r>
          </a:p>
          <a:p>
            <a:r>
              <a:rPr lang="en-US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Key endogenous </a:t>
            </a:r>
            <a:r>
              <a:rPr lang="en-US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factorshave</a:t>
            </a:r>
            <a:r>
              <a:rPr lang="en-US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been identified in cancer-related inflammation: transcription factors (mainly NF-kB and STAT3), major inflammatory</a:t>
            </a:r>
            <a:r>
              <a:rPr lang="en-US" sz="125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cytokines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(IL-1beta, IL-6, IL-23 and TNF-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alpha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),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chemokines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(CCL2, CCL20 and IL-8),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chemokines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receptor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(e.g. CXCR4),</a:t>
            </a:r>
            <a:r>
              <a:rPr lang="it-IT" sz="125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and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extracellular-matrix-degrading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</a:t>
            </a:r>
            <a:r>
              <a:rPr lang="it-IT" sz="125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enzymes</a:t>
            </a:r>
            <a:r>
              <a:rPr lang="it-IT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.</a:t>
            </a:r>
          </a:p>
          <a:p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the past years PC-PLC has been closely linked to inflammatory processes. PC-PLC is required for transcription factors activation</a:t>
            </a:r>
          </a:p>
          <a:p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(i.e. NF-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kB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)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leading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to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inflammatory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molecules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release,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such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IL-10, TNF-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alpha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 IL-8 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Wang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Q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Infect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Immun</a:t>
            </a:r>
            <a:r>
              <a:rPr lang="it-IT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2001), IL-1 and IL-6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Procyk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KJ, et al, Blood 2000), and it is also involved in IFN-gamma and IL-2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(Tsai CC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et al, J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Immunol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2009). We pointed out the role of PC-PLC in the production of gp120-induced CCL2 in macrophages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(Fantuzzi L et al, Blood 2008), where PC-PLC activity has been shown to control LPS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through CD14 receptor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Cuschieri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J et al, J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Leukoc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Biol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2006) and COX-2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expression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via NF-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kB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(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Tzeng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JI et al,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Pharmacol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 Res 2009).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Recently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,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PC-PLC has been indicated as an atherosclerosis-promoting factor by recruiting inflammatory monocytes/macrophages and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by increasing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metalloprotease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activity (Zhang L, et al,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Arterioscler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Thromb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Vasc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Biol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2010). Based on this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evidence, it is of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interest to evaluate whether PC-PLC can support tumor-promoting inflammation and, if so, which cytokines/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chemokines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are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controlled by PC-PLC during tumor progression.</a:t>
            </a:r>
          </a:p>
          <a:p>
            <a:r>
              <a:rPr lang="en-US" sz="1200" b="1" i="0" u="none" strike="noStrike" dirty="0" smtClean="0">
                <a:latin typeface="Times" panose="02020603060405020304" pitchFamily="18" charset="0"/>
              </a:rPr>
              <a:t>                                                           malignant transformation </a:t>
            </a:r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en-US" sz="1200" b="1" i="0" u="none" strike="noStrike" dirty="0" smtClean="0">
                <a:latin typeface="Times" panose="02020603060405020304" pitchFamily="18" charset="0"/>
              </a:rPr>
              <a:t>                                                                                                                                inf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lammatory processes</a:t>
            </a:r>
          </a:p>
          <a:p>
            <a:r>
              <a:rPr lang="en-US" sz="1200" b="1" dirty="0" smtClean="0">
                <a:latin typeface="Times" panose="02020603060405020304" pitchFamily="18" charset="0"/>
              </a:rPr>
              <a:t>                                                                            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PC-PLC</a:t>
            </a:r>
            <a:endParaRPr lang="en-US" sz="1200" dirty="0" smtClean="0">
              <a:latin typeface="Times" panose="02020603060405020304" pitchFamily="18" charset="0"/>
            </a:endParaRPr>
          </a:p>
          <a:p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                                                                                                 </a:t>
            </a:r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Previous studies had shown that </a:t>
            </a:r>
            <a:r>
              <a:rPr lang="en-US" sz="125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IFN-alpha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can induce significant changes in PC metabolism, by altering primarily the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intratumor</a:t>
            </a:r>
            <a:r>
              <a:rPr lang="en-US" sz="120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concentrations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Cho and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in tumor-bearing mice (Proietti E et al, Cancer Res 1986). IFN-alpha is the cytokine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exhibiting the longest record of use in clinical oncology, capable of both exerting direct antitumor effects and playing a key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role in linking innate and adaptive immunity (Belardelli and Ferrantini, 2002). With regard to the biologic role of PC-PLC in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cancer control, it is still unclear whether IFN-alpha can differentially affect the expression, cellular localization and enzymatic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activity of PC-PLC in cells of the immune system, as well as in tumor cells, thus resulting in inhibition 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proinflammatory</a:t>
            </a:r>
            <a:r>
              <a:rPr lang="en-US" sz="120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factors endowed with tumor-promoting activity and in activation of some effector functions involved in the antitumor response.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 major working hypothesis of the proposed study is that PC-PLC can support tumor growth by secreting factors such as cytokines/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chemokines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and matrix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metalloproteases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that promote tumor cell proliferation, invasion and metastasis formation</a:t>
            </a:r>
          </a:p>
          <a:p>
            <a:endParaRPr lang="en-US" sz="1200" dirty="0" smtClean="0">
              <a:latin typeface="Times" panose="02020603060405020304" pitchFamily="18" charset="0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70346" y="144449"/>
            <a:ext cx="8994195" cy="1433142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1758">
            <a:off x="4205704" y="3430156"/>
            <a:ext cx="677797" cy="663964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690" y="3694109"/>
            <a:ext cx="506474" cy="7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-18947"/>
            <a:ext cx="8931180" cy="6876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" panose="02020603060405020304" pitchFamily="18" charset="0"/>
              </a:rPr>
              <a:t>f</a:t>
            </a:r>
            <a:r>
              <a:rPr lang="en-US" sz="16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rom Letter</a:t>
            </a:r>
            <a:r>
              <a:rPr lang="en-US" sz="1600" b="1" i="0" u="none" strike="noStrike" dirty="0" smtClean="0">
                <a:solidFill>
                  <a:srgbClr val="FF0000"/>
                </a:solidFill>
                <a:latin typeface="Times" panose="02020603060405020304" pitchFamily="18" charset="0"/>
              </a:rPr>
              <a:t> of intent……</a:t>
            </a:r>
            <a:endParaRPr lang="en-US" sz="1600" b="1" i="0" u="none" strike="noStrike" baseline="0" dirty="0" smtClean="0">
              <a:solidFill>
                <a:srgbClr val="FF0000"/>
              </a:solidFill>
              <a:latin typeface="Times" panose="02020603060405020304" pitchFamily="18" charset="0"/>
            </a:endParaRP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This three-year project will combine integrated multidisciplinary approaches to achieve the following </a:t>
            </a:r>
            <a:r>
              <a:rPr lang="en-US" sz="14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main objectives</a:t>
            </a:r>
            <a:r>
              <a:rPr lang="en-US" sz="1200" b="0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:</a:t>
            </a:r>
          </a:p>
          <a:p>
            <a:pPr algn="just"/>
            <a:endParaRPr lang="en-US" sz="12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pPr algn="just"/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1. Evaluation of the inflammatory pathways critically regulated by PC-PLC in the cross-talk between malignant (BC and</a:t>
            </a:r>
          </a:p>
          <a:p>
            <a:pPr algn="just"/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EOC cells) and purified immune cells isolated from healthy donors (such as macrophages, DC and NK cells). 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By co-cultured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systems, we will evaluate: a) the up- or down-regulation, both in immune and tumor cells, of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chemokines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/chemokine receptors,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cytokines/cytokine receptors, metastasis-associated, extracellular matrix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remodelling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genes, by low-density array, either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the presence or in the absence of a specific PC-PLC inhibitor. The levels of these inflammatory mediators in the supernatant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co-cultured cells will be also detected by ELISA and multiplex protein arrays to identify molecular targets for tipping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the balance between tumor-promoting and tumor-inhibiting inflammatory responses; b) the role of PC-PLC in the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cytolytic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activity of immune towards tumor cells by cytotoxic assays; c) the PC-PLC-driven pathways eventually required by tumor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cells for the positive feedback loop involving IL-6, NF-kB and STAT3 in the initiation of cell transformation, by biochemical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and CLSM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analyses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.</a:t>
            </a:r>
          </a:p>
          <a:p>
            <a:pPr algn="just"/>
            <a:endParaRPr lang="en-US" sz="12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pPr algn="just"/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2. Evaluation of the </a:t>
            </a:r>
            <a:r>
              <a:rPr lang="en-US" sz="1250" b="1" i="0" u="none" strike="noStrike" baseline="0" dirty="0" err="1" smtClean="0">
                <a:solidFill>
                  <a:srgbClr val="0070C0"/>
                </a:solidFill>
                <a:latin typeface="Times" panose="02020603060405020304" pitchFamily="18" charset="0"/>
              </a:rPr>
              <a:t>effecs</a:t>
            </a:r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 of PC-PLC-inhibition</a:t>
            </a:r>
            <a:r>
              <a:rPr lang="en-US" sz="1250" b="1" i="0" u="none" strike="noStrike" dirty="0" smtClean="0">
                <a:solidFill>
                  <a:srgbClr val="0070C0"/>
                </a:solidFill>
                <a:latin typeface="Times" panose="02020603060405020304" pitchFamily="18" charset="0"/>
              </a:rPr>
              <a:t> </a:t>
            </a:r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on IFN-alpha-induced antitumor responses.</a:t>
            </a:r>
            <a:r>
              <a:rPr lang="en-US" sz="1250" b="0" i="0" u="none" strike="noStrike" baseline="0" dirty="0" smtClean="0">
                <a:latin typeface="Times" panose="02020603060405020304" pitchFamily="18" charset="0"/>
              </a:rPr>
              <a:t> 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We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investigate: a) the effects of IFN-alpha on PC-PLC expression and/or activity in both tumor and immune cells by CLSM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analyses and enzymatic assays; b) the possible role of PC-PLC in affecting the differentiation and activity of IFN-DC by flow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cytometry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and CLSM analyses, and by biochemical and functional assays.</a:t>
            </a:r>
          </a:p>
          <a:p>
            <a:pPr algn="just"/>
            <a:endParaRPr lang="en-US" sz="12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pPr algn="just"/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3. Understanding the effects of the PC-PLC-driven inflammatory pathways on breast and ovarian tumor progression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particular,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we will dissect, by confocal laser and electron scanning microscopy, the mechanisms affecting EMT (and MET), cell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migration and invasion in a panel of tumor cell lines corresponding to different types and stages of BC and EOC cells. The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expression of some typical differentiation markers will be evaluated in a time course of PC-PLC inhibition, by flow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cytometry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and biochemical analyses, in relation to changes in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PCho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and mobile lipid pools monitored by high resolution MRS examinations.</a:t>
            </a:r>
          </a:p>
          <a:p>
            <a:pPr algn="just"/>
            <a:endParaRPr lang="en-US" sz="1200" b="1" i="0" u="none" strike="noStrike" baseline="0" dirty="0" smtClean="0">
              <a:solidFill>
                <a:srgbClr val="0070C0"/>
              </a:solidFill>
              <a:latin typeface="Times" panose="02020603060405020304" pitchFamily="18" charset="0"/>
            </a:endParaRPr>
          </a:p>
          <a:p>
            <a:pPr algn="just"/>
            <a:r>
              <a:rPr lang="en-US" sz="1250" b="1" i="0" u="none" strike="noStrike" baseline="0" dirty="0" smtClean="0">
                <a:solidFill>
                  <a:srgbClr val="0070C0"/>
                </a:solidFill>
                <a:latin typeface="Times" panose="02020603060405020304" pitchFamily="18" charset="0"/>
              </a:rPr>
              <a:t>4. Assessment of PC-PLC as a potential target for new antitumor therapies. </a:t>
            </a:r>
          </a:p>
          <a:p>
            <a:pPr algn="just"/>
            <a:r>
              <a:rPr lang="en-US" sz="1200" dirty="0">
                <a:latin typeface="Times" panose="02020603060405020304" pitchFamily="18" charset="0"/>
              </a:rPr>
              <a:t>The final part of our study will consist in assessing the strategy of </a:t>
            </a:r>
            <a:r>
              <a:rPr lang="en-US" sz="1200" dirty="0" err="1">
                <a:latin typeface="Times" panose="02020603060405020304" pitchFamily="18" charset="0"/>
              </a:rPr>
              <a:t>downmodulating</a:t>
            </a:r>
            <a:r>
              <a:rPr lang="en-US" sz="1200" dirty="0">
                <a:latin typeface="Times" panose="02020603060405020304" pitchFamily="18" charset="0"/>
              </a:rPr>
              <a:t> PC-PLC in breast and ovarian tumor </a:t>
            </a:r>
            <a:r>
              <a:rPr lang="en-US" sz="1200" dirty="0" err="1" smtClean="0">
                <a:latin typeface="Times" panose="02020603060405020304" pitchFamily="18" charset="0"/>
              </a:rPr>
              <a:t>xenografts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dirty="0" smtClean="0">
                <a:latin typeface="Times" panose="02020603060405020304" pitchFamily="18" charset="0"/>
              </a:rPr>
              <a:t>as </a:t>
            </a:r>
            <a:r>
              <a:rPr lang="en-US" sz="1200" dirty="0">
                <a:latin typeface="Times" panose="02020603060405020304" pitchFamily="18" charset="0"/>
              </a:rPr>
              <a:t>potential target for new antitumor therapies, either alone or in combination with IFN-alpha. In tissue samples </a:t>
            </a:r>
            <a:r>
              <a:rPr lang="en-US" sz="1200" dirty="0" smtClean="0">
                <a:latin typeface="Times" panose="02020603060405020304" pitchFamily="18" charset="0"/>
              </a:rPr>
              <a:t>of human </a:t>
            </a:r>
            <a:r>
              <a:rPr lang="en-US" sz="1200" dirty="0">
                <a:latin typeface="Times" panose="02020603060405020304" pitchFamily="18" charset="0"/>
              </a:rPr>
              <a:t>ovarian and breast tumors recovered from SCID mice transplanted with the respective tumor type cell lines </a:t>
            </a:r>
            <a:r>
              <a:rPr lang="en-US" sz="1200" dirty="0" smtClean="0">
                <a:latin typeface="Times" panose="02020603060405020304" pitchFamily="18" charset="0"/>
              </a:rPr>
              <a:t>we </a:t>
            </a:r>
            <a:r>
              <a:rPr lang="en-US" sz="1200" dirty="0">
                <a:latin typeface="Times" panose="02020603060405020304" pitchFamily="18" charset="0"/>
              </a:rPr>
              <a:t>will characterize the expression and activity of PC-PLC in different types </a:t>
            </a:r>
            <a:r>
              <a:rPr lang="en-US" sz="1200" dirty="0" smtClean="0">
                <a:latin typeface="Times" panose="02020603060405020304" pitchFamily="18" charset="0"/>
              </a:rPr>
              <a:t>and stages </a:t>
            </a:r>
            <a:r>
              <a:rPr lang="en-US" sz="1200" dirty="0">
                <a:latin typeface="Times" panose="02020603060405020304" pitchFamily="18" charset="0"/>
              </a:rPr>
              <a:t>of tumor, in relation to: a) gene expression profiles, by means of microarrays for evaluating the modulation of </a:t>
            </a:r>
            <a:r>
              <a:rPr lang="en-US" sz="1200" dirty="0" smtClean="0">
                <a:latin typeface="Times" panose="02020603060405020304" pitchFamily="18" charset="0"/>
              </a:rPr>
              <a:t>genes related </a:t>
            </a:r>
            <a:r>
              <a:rPr lang="en-US" sz="1200" dirty="0">
                <a:latin typeface="Times" panose="02020603060405020304" pitchFamily="18" charset="0"/>
              </a:rPr>
              <a:t>to the oncogenic potential of tumor cells; b) alterations of PC metabolism, with emphasis on the significance of </a:t>
            </a:r>
            <a:r>
              <a:rPr lang="en-US" sz="1200" dirty="0" smtClean="0">
                <a:latin typeface="Times" panose="02020603060405020304" pitchFamily="18" charset="0"/>
              </a:rPr>
              <a:t>MRS signals </a:t>
            </a:r>
            <a:r>
              <a:rPr lang="en-US" sz="1200" dirty="0">
                <a:latin typeface="Times" panose="02020603060405020304" pitchFamily="18" charset="0"/>
              </a:rPr>
              <a:t>as fingerprints of tumor progression and indicators of altered cell </a:t>
            </a:r>
            <a:r>
              <a:rPr lang="en-US" sz="1200" dirty="0" err="1">
                <a:latin typeface="Times" panose="02020603060405020304" pitchFamily="18" charset="0"/>
              </a:rPr>
              <a:t>signalling</a:t>
            </a:r>
            <a:r>
              <a:rPr lang="en-US" sz="1200" dirty="0" smtClean="0">
                <a:latin typeface="Times" panose="02020603060405020304" pitchFamily="18" charset="0"/>
              </a:rPr>
              <a:t>.</a:t>
            </a:r>
            <a:r>
              <a:rPr lang="en-US" sz="1200" dirty="0"/>
              <a:t> </a:t>
            </a:r>
            <a:r>
              <a:rPr lang="en-US" sz="1200" dirty="0">
                <a:latin typeface="Times" panose="02020603060405020304" pitchFamily="18" charset="0"/>
              </a:rPr>
              <a:t>Moreover, in a pilot study PC-PLC expression will be investigated in human breast tumor lesions recovered from either </a:t>
            </a:r>
            <a:r>
              <a:rPr lang="en-US" sz="1200" dirty="0" err="1" smtClean="0">
                <a:latin typeface="Times" panose="02020603060405020304" pitchFamily="18" charset="0"/>
              </a:rPr>
              <a:t>neoadjuvant</a:t>
            </a:r>
            <a:r>
              <a:rPr lang="en-US" sz="1200" dirty="0" smtClean="0">
                <a:latin typeface="Times" panose="02020603060405020304" pitchFamily="18" charset="0"/>
              </a:rPr>
              <a:t>-responder </a:t>
            </a:r>
            <a:r>
              <a:rPr lang="en-US" sz="1200" dirty="0">
                <a:latin typeface="Times" panose="02020603060405020304" pitchFamily="18" charset="0"/>
              </a:rPr>
              <a:t>or non-responder patients or from patients who present metastatic spread at later stage. In the same </a:t>
            </a:r>
            <a:r>
              <a:rPr lang="en-US" sz="1200" dirty="0" smtClean="0">
                <a:latin typeface="Times" panose="02020603060405020304" pitchFamily="18" charset="0"/>
              </a:rPr>
              <a:t>surgical specimens </a:t>
            </a:r>
            <a:r>
              <a:rPr lang="en-US" sz="1200" dirty="0">
                <a:latin typeface="Times" panose="02020603060405020304" pitchFamily="18" charset="0"/>
              </a:rPr>
              <a:t>we will identify the </a:t>
            </a:r>
            <a:r>
              <a:rPr lang="en-US" sz="1200" dirty="0" err="1">
                <a:latin typeface="Times" panose="02020603060405020304" pitchFamily="18" charset="0"/>
              </a:rPr>
              <a:t>intratumor</a:t>
            </a:r>
            <a:r>
              <a:rPr lang="en-US" sz="1200" dirty="0">
                <a:latin typeface="Times" panose="02020603060405020304" pitchFamily="18" charset="0"/>
              </a:rPr>
              <a:t> inflammatory mediators and characterize tumor infiltrating immune cells, </a:t>
            </a:r>
            <a:r>
              <a:rPr lang="en-US" sz="1200" dirty="0" smtClean="0">
                <a:latin typeface="Times" panose="02020603060405020304" pitchFamily="18" charset="0"/>
              </a:rPr>
              <a:t>correlating these </a:t>
            </a:r>
            <a:r>
              <a:rPr lang="en-US" sz="1200" dirty="0">
                <a:latin typeface="Times" panose="02020603060405020304" pitchFamily="18" charset="0"/>
              </a:rPr>
              <a:t>data with alterations in the </a:t>
            </a:r>
            <a:r>
              <a:rPr lang="en-US" sz="1200" dirty="0" err="1">
                <a:latin typeface="Times" panose="02020603060405020304" pitchFamily="18" charset="0"/>
              </a:rPr>
              <a:t>PCho</a:t>
            </a:r>
            <a:r>
              <a:rPr lang="en-US" sz="1200" dirty="0">
                <a:latin typeface="Times" panose="02020603060405020304" pitchFamily="18" charset="0"/>
              </a:rPr>
              <a:t> pool and with gene expression profiles.</a:t>
            </a:r>
            <a:endParaRPr lang="it-IT" sz="1200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0775" y="117693"/>
            <a:ext cx="8983225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                                                                                   </a:t>
            </a:r>
            <a:r>
              <a:rPr lang="it-IT" sz="1400" b="1" i="0" u="none" strike="noStrike" baseline="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Collaborations</a:t>
            </a:r>
            <a:r>
              <a:rPr lang="it-IT" sz="1400" b="1" i="0" u="none" strike="noStrike" baseline="0" dirty="0" smtClean="0">
                <a:solidFill>
                  <a:srgbClr val="FF0000"/>
                </a:solidFill>
                <a:latin typeface="Times" panose="02020603060405020304" pitchFamily="18" charset="0"/>
              </a:rPr>
              <a:t>.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This 3-year project will be based on the complementary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expertises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of different Units at the ISS, in collaboration with the Department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Surgery (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Policlinico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Umberto I, Rome), to fulfil all the above mentioned tasks.</a:t>
            </a: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 major part of the work will be carried out at the Department of Cell Biology and Neurosciences of the ISS.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The scientific staff at </a:t>
            </a:r>
            <a:r>
              <a:rPr lang="en-US" sz="1200" i="0" u="none" strike="noStrike" baseline="0" dirty="0" smtClean="0">
                <a:latin typeface="Times" panose="02020603060405020304" pitchFamily="18" charset="0"/>
              </a:rPr>
              <a:t>Molecular and Cellular Imaging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Section has wide experience in studying the biology of PC-PLC both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immune and cancer cells. They have appropriate background, knowledge and skill in the specific field of phospholipid metabolism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 epithelial cancers and are participating in projects granted by Public or Private National and international Agencies.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F Spadaro (PI)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be responsible for the overall scientific coordination and direction of the project, in collaboration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with </a:t>
            </a:r>
            <a:r>
              <a:rPr lang="en-US" sz="12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 F Podo and </a:t>
            </a:r>
            <a:r>
              <a:rPr lang="en-US" sz="12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 F Belardelli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. She will also directly contribute to the planning and development of the research, maintaining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close interactions with all the collaborators. In particular, she will participate, with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Dr. S Cecchetti, Dr. L Paris and</a:t>
            </a:r>
            <a:r>
              <a:rPr lang="en-US" sz="13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Dr. L Abalsamo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 to the experimental studies on expression, sub-cellular localization and activity of PC-PLC in the dynamic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cross-talk between cancer and immune cells, by investigating the inflammatory PC-PLC-driven pathways affecting cancer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differentiation, EMT (and MET), cytotoxicity, trafficking and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signalling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of important receptors, such as HER2 and adhesion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proteins.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E Iorio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be directly involved in MRS studies on breast and ovarian cancer cells, as well as on samples from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tumor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xenografts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;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R Canese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be responsible for in vivo MRI/MRS studies on tumor-bearing SCID mice and in collaboration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with the technical expertise of the animal facility will supervise the set-up of experimental designs.</a:t>
            </a:r>
          </a:p>
          <a:p>
            <a:pPr algn="just"/>
            <a:endParaRPr lang="en-US" sz="1200" b="0" i="0" u="none" strike="noStrike" baseline="0" dirty="0" smtClean="0">
              <a:latin typeface="Times" panose="02020603060405020304" pitchFamily="18" charset="0"/>
            </a:endParaRP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The group </a:t>
            </a:r>
            <a:r>
              <a:rPr lang="en-US" sz="1200" i="0" u="none" strike="noStrike" baseline="0" dirty="0" smtClean="0">
                <a:latin typeface="Times" panose="02020603060405020304" pitchFamily="18" charset="0"/>
              </a:rPr>
              <a:t>of Experimental Immunotherapy Section has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a long expertise in studying the immune mechanisms of action of type</a:t>
            </a:r>
          </a:p>
          <a:p>
            <a:pPr algn="just"/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 IFNs and the biology of IFN-DC.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SM Santini,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C Lapenta and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S Donati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contribute to understand the effects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PC-PLC inhibition on IFN-DC functional differentiation. This Unit can also count on a microarray core facility, fully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equipped and qualified for gene profiling studies, that are carried out on arrays printed and validated in house with 34,580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70mer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oligos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of the Operon collection (version 3.0).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I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Canini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and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L Gabriele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will account for the microarray facility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take care of all data management and will be responsible for performing systems biology statistical analysis.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L Fantuzzi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(Section of </a:t>
            </a:r>
            <a:r>
              <a:rPr lang="en-US" sz="1200" b="1" i="0" u="none" strike="noStrike" baseline="0" dirty="0" err="1" smtClean="0">
                <a:latin typeface="Times" panose="02020603060405020304" pitchFamily="18" charset="0"/>
              </a:rPr>
              <a:t>Immunoregulation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)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contribute to understand the effects of PC-PLC inhibition on macrophage-mediated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immune </a:t>
            </a:r>
            <a:r>
              <a:rPr lang="it-IT" sz="1200" b="0" i="0" u="none" strike="noStrike" baseline="0" dirty="0" err="1" smtClean="0">
                <a:latin typeface="Times" panose="02020603060405020304" pitchFamily="18" charset="0"/>
              </a:rPr>
              <a:t>responses</a:t>
            </a:r>
            <a:r>
              <a:rPr lang="it-IT" sz="1200" b="0" i="0" u="none" strike="noStrike" baseline="0" dirty="0" smtClean="0">
                <a:latin typeface="Times" panose="02020603060405020304" pitchFamily="18" charset="0"/>
              </a:rPr>
              <a:t>.</a:t>
            </a:r>
            <a:r>
              <a:rPr lang="it-IT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P Sestili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(Section of Clinical Applications of Biological Therapies)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be responsible for tissue section preparation from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tumor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xenografts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or human tumor lesions and for the further immunohistochemistry and immunofluorescence analyses.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A Molinari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(Department of Technology and Health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,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Ultrastructural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Methods for Innovative Anticancer Therapies Section)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will be responsible for all the studies on migration and invasive potential of cancer cells.</a:t>
            </a:r>
          </a:p>
          <a:p>
            <a:pPr algn="just"/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B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Salvati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, Department of Surgery of </a:t>
            </a:r>
            <a:r>
              <a:rPr lang="en-US" sz="1200" b="1" i="0" u="none" strike="noStrike" baseline="0" dirty="0" err="1" smtClean="0">
                <a:latin typeface="Times" panose="02020603060405020304" pitchFamily="18" charset="0"/>
              </a:rPr>
              <a:t>Policlinico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 Umberto I (Rome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), will provide human tissue samples from breast tumor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lesions both in the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neoadjuvant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-responder and non-responder setting or from patients with metastatic disease and will be directly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involved in the clinical evaluation of specimens. This study will be approved by the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Comitato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Etico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dell'Azienda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err="1" smtClean="0">
                <a:latin typeface="Times" panose="02020603060405020304" pitchFamily="18" charset="0"/>
              </a:rPr>
              <a:t>Policlinico</a:t>
            </a:r>
            <a:r>
              <a:rPr lang="en-US" sz="1200" dirty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Umberto I of Rome. </a:t>
            </a:r>
            <a:r>
              <a:rPr lang="en-US" sz="1300" b="1" i="0" u="none" strike="noStrike" baseline="0" dirty="0" err="1" smtClean="0">
                <a:latin typeface="Times" panose="02020603060405020304" pitchFamily="18" charset="0"/>
              </a:rPr>
              <a:t>Dr</a:t>
            </a:r>
            <a:r>
              <a:rPr lang="en-US" sz="1300" b="1" i="0" u="none" strike="noStrike" baseline="0" dirty="0" smtClean="0">
                <a:latin typeface="Times" panose="02020603060405020304" pitchFamily="18" charset="0"/>
              </a:rPr>
              <a:t> A Metere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(ISS, Department of Cell Biology and Neurosciences, Biomarkers in Degenerative</a:t>
            </a:r>
            <a:r>
              <a:rPr lang="en-US" sz="1200" b="1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1" i="0" u="none" strike="noStrike" baseline="0" dirty="0" smtClean="0">
                <a:latin typeface="Times" panose="02020603060405020304" pitchFamily="18" charset="0"/>
              </a:rPr>
              <a:t>Diseases Section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) will be responsible for maintaining appropriate records on anonymous correlation between clinical history</a:t>
            </a:r>
            <a:r>
              <a:rPr lang="en-US" sz="1200" b="0" i="0" u="none" strike="noStrike" dirty="0" smtClean="0">
                <a:latin typeface="Times" panose="02020603060405020304" pitchFamily="18" charset="0"/>
              </a:rPr>
              <a:t> </a:t>
            </a:r>
            <a:r>
              <a:rPr lang="en-US" sz="1200" b="0" i="0" u="none" strike="noStrike" baseline="0" dirty="0" smtClean="0">
                <a:latin typeface="Times" panose="02020603060405020304" pitchFamily="18" charset="0"/>
              </a:rPr>
              <a:t>of patients and experimental results obtained by this project on surgical specimens.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44259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4" r="25137"/>
          <a:stretch/>
        </p:blipFill>
        <p:spPr>
          <a:xfrm rot="16200000">
            <a:off x="1288999" y="-1057292"/>
            <a:ext cx="6537689" cy="895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4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491</TotalTime>
  <Words>4531</Words>
  <Application>Microsoft Office PowerPoint</Application>
  <PresentationFormat>Presentazione su schermo (4:3)</PresentationFormat>
  <Paragraphs>147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Times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Spadaro</dc:creator>
  <cp:lastModifiedBy>Spadaro</cp:lastModifiedBy>
  <cp:revision>71</cp:revision>
  <cp:lastPrinted>2018-04-12T08:28:42Z</cp:lastPrinted>
  <dcterms:created xsi:type="dcterms:W3CDTF">2018-04-06T08:41:30Z</dcterms:created>
  <dcterms:modified xsi:type="dcterms:W3CDTF">2018-04-12T08:29:52Z</dcterms:modified>
</cp:coreProperties>
</file>