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7" r:id="rId2"/>
    <p:sldId id="277" r:id="rId3"/>
    <p:sldId id="301" r:id="rId4"/>
    <p:sldId id="302" r:id="rId5"/>
    <p:sldId id="303" r:id="rId6"/>
    <p:sldId id="289" r:id="rId7"/>
    <p:sldId id="304" r:id="rId8"/>
    <p:sldId id="305" r:id="rId9"/>
    <p:sldId id="306" r:id="rId10"/>
    <p:sldId id="292" r:id="rId11"/>
    <p:sldId id="293" r:id="rId12"/>
    <p:sldId id="307" r:id="rId13"/>
    <p:sldId id="309" r:id="rId14"/>
    <p:sldId id="310" r:id="rId15"/>
    <p:sldId id="294" r:id="rId16"/>
    <p:sldId id="295" r:id="rId17"/>
    <p:sldId id="296" r:id="rId18"/>
    <p:sldId id="315" r:id="rId19"/>
    <p:sldId id="298" r:id="rId20"/>
    <p:sldId id="256" r:id="rId21"/>
    <p:sldId id="299" r:id="rId22"/>
    <p:sldId id="312" r:id="rId23"/>
    <p:sldId id="300" r:id="rId24"/>
    <p:sldId id="311" r:id="rId25"/>
    <p:sldId id="286" r:id="rId26"/>
    <p:sldId id="287" r:id="rId27"/>
    <p:sldId id="314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  <p:sldId id="353" r:id="rId66"/>
    <p:sldId id="354" r:id="rId67"/>
    <p:sldId id="355" r:id="rId68"/>
    <p:sldId id="356" r:id="rId69"/>
    <p:sldId id="357" r:id="rId70"/>
    <p:sldId id="358" r:id="rId71"/>
    <p:sldId id="359" r:id="rId72"/>
    <p:sldId id="360" r:id="rId73"/>
    <p:sldId id="361" r:id="rId74"/>
    <p:sldId id="362" r:id="rId75"/>
    <p:sldId id="363" r:id="rId76"/>
    <p:sldId id="364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3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oglio_di_lavoro_di_Microsoft_Excel1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DOCUMENTI\STATMED\Articoli\ConfidenceInterval\Esercizio2018013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smtClean="0"/>
              <a:t>Distribuzione numeri casuali estratti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RandomUnif0120graf3!$BW$37:$BW$41</c:f>
              <c:strCache>
                <c:ptCount val="5"/>
                <c:pt idx="0">
                  <c:v>0.0 - 0.2</c:v>
                </c:pt>
                <c:pt idx="1">
                  <c:v>0.2 - 0.4</c:v>
                </c:pt>
                <c:pt idx="2">
                  <c:v>0.4 - 0.6</c:v>
                </c:pt>
                <c:pt idx="3">
                  <c:v>0.6 - 0.8</c:v>
                </c:pt>
                <c:pt idx="4">
                  <c:v>0.8 - 1.0</c:v>
                </c:pt>
              </c:strCache>
            </c:strRef>
          </c:cat>
          <c:val>
            <c:numRef>
              <c:f>RandomUnif0120graf3!$BX$37:$BX$41</c:f>
              <c:numCache>
                <c:formatCode>0</c:formatCode>
                <c:ptCount val="5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5E6-457B-899B-3A458B8AA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393920"/>
        <c:axId val="141395456"/>
      </c:barChart>
      <c:catAx>
        <c:axId val="1413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1395456"/>
        <c:crosses val="autoZero"/>
        <c:auto val="1"/>
        <c:lblAlgn val="ctr"/>
        <c:lblOffset val="100"/>
        <c:noMultiLvlLbl val="0"/>
      </c:catAx>
      <c:valAx>
        <c:axId val="14139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139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RandomUnif0120graf3!$K$4:$K$1143</cx:f>
        <cx:lvl ptCount="1140" formatCode="0.00000">
          <cx:pt idx="0">0.067501565914444409</cx:pt>
          <cx:pt idx="1">0.095179918879757339</cx:pt>
          <cx:pt idx="2">0.11634436936058934</cx:pt>
          <cx:pt idx="3">0.12927069436294858</cx:pt>
          <cx:pt idx="4">0.13019761235724317</cx:pt>
          <cx:pt idx="5">0.13828415831882634</cx:pt>
          <cx:pt idx="6">0.13921533706941405</cx:pt>
          <cx:pt idx="7">0.14112400776630526</cx:pt>
          <cx:pt idx="8">0.15043514484378059</cx:pt>
          <cx:pt idx="9">0.15136206283807518</cx:pt>
          <cx:pt idx="10">0.16037978755024607</cx:pt>
          <cx:pt idx="11">0.16228845824713725</cx:pt>
          <cx:pt idx="12">0.16895349028457585</cx:pt>
          <cx:pt idx="13">0.1723749338020176</cx:pt>
          <cx:pt idx="14">0.17330185179631219</cx:pt>
          <cx:pt idx="15">0.17803730957438932</cx:pt>
          <cx:pt idx="16">0.1781134978090935</cx:pt>
          <cx:pt idx="17">0.17904041580338811</cx:pt>
          <cx:pt idx="18">0.18231957650848307</cx:pt>
          <cx:pt idx="19">0.18422824720537426</cx:pt>
          <cx:pt idx="20">0.188058140515559</cx:pt>
          <cx:pt idx="21">0.18841473565745293</cx:pt>
          <cx:pt idx="22">0.18996681121245018</cx:pt>
          <cx:pt idx="23">0.19011794076540786</cx:pt>
          <cx:pt idx="24">0.19920176005522131</cx:pt>
          <cx:pt idx="25">0.2000532867673305</cx:pt>
          <cx:pt idx="26">0.20098020476162512</cx:pt>
          <cx:pt idx="27">0.20957918613828494</cx:pt>
          <cx:pt idx="28">0.209997929473796</cx:pt>
          <cx:pt idx="29">0.21190660017068719</cx:pt>
          <cx:pt idx="30">0.21205772972364487</cx:pt>
          <cx:pt idx="31">0.21313119128657934</cx:pt>
          <cx:pt idx="32">0.21779629373072076</cx:pt>
          <cx:pt idx="33">0.22114154901345831</cx:pt>
          <cx:pt idx="34">0.22121773724816252</cx:pt>
          <cx:pt idx="35">0.22214465524245711</cx:pt>
          <cx:pt idx="36">0.22214891599875022</cx:pt>
          <cx:pt idx="37">0.22307583399304484</cx:pt>
          <cx:pt idx="38">0.22381518735917186</cx:pt>
          <cx:pt idx="39">0.22405758669564144</cx:pt>
          <cx:pt idx="40">0.22498450468993603</cx:pt>
          <cx:pt idx="41">0.22688011302053424</cx:pt>
          <cx:pt idx="42">0.23116237995462799</cx:pt>
          <cx:pt idx="43">0.23151897509652195</cx:pt>
          <cx:pt idx="44">0.2330710506515192</cx:pt>
          <cx:pt idx="45">0.23400222940210691</cx:pt>
          <cx:pt idx="46">0.23507098024481635</cx:pt>
          <cx:pt idx="47">0.23725753910359784</cx:pt>
          <cx:pt idx="48">0.23973608268895777</cx:pt>
          <cx:pt idx="49">0.24408870495698723</cx:pt>
          <cx:pt idx="50">0.24497963784000387</cx:pt>
          <cx:pt idx="51">0.24501562295128185</cx:pt>
          <cx:pt idx="52">0.24599737565387844</cx:pt>
          <cx:pt idx="53">0.24662494816110594</cx:pt>
          <cx:pt idx="54">0.24692429364817303</cx:pt>
          <cx:pt idx="55">0.24711725651131111</cx:pt>
          <cx:pt idx="56">0.24881990197877124</cx:pt>
          <cx:pt idx="57">0.25188706921391202</cx:pt>
          <cx:pt idx="58">0.25281398720820664</cx:pt>
          <cx:pt idx="59">0.25594201836034391</cx:pt>
          <cx:pt idx="60">0.25623543072564836</cx:pt>
          <cx:pt idx="61">0.25919732806183488</cx:pt>
          <cx:pt idx="62">0.26090053316978978</cx:pt>
          <cx:pt idx="63">0.26097088850372546</cx:pt>
          <cx:pt idx="64">0.26183171192037752</cx:pt>
          <cx:pt idx="65">0.26189780649802008</cx:pt>
          <cx:pt idx="66">0.26374038261726868</cx:pt>
          <cx:pt idx="67">0.26525315543781924</cx:pt>
          <cx:pt idx="68">0.26618007343211386</cx:pt>
          <cx:pt idx="69">0.26655236779447194</cx:pt>
          <cx:pt idx="70">0.26691942679824088</cx:pt>
          <cx:pt idx="71">0.26716182613471046</cx:pt>
          <cx:pt idx="72">0.26778939864193796</cx:pt>
          <cx:pt idx="73">0.26808874412900502</cx:pt>
          <cx:pt idx="74">0.2682817069921431</cx:pt>
          <cx:pt idx="75">0.26998435245960323</cx:pt>
          <cx:pt idx="76">0.27091553121019096</cx:pt>
          <cx:pt idx="77">0.2713483145867891</cx:pt>
          <cx:pt idx="78">0.27227523258108371</cx:pt>
          <cx:pt idx="79">0.27265799080531677</cx:pt>
          <cx:pt idx="80">0.27282420190708218</cx:pt>
          <cx:pt idx="81">0.27382685817214902</cx:pt>
          <cx:pt idx="82">0.27475377616644364</cx:pt>
          <cx:pt idx="83">0.2771064688411759</cx:pt>
          <cx:pt idx="84">0.28036177854266686</cx:pt>
          <cx:pt idx="85">0.2812929572932546</cx:pt>
          <cx:pt idx="86">0.28291067746196247</cx:pt>
          <cx:pt idx="87">0.28320162799014575</cx:pt>
          <cx:pt idx="88">0.28377150087861452</cx:pt>
          <cx:pt idx="89">0.28383759545625709</cx:pt>
          <cx:pt idx="90">0.28391378369096126</cx:pt>
          <cx:pt idx="91">0.28568017157550568</cx:pt>
          <cx:pt idx="92">0.28771681827530393</cx:pt>
          <cx:pt idx="93">0.28972918760017496</cx:pt>
          <cx:pt idx="94">0.2902214959503801</cx:pt>
          <cx:pt idx="95">0.29285532016842797</cx:pt>
          <cx:pt idx="96">0.29293150840313215</cx:pt>
          <cx:pt idx="97">0.2932881035450261</cx:pt>
          <cx:pt idx="98">0.29385842639742676</cx:pt>
          <cx:pt idx="99">0.29421502153932072</cx:pt>
          <cx:pt idx="100">0.29459777976355378</cx:pt>
          <cx:pt idx="101">0.29476399086531918</cx:pt>
          <cx:pt idx="102">0.29484017910002336</cx:pt>
          <cx:pt idx="103">0.29499130865298101</cx:pt>
          <cx:pt idx="104">0.29546775160725086</cx:pt>
          <cx:pt idx="105">0.29576709709431798</cx:pt>
          <cx:pt idx="106">0.29591822664727563</cx:pt>
          <cx:pt idx="107">0.29596005995745606</cx:pt>
          <cx:pt idx="108">0.30065368442535273</cx:pt>
          <cx:pt idx="109">0.30078544450479161</cx:pt>
          <cx:pt idx="110">0.3032327462514916</cx:pt>
          <cx:pt idx="111">0.30407512794279451</cx:pt>
          <cx:pt idx="112">0.30478482180648886</cx:pt>
          <cx:pt idx="113">0.30493595135944651</cx:pt>
          <cx:pt idx="114">0.30500204593708907</cx:pt>
          <cx:pt idx="115">0.30514141694838276</cx:pt>
          <cx:pt idx="116">0.30674876628850806</cx:pt>
          <cx:pt idx="117">0.30684462205633772</cx:pt>
          <cx:pt idx="118">0.30767568428280262</cx:pt>
          <cx:pt idx="119">0.30783090457770956</cx:pt>
          <cx:pt idx="120">0.30893450902187686</cx:pt>
          <cx:pt idx="121">0.30965660723354094</cx:pt>
          <cx:pt idx="122">0.31010245264142067</cx:pt>
          <cx:pt idx="123">0.31103111050841636</cx:pt>
          <cx:pt idx="124">0.31401977064925995</cx:pt>
          <cx:pt idx="125">0.31445255402585809</cx:pt>
          <cx:pt idx="126">0.31537947202015271</cx:pt>
          <cx:pt idx="127">0.31539517124061683</cx:pt>
          <cx:pt idx="128">0.31576223024438582</cx:pt>
          <cx:pt idx="129">0.31592844134615117</cx:pt>
          <cx:pt idx="130">0.3166934089949735</cx:pt>
          <cx:pt idx="131">0.31740754056548787</cx:pt>
          <cx:pt idx="132">0.31789984891569306</cx:pt>
          <cx:pt idx="133">0.31860207969186471</cx:pt>
          <cx:pt idx="134">0.32011492979822981</cx:pt>
          <cx:pt idx="135">0.3219498949856236</cx:pt>
          <cx:pt idx="136">0.32259347338358974</cx:pt>
          <cx:pt idx="137">0.32266966161829397</cx:pt>
          <cx:pt idx="138">0.32359657961258853</cx:pt>
          <cx:pt idx="139">0.32439719673232359</cx:pt>
          <cx:pt idx="140">0.32442487251250074</cx:pt>
          <cx:pt idx="141">0.3263058674292148</cx:pt>
          <cx:pt idx="142">0.32794920188061799</cx:pt>
          <cx:pt idx="143">0.32868855524674506</cx:pt>
          <cx:pt idx="144">0.32899535505854155</cx:pt>
          <cx:pt idx="145">0.32955852709044214</cx:pt>
          <cx:pt idx="146">0.32961547324103962</cx:pt>
          <cx:pt idx="147">0.3298578725775092</cx:pt>
          <cx:pt idx="148">0.33005083544064728</cx:pt>
          <cx:pt idx="149">0.3300989595027089</cx:pt>
          <cx:pt idx="150">0.33048544508473671</cx:pt>
          <cx:pt idx="151">0.3309777534349419</cx:pt>
          <cx:pt idx="152">0.33126690312225265</cx:pt>
          <cx:pt idx="153">0.33175348090810741</cx:pt>
          <cx:pt idx="154">0.33261430432475941</cx:pt>
          <cx:pt idx="155">0.33268039890240203</cx:pt>
          <cx:pt idx="156">0.33297089946665337</cx:pt>
          <cx:pt idx="157">0.33452297502165057</cx:pt>
          <cx:pt idx="158">0.33733496019885384</cx:pt>
          <cx:pt idx="159">0.33857199104631991</cx:pt>
          <cx:pt idx="160">0.33863319795321051</cx:pt>
          <cx:pt idx="161">0.33887559728968003</cx:pt>
          <cx:pt idx="162">0.3390642993965251</cx:pt>
          <cx:pt idx="163">0.33950316979690759</cx:pt>
          <cx:pt idx="164">0.3398025152839747</cx:pt>
          <cx:pt idx="165">0.33999547814711278</cx:pt>
          <cx:pt idx="166">0.34054186865010178</cx:pt>
          <cx:pt idx="167">0.34141184049379875</cx:pt>
          <cx:pt idx="168">0.34169812361457286</cx:pt>
          <cx:pt idx="169">0.34190414884400394</cx:pt>
          <cx:pt idx="170">0.34205471875646687</cx:pt>
          <cx:pt idx="171">0.34213090699117105</cx:pt>
          <cx:pt idx="172">0.34305782498546566</cx:pt>
          <cx:pt idx="173">0.34360679431146407</cx:pt>
          <cx:pt idx="174">0.34375792386442178</cx:pt>
          <cx:pt idx="175">0.3438896839438606</cx:pt>
          <cx:pt idx="176">0.34558932299333273</cx:pt>
          <cx:pt idx="177">0.34643156221013527</cx:pt>
          <cx:pt idx="178">0.34948594672380812</cx:pt>
          <cx:pt idx="179">0.34962824795093655</cx:pt>
          <cx:pt idx="180">0.34985300572757705</cx:pt>
          <cx:pt idx="181">0.35041286471810268</cx:pt>
          <cx:pt idx="182">0.35077992372187161</cx:pt>
          <cx:pt idx="183">0.35093514401677856</cx:pt>
          <cx:pt idx="184">0.35149831604867909</cx:pt>
          <cx:pt idx="185">0.35199062439888423</cx:pt>
          <cx:pt idx="186">0.35203874846094591</cx:pt>
          <cx:pt idx="187">0.35207554969763649</cx:pt>
          <cx:pt idx="188">0.35242523404297371</cx:pt>
          <cx:pt idx="189">0.35291754239317891</cx:pt>
          <cx:pt idx="190">0.35320669208048966</cx:pt>
          <cx:pt idx="191">0.35398422039452776</cx:pt>
          <cx:pt idx="192">0.35413534994748536</cx:pt>
          <cx:pt idx="193">0.35551538149994877</cx:pt>
          <cx:pt idx="194">0.35667370802385445</cx:pt>
          <cx:pt idx="195">0.35768735509577976</cx:pt>
          <cx:pt idx="196">0.35777731246802186</cx:pt>
          <cx:pt idx="197">0.35849941067968588</cx:pt>
          <cx:pt idx="198">0.35894525608756561</cx:pt>
          <cx:pt idx="199">0.35943058943027362</cx:pt>
          <cx:pt idx="200">0.35979764843404255</cx:pt>
          <cx:pt idx="201">0.36133926012716477</cx:pt>
          <cx:pt idx="202">0.36144295875514459</cx:pt>
          <cx:pt idx="203">0.36170631913093371</cx:pt>
          <cx:pt idx="204">0.36193526710534973</cx:pt>
          <cx:pt idx="205">0.3632191692372988</cx:pt>
          <cx:pt idx="206">0.36335162945203581</cx:pt>
          <cx:pt idx="207">0.36384393780224095</cx:pt>
          <cx:pt idx="208">0.3658928075830124</cx:pt>
          <cx:pt idx="209">0.3667050798079507</cx:pt>
          <cx:pt idx="210">0.36677117438559326</cx:pt>
          <cx:pt idx="211">0.36752911195156973</cx:pt>
          <cx:pt idx="212">0.36763199780224526</cx:pt>
          <cx:pt idx="213">0.36837135116837233</cx:pt>
          <cx:pt idx="214">0.36861375050484185</cx:pt>
          <cx:pt idx="215">0.36924132301206941</cx:pt>
          <cx:pt idx="216">0.36954066849913647</cx:pt>
          <cx:pt idx="217">0.36973363136227455</cx:pt>
          <cx:pt idx="218">0.37142573568204512</cx:pt>
          <cx:pt idx="219">0.37143627682973462</cx:pt>
          <cx:pt idx="220">0.37156803690917356</cx:pt>
          <cx:pt idx="221">0.37235265367633968</cx:pt>
          <cx:pt idx="222">0.37266276652951119</cx:pt>
          <cx:pt idx="223">0.37315507487971633</cx:pt>
          <cx:pt idx="224">0.37326767595864568</cx:pt>
          <cx:pt idx="225">0.37358968452380575</cx:pt>
          <cx:pt idx="226">0.37408199287401089</cx:pt>
          <cx:pt idx="227">0.37578889909776408</cx:pt>
          <cx:pt idx="228">0.37671581709205876</cx:pt>
          <cx:pt idx="229">0.37714860046865689</cx:pt>
          <cx:pt idx="230">0.37745517045818583</cx:pt>
          <cx:pt idx="231">0.37753135869288995</cx:pt>
          <cx:pt idx="232">0.37769756979465535</cx:pt>
          <cx:pt idx="233">0.3783251423018828</cx:pt>
          <cx:pt idx="234">0.37845827668718462</cx:pt>
          <cx:pt idx="235">0.3785583932113073</cx:pt>
          <cx:pt idx="236">0.37861349698209151</cx:pt>
          <cx:pt idx="237">0.37862448778894997</cx:pt>
          <cx:pt idx="238">0.37881745065208799</cx:pt>
          <cx:pt idx="239">0.37971710142625881</cx:pt>
          <cx:pt idx="240">0.38088504504580262</cx:pt>
          <cx:pt idx="241">0.38137037838851057</cx:pt>
          <cx:pt idx="242">0.38181370291279831</cx:pt>
          <cx:pt idx="243">0.38260740923597664</cx:pt>
          <cx:pt idx="244">0.38309971758618183</cx:pt>
          <cx:pt idx="245">0.38327904908540172</cx:pt>
          <cx:pt idx="246">0.38371902343412784</cx:pt>
          <cx:pt idx="247">0.38451607993286779</cx:pt>
          <cx:pt idx="248">0.3846459414284224</cx:pt>
          <cx:pt idx="249">0.38500838828307299</cx:pt>
          <cx:pt idx="250">0.38616632518082777</cx:pt>
          <cx:pt idx="251">0.38709324317512239</cx:pt>
          <cx:pt idx="252">0.38747600139935545</cx:pt>
          <cx:pt idx="253">0.3876422125011208</cx:pt>
          <cx:pt idx="254">0.38783259654124941</cx:pt>
          <cx:pt idx="255">0.38807499587771899</cx:pt>
          <cx:pt idx="256">0.38870256838494649</cx:pt>
          <cx:pt idx="257">0.38900191387201355</cx:pt>
          <cx:pt idx="258">0.38916874264543538</cx:pt>
          <cx:pt idx="259">0.38919487673515163</cx:pt>
          <cx:pt idx="260">0.38938467209624666</cx:pt>
          <cx:pt idx="261">0.38953580164920432</cx:pt>
          <cx:pt idx="262">0.39076448350704568</cx:pt>
          <cx:pt idx="263">0.39089752220261181</cx:pt>
          <cx:pt idx="264">0.39118111197030636</cx:pt>
          <cx:pt idx="265">0.3916734203205115</cx:pt>
          <cx:pt idx="266">0.39169140150134035</cx:pt>
          <cx:pt idx="267">0.39186808795121308</cx:pt>
          <cx:pt idx="268">0.39259018616287711</cx:pt>
          <cx:pt idx="269">0.39273248739000555</cx:pt>
          <cx:pt idx="270">0.39279500594550765</cx:pt>
          <cx:pt idx="271">0.39303603157075684</cx:pt>
          <cx:pt idx="272">0.39351710415717173</cx:pt>
          <cx:pt idx="273">0.39366366614059328</cx:pt>
          <cx:pt idx="274">0.39396294956505146</cx:pt>
          <cx:pt idx="275">0.39520746491688269</cx:pt>
          <cx:pt idx="276">0.39557233683748444</cx:pt>
          <cx:pt idx="277">0.39801963858418449</cx:pt>
          <cx:pt idx="278">0.39825256193524883</cx:pt>
          <cx:pt idx="279">0.39861962093901776</cx:pt>
          <cx:pt idx="280">0.3997779474629235</cx:pt>
          <cx:pt idx="281">0.40026493126011986</cx:pt>
          <cx:pt idx="282">0.40034111949482404</cx:pt>
          <cx:pt idx="283">0.40070912621351118</cx:pt>
          <cx:pt idx="284">0.400757239610325</cx:pt>
          <cx:pt idx="285">0.40083342784502918</cx:pt>
          <cx:pt idx="286">0.40088155190709079</cx:pt>
          <cx:pt idx="287">0.40126803748911866</cx:pt>
          <cx:pt idx="288">0.4017603458393238</cx:pt>
          <cx:pt idx="289">0.40181273065767859</cx:pt>
          <cx:pt idx="290">0.40204949552663455</cx:pt>
          <cx:pt idx="291">0.40253482886934261</cx:pt>
          <cx:pt idx="292">0.40261779691040239</cx:pt>
          <cx:pt idx="293">0.40298067427722234</cx:pt>
          <cx:pt idx="294">0.40372140135456974</cx:pt>
          <cx:pt idx="295">0.40444349956623382</cx:pt>
          <cx:pt idx="296">0.40488934497411355</cx:pt>
          <cx:pt idx="297">0.40552705231292591</cx:pt>
          <cx:pt idx="298">0.40565881239236479</cx:pt>
          <cx:pt idx="299">0.40645397030722052</cx:pt>
          <cx:pt idx="300">0.40658573038665935</cx:pt>
          <cx:pt idx="301">0.40735845144183691</cx:pt>
          <cx:pt idx="302">0.40828536943613153</cx:pt>
          <cx:pt idx="303">0.40862998801831241</cx:pt>
          <cx:pt idx="304">0.40899704702208139</cx:pt>
          <cx:pt idx="305">0.41028576220128948</cx:pt>
          <cx:pt idx="306">0.4106423573431835</cx:pt>
          <cx:pt idx="307">0.41077807055149468</cx:pt>
          <cx:pt idx="308">0.41110853160367239</cx:pt>
          <cx:pt idx="309">0.41113466569338869</cx:pt>
          <cx:pt idx="310">0.41219443289818075</cx:pt>
          <cx:pt idx="311">0.41234556245113846</cx:pt>
          <cx:pt idx="312">0.41254905217037585</cx:pt>
          <cx:pt idx="313">0.41268674124838589</cx:pt>
          <cx:pt idx="314">0.41270427246528274</cx:pt>
          <cx:pt idx="315">0.4128378708013436</cx:pt>
          <cx:pt idx="316">0.41363119045957736</cx:pt>
          <cx:pt idx="317">0.41380787690945003</cx:pt>
          <cx:pt idx="318">0.4147347949037446</cx:pt>
          <cx:pt idx="319">0.4149758205289939</cx:pt>
          <cx:pt idx="320">0.41547169501939135</cx:pt>
          <cx:pt idx="321">0.41560345509883029</cx:pt>
          <cx:pt idx="322">0.41590273852328846</cx:pt>
          <cx:pt idx="323">0.41590447839598954</cx:pt>
          <cx:pt idx="324">0.41637191539771462</cx:pt>
          <cx:pt idx="325">0.41683139639028416</cx:pt>
          <cx:pt idx="326">0.41721415461451722</cx:pt>
          <cx:pt idx="327">0.41730309414830241</cx:pt>
          <cx:pt idx="328">0.41738036571628262</cx:pt>
          <cx:pt idx="329">0.41751212579572144</cx:pt>
          <cx:pt idx="330">0.41921176484519362</cx:pt>
          <cx:pt idx="331">0.42019235089348578</cx:pt>
          <cx:pt idx="332">0.42026853912819001</cx:pt>
          <cx:pt idx="333">0.42119545712248457</cx:pt>
          <cx:pt idx="334">0.42142938174095185</cx:pt>
          <cx:pt idx="335">0.42156677688254668</cx:pt>
          <cx:pt idx="336">0.42192169009115704</cx:pt>
          <cx:pt idx="337">0.42249369487684135</cx:pt>
          <cx:pt idx="338">0.42264891517174824</cx:pt>
          <cx:pt idx="339">0.4234018193557551</cx:pt>
          <cx:pt idx="340">0.42347544757943795</cx:pt>
          <cx:pt idx="341">0.42375251961591553</cx:pt>
          <cx:pt idx="342">0.42410302008666539</cx:pt>
          <cx:pt idx="343">0.42440236557373251</cx:pt>
          <cx:pt idx="344">0.42455758586863945</cx:pt>
          <cx:pt idx="345">0.42459532843687059</cx:pt>
          <cx:pt idx="346">0.42492046323545934</cx:pt>
          <cx:pt idx="347">0.42498829768580304</cx:pt>
          <cx:pt idx="348">0.42566119031280669</cx:pt>
          <cx:pt idx="349">0.42584912110245504</cx:pt>
          <cx:pt idx="350">0.4259152156800976</cx:pt>
          <cx:pt idx="351">0.42629797390433072</cx:pt>
          <cx:pt idx="352">0.42682326287319677</cx:pt>
          <cx:pt idx="353">0.4268291339323505</cx:pt>
          <cx:pt idx="354">0.42775018086749145</cx:pt>
          <cx:pt idx="355">0.42775779179934625</cx:pt>
          <cx:pt idx="356">0.42929824040007397</cx:pt>
          <cx:pt idx="357">0.43021318183465551</cx:pt>
          <cx:pt idx="358">0.43022515839436853</cx:pt>
          <cx:pt idx="359">0.43044727942867295</cx:pt>
          <cx:pt idx="360">0.43056977697654947</cx:pt>
          <cx:pt idx="361">0.43155088387284035</cx:pt>
          <cx:pt idx="362">0.43180680782401543</cx:pt>
          <cx:pt idx="363">0.43212185253154667</cx:pt>
          <cx:pt idx="364">0.43227298208450438</cx:pt>
          <cx:pt idx="365">0.43229911617422062</cx:pt>
          <cx:pt idx="366">0.43248563864556849</cx:pt>
          <cx:pt idx="367">0.43271882749238411</cx:pt>
          <cx:pt idx="368">0.43342009028590339</cx:pt>
          <cx:pt idx="369">0.43386872294611473</cx:pt>
          <cx:pt idx="370">0.43479564094040929</cx:pt>
          <cx:pt idx="371">0.43493294039226854</cx:pt>
          <cx:pt idx="372">0.43497232739028208</cx:pt>
          <cx:pt idx="373">0.43535881297230988</cx:pt>
          <cx:pt idx="374">0.43585112132251508</cx:pt>
          <cx:pt idx="375">0.43589924538457669</cx:pt>
          <cx:pt idx="376">0.43614027100982583</cx:pt>
          <cx:pt idx="377">0.4366753999873943</cx:pt>
          <cx:pt idx="378">0.43676790557966227</cx:pt>
          <cx:pt idx="379">0.4368416110891597</cx:pt>
          <cx:pt idx="380">0.43706718900412045</cx:pt>
          <cx:pt idx="381">0.43867657627655349</cx:pt>
          <cx:pt idx="382">0.43924288310653942</cx:pt>
          <cx:pt idx="383">0.43953109871848645</cx:pt>
          <cx:pt idx="384">0.44002391541645131</cx:pt>
          <cx:pt idx="385">0.44051622376665645</cx:pt>
          <cx:pt idx="386">0.4406347031626538</cx:pt>
          <cx:pt idx="387">0.44115155380343057</cx:pt>
          <cx:pt idx="388">0.44135680137431788</cx:pt>
          <cx:pt idx="389">0.44180264678219761</cx:pt>
          <cx:pt idx="390">0.44286306472863207</cx:pt>
          <cx:pt idx="391">0.44381336565258023</cx:pt>
          <cx:pt idx="392">0.44403043972003137</cx:pt>
          <cx:pt idx="393">0.44437653768448077</cx:pt>
          <cx:pt idx="394">0.44486884603468591</cx:pt>
          <cx:pt idx="395">0.44491697009674752</cx:pt>
          <cx:pt idx="396">0.44530345567877538</cx:pt>
          <cx:pt idx="397">0.44534160831399205</cx:pt>
          <cx:pt idx="398">0.44572203634947138</cx:pt>
          <cx:pt idx="399">0.44579576402898052</cx:pt>
          <cx:pt idx="400">0.44604280904490246</cx:pt>
          <cx:pt idx="401">0.44608491371629128</cx:pt>
          <cx:pt idx="402">0.44628520838137198</cx:pt>
          <cx:pt idx="403">0.44653511739510759</cx:pt>
          <cx:pt idx="404">0.44677751673157712</cx:pt>
          <cx:pt idx="405">0.44682564079363879</cx:pt>
          <cx:pt idx="406">0.44704124736346418</cx:pt>
          <cx:pt idx="407">0.4472121263756666</cx:pt>
          <cx:pt idx="408">0.44740508923880462</cx:pt>
          <cx:pt idx="409">0.44770443472587179</cx:pt>
          <cx:pt idx="410">0.44799358441318254</cx:pt>
          <cx:pt idx="411">0.44910773470626481</cx:pt>
          <cx:pt idx="412">0.44960004305646994</cx:pt>
          <cx:pt idx="413">0.44990852480155014</cx:pt>
          <cx:pt idx="414">0.4504626908809059</cx:pt>
          <cx:pt idx="415">0.45101212924571737</cx:pt>
          <cx:pt idx="416">0.4513049300977085</cx:pt>
          <cx:pt idx="417">0.45138960887520052</cx:pt>
          <cx:pt idx="418">0.45173422745738145</cx:pt>
          <cx:pt idx="419">0.45218007286526118</cx:pt>
          <cx:pt idx="420">0.45223184809200312</cx:pt>
          <cx:pt idx="421">0.45238706838691001</cx:pt>
          <cx:pt idx="422">0.4534906728310773</cx:pt>
          <cx:pt idx="423">0.4544254276038055</cx:pt>
          <cx:pt idx="424">0.45450161583850973</cx:pt>
          <cx:pt idx="425">0.45465861645062117</cx:pt>
          <cx:pt idx="426">0.45528623260567586</cx:pt>
          <cx:pt idx="427">0.45542853383280429</cx:pt>
          <cx:pt idx="428">0.45612506665327768</cx:pt>
          <cx:pt idx="429">0.45622985108783748</cx:pt>
          <cx:pt idx="430">0.45672215943804262</cx:pt>
          <cx:pt idx="431">0.45948516078932844</cx:pt>
          <cx:pt idx="432">0.45995133504981728</cx:pt>
          <cx:pt idx="433">0.45997746913953358</cx:pt>
          <cx:pt idx="434">0.460388749387522</cx:pt>
          <cx:pt idx="435">0.46040733358737135</cx:pt>
          <cx:pt idx="436">0.46124957280417395</cx:pt>
          <cx:pt idx="437">0.46131566738181656</cx:pt>
          <cx:pt idx="438">0.46147088767672351</cx:pt>
          <cx:pt idx="439">0.46154707591142768</cx:pt>
          <cx:pt idx="440">0.46231600428426262</cx:pt>
          <cx:pt idx="441">0.4624739939057223</cx:pt>
          <cx:pt idx="442">0.46257449212089075</cx:pt>
          <cx:pt idx="443">0.46265068035559498</cx:pt>
          <cx:pt idx="444">0.46315824350106521</cx:pt>
          <cx:pt idx="445">0.46357759834988954</cx:pt>
          <cx:pt idx="446">0.46374243574043456</cx:pt>
          <cx:pt idx="447">0.46381862397513879</cx:pt>
          <cx:pt idx="448">0.46430395731784674</cx:pt>
          <cx:pt idx="449">0.46444625854497518</cx:pt>
          <cx:pt idx="450">0.46467109360743031</cx:pt>
          <cx:pt idx="451">0.46474554196943335</cx:pt>
          <cx:pt idx="452">0.46480285368686913</cx:pt>
          <cx:pt idx="453">0.4652308753121413</cx:pt>
          <cx:pt idx="454">0.46597022867826837</cx:pt>
          <cx:pt idx="455">0.4662126280147379</cx:pt>
          <cx:pt idx="456">0.46635492924186633</cx:pt>
          <cx:pt idx="457">0.46650249273634126</cx:pt>
          <cx:pt idx="458">0.46650605879482404</cx:pt>
          <cx:pt idx="459">0.46684020052196545</cx:pt>
          <cx:pt idx="460">0.46713954600903257</cx:pt>
          <cx:pt idx="461">0.46720725952573439</cx:pt>
          <cx:pt idx="462">0.46733250887217065</cx:pt>
          <cx:pt idx="463">0.46769956787593953</cx:pt>
          <cx:pt idx="464">0.46898103632170124</cx:pt>
          <cx:pt idx="465">0.46903515433963072</cx:pt>
          <cx:pt idx="466">0.46934487819704168</cx:pt>
          <cx:pt idx="467">0.47033339209398745</cx:pt>
          <cx:pt idx="468">0.47076617547058558</cx:pt>
          <cx:pt idx="469">0.47149171861789313</cx:pt>
          <cx:pt idx="470">0.47169309346488014</cx:pt>
          <cx:pt idx="471">0.47184831375978709</cx:pt>
          <cx:pt idx="472">0.4722420627908786</cx:pt>
          <cx:pt idx="473">0.47259532306206048</cx:pt>
          <cx:pt idx="474">0.47295191820395438</cx:pt>
          <cx:pt idx="475">0.4734003893147844</cx:pt>
          <cx:pt idx="476">0.47355151886774199</cx:pt>
          <cx:pt idx="477">0.47376326668160429</cx:pt>
          <cx:pt idx="478">0.47411469089964253</cx:pt>
          <cx:pt idx="479">0.47411986182349813</cx:pt>
          <cx:pt idx="480">0.47450399375895164</cx:pt>
          <cx:pt idx="481">0.47460699924984767</cx:pt>
          <cx:pt idx="482">0.47465512331190934</cx:pt>
          <cx:pt idx="483">0.47504160889393715</cx:pt>
          <cx:pt idx="484">0.47553391724414235</cx:pt>
          <cx:pt idx="485">0.47558987808463754</cx:pt>
          <cx:pt idx="486">0.47567193737849545</cx:pt>
          <cx:pt idx="487">0.4758230669314531</cx:pt>
          <cx:pt idx="488">0.4761572707212034</cx:pt>
          <cx:pt idx="489">0.47806485561151463</cx:pt>
          <cx:pt idx="490">0.47814104384621886</cx:pt>
          <cx:pt idx="491">0.47826351643035103</cx:pt>
          <cx:pt idx="492">0.47906796184051342</cx:pt>
          <cx:pt idx="493">0.47941258042269436</cx:pt>
          <cx:pt idx="494">0.48071081817705102</cx:pt>
          <cx:pt idx="495">0.48261948887394218</cx:pt>
          <cx:pt idx="496">0.48263533815755544</cx:pt>
          <cx:pt idx="497">0.48319851018945603</cx:pt>
          <cx:pt idx="498">0.48369081853966117</cx:pt>
          <cx:pt idx="499">0.48373894260172284</cx:pt>
          <cx:pt idx="500">0.48405933360610803</cx:pt>
          <cx:pt idx="501">0.48412542818375065</cx:pt>
          <cx:pt idx="502">0.48455164195631317</cx:pt>
          <cx:pt idx="503">0.48461773653395585</cx:pt>
          <cx:pt idx="504">0.4849068862212666</cx:pt>
          <cx:pt idx="505">0.48530897650326904</cx:pt>
          <cx:pt idx="506">0.48596730416770112</cx:pt>
          <cx:pt idx="507">0.48596800430299925</cx:pt>
          <cx:pt idx="508">0.48641258094743628</cx:pt>
          <cx:pt idx="509">0.48646031265320439</cx:pt>
          <cx:pt idx="510">0.48713467915910041</cx:pt>
          <cx:pt idx="511">0.48758052456698014</cx:pt>
          <cx:pt idx="512">0.48808568655268436</cx:pt>
          <cx:pt idx="513">0.48844228169457821</cx:pt>
          <cx:pt idx="514">0.48877998948020246</cx:pt>
          <cx:pt idx="515">0.4892722978304076</cx:pt>
          <cx:pt idx="516">0.48951930931599552</cx:pt>
          <cx:pt idx="517">0.48999435724957552</cx:pt>
          <cx:pt idx="518">0.49014548680253317</cx:pt>
          <cx:pt idx="519">0.49050932867787367</cx:pt>
          <cx:pt idx="520">0.49301276424061907</cx:pt>
          <cx:pt idx="521">0.49314315289592153</cx:pt>
          <cx:pt idx="522">0.49357593627251967</cx:pt>
          <cx:pt idx="523">0.49363546124612667</cx:pt>
          <cx:pt idx="524">0.49404211053300856</cx:pt>
          <cx:pt idx="525">0.49406824462272486</cx:pt>
          <cx:pt idx="526">0.49411636868478642</cx:pt>
          <cx:pt idx="527">0.494184411760137</cx:pt>
          <cx:pt idx="528">0.49450285426681423</cx:pt>
          <cx:pt idx="529">0.4948856124910474</cx:pt>
          <cx:pt idx="530">0.49496902852730312</cx:pt>
          <cx:pt idx="531">0.49499516261701942</cx:pt>
          <cx:pt idx="532">0.49505182359281275</cx:pt>
          <cx:pt idx="533">0.49528431230433023</cx:pt>
          <cx:pt idx="534">0.49537792084125254</cx:pt>
          <cx:pt idx="535">0.49554413194301788</cx:pt>
          <cx:pt idx="536">0.49656476938891353</cx:pt>
          <cx:pt idx="537">0.49766837383308077</cx:pt>
          <cx:pt idx="538">0.49853703402816646</cx:pt>
          <cx:pt idx="539">0.49883631745262463</cx:pt>
          <cx:pt idx="540">0.49922930609234667</cx:pt>
          <cx:pt idx="541">0.49946395202246102</cx:pt>
          <cx:pt idx="542">0.50007154530914921</cx:pt>
          <cx:pt idx="543">0.50020330538858804</cx:pt>
          <cx:pt idx="544">0.50044570472505756</cx:pt>
          <cx:pt idx="545">0.50107327723228512</cx:pt>
          <cx:pt idx="546">0.5012298718330549</cx:pt>
          <cx:pt idx="547">0.50137262271935223</cx:pt>
          <cx:pt idx="548">0.50156558558249031</cx:pt>
          <cx:pt idx="549">0.50190294443806016</cx:pt>
          <cx:pt idx="550">0.50233347627722225</cx:pt>
          <cx:pt idx="551">0.503125929822822</cx:pt>
          <cx:pt idx="552">0.50326823104995044</cx:pt>
          <cx:pt idx="553">0.50350141989676611</cx:pt>
          <cx:pt idx="554">0.50352057897898517</cx:pt>
          <cx:pt idx="555">0.50398675323947406</cx:pt>
          <cx:pt idx="556">0.50401288732919036</cx:pt>
          <cx:pt idx="557">0.50405284781711657</cx:pt>
          <cx:pt idx="558">0.50542924967587632</cx:pt>
          <cx:pt idx="559">0.50558249410108436</cx:pt>
          <cx:pt idx="560">0.50589542393636522</cx:pt>
          <cx:pt idx="561">0.50592155802608152</cx:pt>
          <cx:pt idx="562">0.50650941209537903</cx:pt>
          <cx:pt idx="563">0.50668609854525171</cx:pt>
          <cx:pt idx="564">0.50724876546150599</cx:pt>
          <cx:pt idx="565">0.50749116479797562</cx:pt>
          <cx:pt idx="566">0.50761301653954627</cx:pt>
          <cx:pt idx="567">0.50785404216479557</cx:pt>
          <cx:pt idx="568">0.50811873730520307</cx:pt>
          <cx:pt idx="569">0.50835236990567334</cx:pt>
          <cx:pt idx="570">0.50841808279227019</cx:pt>
          <cx:pt idx="571">0.50859476924214286</cx:pt>
          <cx:pt idx="572">0.50861104565540827</cx:pt>
          <cx:pt idx="573">0.50878096015909013</cx:pt>
          <cx:pt idx="574">0.50922234174937042</cx:pt>
          <cx:pt idx="575">0.50952031352521709</cx:pt>
          <cx:pt idx="576">0.50952168723643754</cx:pt>
          <cx:pt idx="577">0.5096067321754103</cx:pt>
          <cx:pt idx="578">0.50971465009957562</cx:pt>
          <cx:pt idx="579">0.50976271286168673</cx:pt>
          <cx:pt idx="580">0.50994443996103456</cx:pt>
          <cx:pt idx="581">0.5103136911228684</cx:pt>
          <cx:pt idx="582">0.51039028536891429</cx:pt>
          <cx:pt idx="583">0.51039034743152312</cx:pt>
          <cx:pt idx="584">0.51043674831123964</cx:pt>
          <cx:pt idx="585">0.51044897139221279</cx:pt>
          <cx:pt idx="586">0.51068963085598129</cx:pt>
          <cx:pt idx="587">0.51088259371911937</cx:pt>
          <cx:pt idx="588">0.51141729556703563</cx:pt>
          <cx:pt idx="589">0.5125852391865795</cx:pt>
          <cx:pt idx="590">0.51307057252928745</cx:pt>
          <cx:pt idx="591">0.51315873732370465</cx:pt>
          <cx:pt idx="592">0.51350335590588558</cx:pt>
          <cx:pt idx="593">0.51364565713301402</cx:pt>
          <cx:pt idx="594">0.51443027390018026</cx:pt>
          <cx:pt idx="595">0.51481303212441332</cx:pt>
          <cx:pt idx="596">0.51497924322617872</cx:pt>
          <cx:pt idx="597">0.51743580750444107</cx:pt>
          <cx:pt idx="598">0.51782383976784618</cx:pt>
          <cx:pt idx="599">0.51818768164318663</cx:pt>
          <cx:pt idx="600">0.51853941194860831</cx:pt>
          <cx:pt idx="601">0.51953279068202629</cx:pt>
          <cx:pt idx="602">0.51970735556815217</cx:pt>
          <cx:pt idx="603">0.52069111720593197</cx:pt>
          <cx:pt idx="604">0.5210006968656512</cx:pt>
          <cx:pt idx="605">0.52136775586942008</cx:pt>
          <cx:pt idx="606">0.52179472165009932</cx:pt>
          <cx:pt idx="607">0.52217646203587564</cx:pt>
          <cx:pt idx="608">0.5228813061110833</cx:pt>
          <cx:pt idx="609">0.52296266526964308</cx:pt>
          <cx:pt idx="610">0.52301306619052212</cx:pt>
          <cx:pt idx="611">0.52310338003017021</cx:pt>
          <cx:pt idx="612">0.52337361446128849</cx:pt>
          <cx:pt idx="613">0.52344799861235114</cx:pt>
          <cx:pt idx="614">0.52350537454072732</cx:pt>
          <cx:pt idx="615">0.52384273339629717</cx:pt>
          <cx:pt idx="616">0.5240851327327668</cx:pt>
          <cx:pt idx="617">0.52471270523999436</cx:pt>
          <cx:pt idx="618">0.52501205072706136</cx:pt>
          <cx:pt idx="619">0.52520501359019944</cx:pt>
          <cx:pt idx="620">0.5253566693092423</cx:pt>
          <cx:pt idx="621">0.52690765905765957</cx:pt>
          <cx:pt idx="622">0.52804615693856904</cx:pt>
          <cx:pt idx="623">0.52827518724332823</cx:pt>
          <cx:pt idx="624">0.52841321594233803</cx:pt>
          <cx:pt idx="625">0.52897638797423863</cx:pt>
          <cx:pt idx="626">0.52914976138273639</cx:pt>
          <cx:pt idx="627">0.52920210523762279</cx:pt>
          <cx:pt idx="628">0.52946869632444382</cx:pt>
          <cx:pt idx="629">0.52951682038650538</cx:pt>
          <cx:pt idx="630">0.52990330596853319</cx:pt>
          <cx:pt idx="631">0.53005852626344019</cx:pt>
          <cx:pt idx="632">0.53031770500228015</cx:pt>
          <cx:pt idx="633">0.53039561431873838</cx:pt>
          <cx:pt idx="634">0.53055083461364527</cx:pt>
          <cx:pt idx="635">0.53068476400604914</cx:pt>
          <cx:pt idx="636">0.53116213070760743</cx:pt>
          <cx:pt idx="637">0.53165443905781251</cx:pt>
          <cx:pt idx="638">0.53233007432715118</cx:pt>
          <cx:pt idx="639">0.53282238267735638</cx:pt>
          <cx:pt idx="640">0.53325873219414699</cx:pt>
          <cx:pt idx="641">0.53375104054435207</cx:pt>
          <cx:pt idx="642">0.53402977543923225</cx:pt>
          <cx:pt idx="643">0.53532064731624618</cx:pt>
          <cx:pt idx="644">0.53624756531054085</cx:pt>
          <cx:pt idx="645">0.53642425176041353</cx:pt>
          <cx:pt idx="646">0.53728508514072315</cx:pt>
          <cx:pt idx="647">0.53735116975470809</cx:pt>
          <cx:pt idx="648">0.53735900653314161</cx:pt>
          <cx:pt idx="649">0.53759219537995728</cx:pt>
          <cx:pt idx="650">0.5376227929263474</cx:pt>
          <cx:pt idx="651">0.53811510127655249</cx:pt>
          <cx:pt idx="652">0.53821982994979367</cx:pt>
          <cx:pt idx="653">0.53828592452743629</cx:pt>
          <cx:pt idx="654">0.53851911337425185</cx:pt>
          <cx:pt idx="655">0.53892103068070407</cx:pt>
          <cx:pt idx="656">0.53941333903090927</cx:pt>
          <cx:pt idx="657">0.54012850064668483</cx:pt>
          <cx:pt idx="658">0.54082970137759523</cx:pt>
          <cx:pt idx="659">0.54132200972780042</cx:pt>
          <cx:pt idx="660">0.54234255148396038</cx:pt>
          <cx:pt idx="661">0.54280872574444927</cx:pt>
          <cx:pt idx="662">0.54283485983416557</cx:pt>
          <cx:pt idx="663">0.5429404858238881</cx:pt>
          <cx:pt idx="664">0.54417751667135417</cx:pt>
          <cx:pt idx="665">0.54440446660605968</cx:pt>
          <cx:pt idx="666">0.54464012487336022</cx:pt>
          <cx:pt idx="667">0.54466982502155936</cx:pt>
          <cx:pt idx="668">0.54500718387712921</cx:pt>
          <cx:pt idx="669">0.54526529002271162</cx:pt>
          <cx:pt idx="670">0.54533138460035424</cx:pt>
          <cx:pt idx="671">0.54550807105022692</cx:pt>
          <cx:pt idx="672">0.54636889446687897</cx:pt>
          <cx:pt idx="673">0.54643498904452159</cx:pt>
          <cx:pt idx="674">0.54665249419823125</cx:pt>
          <cx:pt idx="675">0.54667601466977078</cx:pt>
          <cx:pt idx="676">0.54714480254843645</cx:pt>
          <cx:pt idx="677">0.54717396071960289</cx:pt>
          <cx:pt idx="678">0.54730364923960717</cx:pt>
          <cx:pt idx="679">0.54753683808642284</cx:pt>
          <cx:pt idx="680">0.54760293266406534</cx:pt>
          <cx:pt idx="681">0.5477364326162053</cx:pt>
          <cx:pt idx="682">0.54827756516377013</cx:pt>
          <cx:pt idx="683">0.54866335061049998</cx:pt>
          <cx:pt idx="684">0.5489038076076046</cx:pt>
          <cx:pt idx="685">0.54904610883473304</cx:pt>
          <cx:pt idx="686">0.54921231993649833</cx:pt>
          <cx:pt idx="687">0.549445508783314</cx:pt>
          <cx:pt idx="688">0.54983072560189916</cx:pt>
          <cx:pt idx="689">0.54998594589680605</cx:pt>
          <cx:pt idx="690">0.5510895503409734</cx:pt>
          <cx:pt idx="691">0.55122297674427212</cx:pt>
          <cx:pt idx="692">0.5517152850944772</cx:pt>
          <cx:pt idx="693">0.55191461525103735</cx:pt>
          <cx:pt idx="694">0.55225749396051727</cx:pt>
          <cx:pt idx="695">0.5522784571263778</cx:pt>
          <cx:pt idx="696">0.55232658118843947</cx:pt>
          <cx:pt idx="697">0.55281888953864466</cx:pt>
          <cx:pt idx="698">0.55284153324533192</cx:pt>
          <cx:pt idx="699">0.55318615182751285</cx:pt>
          <cx:pt idx="700">0.55320537512067247</cx:pt>
          <cx:pt idx="701">0.55349452480798322</cx:pt>
          <cx:pt idx="702">0.55398683315818842</cx:pt>
          <cx:pt idx="703">0.55434910931252512</cx:pt>
          <cx:pt idx="704">0.55478189268912326</cx:pt>
          <cx:pt idx="705">0.55545271375669236</cx:pt>
          <cx:pt idx="706">0.55570881068341782</cx:pt>
          <cx:pt idx="707">0.55588549713329061</cx:pt>
          <cx:pt idx="708">0.55609156890765099</cx:pt>
          <cx:pt idx="709">0.55625778000941628</cx:pt>
          <cx:pt idx="710">0.55662065737623623</cx:pt>
          <cx:pt idx="711">0.55681241512758517</cx:pt>
          <cx:pt idx="712">0.55705344075283436</cx:pt>
          <cx:pt idx="713">0.55719517335181823</cx:pt>
          <cx:pt idx="714">0.55736138445358363</cx:pt>
          <cx:pt idx="715">0.55768107532267075</cx:pt>
          <cx:pt idx="716">0.55798035874712892</cx:pt>
          <cx:pt idx="717">0.55836311697136198</cx:pt>
          <cx:pt idx="718">0.55852932807312738</cx:pt>
          <cx:pt idx="719">0.55884845031407004</cx:pt>
          <cx:pt idx="720">0.55958974601956202</cx:pt>
          <cx:pt idx="721">0.56075712101096131</cx:pt>
          <cx:pt idx="722">0.56099843454085085</cx:pt>
          <cx:pt idx="723">0.56185925795750291</cx:pt>
          <cx:pt idx="724">0.56192535253514542</cx:pt>
          <cx:pt idx="725">0.56222309983284324</cx:pt>
          <cx:pt idx="726">0.56226997111732635</cx:pt>
          <cx:pt idx="727">0.56227923364888877</cx:pt>
          <cx:pt idx="728">0.56338283809305612</cx:pt>
          <cx:pt idx="729">0.56376792865439407</cx:pt>
          <cx:pt idx="730">0.56410493630472014</cx:pt>
          <cx:pt idx="731">0.56413177052973451</cx:pt>
          <cx:pt idx="732">0.56455078171259987</cx:pt>
          <cx:pt idx="733">0.5647265353955887</cx:pt>
          <cx:pt idx="734">0.56583013983975605</cx:pt>
          <cx:pt idx="735">0.56657991383159734</cx:pt>
          <cx:pt idx="736">0.56663520609247986</cx:pt>
          <cx:pt idx="737">0.56699808345929981</cx:pt>
          <cx:pt idx="738">0.56773881053664732</cx:pt>
          <cx:pt idx="739">0.5678169446790633</cx:pt>
          <cx:pt idx="740">0.56830925302926849</cx:pt>
          <cx:pt idx="741">0.56865918389586589</cx:pt>
          <cx:pt idx="742">0.56890675415619107</cx:pt>
          <cx:pt idx="743">0.56915149224607109</cx:pt>
          <cx:pt idx="744">0.57042829816597396</cx:pt>
          <cx:pt idx="745">0.5709430772473163</cx:pt>
          <cx:pt idx="746">0.57115039637763809</cx:pt>
          <cx:pt idx="747">0.57137586062391443</cx:pt>
          <cx:pt idx="748">0.57159624178551782</cx:pt>
          <cx:pt idx="749">0.57171356840953858</cx:pt>
          <cx:pt idx="750">0.57185586963666701</cx:pt>
          <cx:pt idx="751">0.57220587675974377</cx:pt>
          <cx:pt idx="752">0.57225400082180544</cx:pt>
          <cx:pt idx="753">0.572302778618209</cx:pt>
          <cx:pt idx="754">0.57234817798687221</cx:pt>
          <cx:pt idx="755">0.57264048640383325</cx:pt>
          <cx:pt idx="756">0.57268553684244206</cx:pt>
          <cx:pt idx="757">0.57269984622968517</cx:pt>
          <cx:pt idx="758">0.57285174794420746</cx:pt>
          <cx:pt idx="759">0.57313279475403844</cx:pt>
          <cx:pt idx="760">0.5734219444413492</cx:pt>
          <cx:pt idx="761">0.57704180245476888</cx:pt>
          <cx:pt idx="762">0.57774300318567928</cx:pt>
          <cx:pt idx="763">0.57823531153588448</cx:pt>
          <cx:pt idx="764">0.57887320158367994</cx:pt>
          <cx:pt idx="765">0.57890132970958508</cx:pt>
          <cx:pt idx="766">0.57939363805979027</cx:pt>
          <cx:pt idx="767">0.58000493415375232</cx:pt>
          <cx:pt idx="768">0.58049724250395751</cx:pt>
          <cx:pt idx="769">0.58117287777329618</cx:pt>
          <cx:pt idx="770">0.58132050333037988</cx:pt>
          <cx:pt idx="771">0.58165821111600413</cx:pt>
          <cx:pt idx="772">0.58166518612350127</cx:pt>
          <cx:pt idx="773">0.58215051946620922</cx:pt>
          <cx:pt idx="774">0.58313688431792421</cx:pt>
          <cx:pt idx="775">0.58322917402727115</cx:pt>
          <cx:pt idx="776">0.58356688181289529</cx:pt>
          <cx:pt idx="777">0.58405919016310048</cx:pt>
          <cx:pt idx="778">0.58406380231221888</cx:pt>
          <cx:pt idx="779">0.58408726252768695</cx:pt>
          <cx:pt idx="780">0.58421902260712577</cx:pt>
          <cx:pt idx="781">0.58519086697185418</cx:pt>
          <cx:pt idx="782">0.58532262705129312</cx:pt>
          <cx:pt idx="783">0.58591866165659789</cx:pt>
          <cx:pt idx="784">0.58635881059139805</cx:pt>
          <cx:pt idx="785">0.58649057067083687</cx:pt>
          <cx:pt idx="786">0.58702226610076524</cx:pt>
          <cx:pt idx="787">0.58741922853783257</cx:pt>
          <cx:pt idx="788">0.58774436431242927</cx:pt>
          <cx:pt idx="789">0.58812042926874286</cx:pt>
          <cx:pt idx="790">0.588190209720309</cx:pt>
          <cx:pt idx="791">0.58858660352923187</cx:pt>
          <cx:pt idx="792">0.58861273761894806</cx:pt>
          <cx:pt idx="793">0.59018234439084216</cx:pt>
          <cx:pt idx="794">0.59110926238513672</cx:pt>
          <cx:pt idx="795">0.59128594883500951</cx:pt>
          <cx:pt idx="796">0.5917832892700331</cx:pt>
          <cx:pt idx="797">0.59196125304800506</cx:pt>
          <cx:pt idx="798">0.59221286682930419</cx:pt>
          <cx:pt idx="799">0.59236808712421107</cx:pt>
          <cx:pt idx="800">0.59245389245455327</cx:pt>
          <cx:pt idx="801">0.59308152702438977</cx:pt>
          <cx:pt idx="802">0.59338081044884794</cx:pt>
          <cx:pt idx="803">0.59353603074375483</cx:pt>
          <cx:pt idx="804">0.59446468861075052</cx:pt>
          <cx:pt idx="805">0.59463963518792218</cx:pt>
          <cx:pt idx="806">0.59499019772128092</cx:pt>
          <cx:pt idx="807">0.59549529764437625</cx:pt>
          <cx:pt idx="808">0.59556829305491787</cx:pt>
          <cx:pt idx="809">0.59598760599458134</cx:pt>
          <cx:pt idx="810">0.59650304782764607</cx:pt>
          <cx:pt idx="811">0.59673623667446163</cx:pt>
          <cx:pt idx="812">0.59767042281904537</cx:pt>
          <cx:pt idx="813">0.59882874934295105</cx:pt>
          <cx:pt idx="814">0.59993235378711829</cx:pt>
          <cx:pt idx="815">0.60012698709730772</cx:pt>
          <cx:pt idx="816">0.60068123046247812</cx:pt>
          <cx:pt idx="817">0.60081299054191695</cx:pt>
          <cx:pt idx="818">0.60104507233781856</cx:pt>
          <cx:pt idx="819">0.60110029740666215</cx:pt>
          <cx:pt idx="820">0.60123059154147496</cx:pt>
          <cx:pt idx="821">0.60203565779419888</cx:pt>
          <cx:pt idx="822">0.60239853516101871</cx:pt>
          <cx:pt idx="823">0.60313926223836622</cx:pt>
          <cx:pt idx="824">0.60354850790056391</cx:pt>
          <cx:pt idx="825">0.60430720585790998</cx:pt>
          <cx:pt idx="826">0.60465211234473137</cx:pt>
          <cx:pt idx="827">0.60538347308795781</cx:pt>
          <cx:pt idx="828">0.60582005596427513</cx:pt>
          <cx:pt idx="829">0.6059466451198583</cx:pt>
          <cx:pt idx="830">0.60643895347006349</cx:pt>
          <cx:pt idx="831">0.60648707753212505</cx:pt>
          <cx:pt idx="832">0.60677631232563334</cx:pt>
          <cx:pt idx="833">0.60687356311415297</cx:pt>
          <cx:pt idx="834">0.60736587146435805</cx:pt>
          <cx:pt idx="835">0.60765502115166881</cx:pt>
          <cx:pt idx="836">0.60770323031992801</cx:pt>
          <cx:pt idx="837">0.6078584506148349</cx:pt>
          <cx:pt idx="838">0.60804784890210894</cx:pt>
          <cx:pt idx="839">0.60896205505900225</cx:pt>
          <cx:pt idx="840">0.610129998678546</cx:pt>
          <cx:pt idx="841">0.6110586565455417</cx:pt>
          <cx:pt idx="842">0.61139636433116584</cx:pt>
          <cx:pt idx="843">0.61142249842088214</cx:pt>
          <cx:pt idx="844">0.61188867268137104</cx:pt>
          <cx:pt idx="845">0.61299210519277636</cx:pt>
          <cx:pt idx="846">0.61348441354298144</cx:pt>
          <cx:pt idx="847">0.613532537605043</cx:pt>
          <cx:pt idx="848">0.61391902318707092</cx:pt>
          <cx:pt idx="849">0.6140957096369436</cx:pt>
          <cx:pt idx="850">0.61441133153727601</cx:pt>
          <cx:pt idx="851">0.61458801798714868</cx:pt>
          <cx:pt idx="852">0.61470048122458687</cx:pt>
          <cx:pt idx="853">0.61502262763123816</cx:pt>
          <cx:pt idx="854">0.61526365325648735</cx:pt>
          <cx:pt idx="855">0.61542271727774223</cx:pt>
          <cx:pt idx="856">0.61551493598144336</cx:pt>
          <cx:pt idx="857">0.61575596160669255</cx:pt>
          <cx:pt idx="858">0.61580408566875411</cx:pt>
          <cx:pt idx="859">0.61589128782632374</cx:pt>
          <cx:pt idx="860">0.61619057125078192</cx:pt>
          <cx:pt idx="861">0.61638359617652894</cx:pt>
          <cx:pt idx="862">0.61668287960098711</cx:pt>
          <cx:pt idx="863">0.61672095503209878</cx:pt>
          <cx:pt idx="864">0.61779995852321501</cx:pt>
          <cx:pt idx="865">0.6182922668734202</cx:pt>
          <cx:pt idx="866">0.61862962572899005</cx:pt>
          <cx:pt idx="867">0.6201424758353552</cx:pt>
          <cx:pt idx="868">0.62048018362097934</cx:pt>
          <cx:pt idx="869">0.62097249197118454</cx:pt>
          <cx:pt idx="870">0.62197744102274888</cx:pt>
          <cx:pt idx="871">0.62281968023955148</cx:pt>
          <cx:pt idx="872">0.62293674789924169</cx:pt>
          <cx:pt idx="873">0.62342905624944689</cx:pt>
          <cx:pt idx="874">0.62404035234340904</cx:pt>
          <cx:pt idx="875">0.62453266069361424</cx:pt>
          <cx:pt idx="876">0.62484541859613296</cx:pt>
          <cx:pt idx="877">0.62520829596295291</cx:pt>
          <cx:pt idx="878">0.62533772694633816</cx:pt>
          <cx:pt idx="879">0.62570060431315799</cx:pt>
          <cx:pt idx="880">0.62587406475322427</cx:pt>
          <cx:pt idx="881">0.62594902304030031</cx:pt>
          <cx:pt idx="882">0.6264413313905054</cx:pt>
          <cx:pt idx="883">0.62680098274751883</cx:pt>
          <cx:pt idx="884">0.62711696665984407</cx:pt>
          <cx:pt idx="885">0.62760927501004915</cx:pt>
          <cx:pt idx="886">0.62902290109566694</cx:pt>
          <cx:pt idx="887">0.62958607312756742</cx:pt>
          <cx:pt idx="888">0.62986514031246943</cx:pt>
          <cx:pt idx="889">0.63007838147777262</cx:pt>
          <cx:pt idx="890">0.63012650553983418</cx:pt>
          <cx:pt idx="891">0.63051299112186199</cx:pt>
          <cx:pt idx="892">0.63085760970404303</cx:pt>
          <cx:pt idx="893">0.63096874475663678</cx:pt>
          <cx:pt idx="894">0.63100529947206718</cx:pt>
          <cx:pt idx="895">0.63129444915937805</cx:pt>
          <cx:pt idx="896">0.63134991805424823</cx:pt>
          <cx:pt idx="897">0.63190349952936498</cx:pt>
          <cx:pt idx="898">0.63213668837618053</cx:pt>
          <cx:pt idx="899">0.63291952482614222</cx:pt>
          <cx:pt idx="900">0.63306182605327066</cx:pt>
          <cx:pt idx="901">0.63384644282043678</cx:pt>
          <cx:pt idx="902">0.63402312927030957</cx:pt>
          <cx:pt idx="903">0.63416543049743801</cx:pt>
          <cx:pt idx="904">0.63495004726460413</cx:pt>
          <cx:pt idx="905">0.63519107288985344</cx:pt>
          <cx:pt idx="906">0.63533337411698187</cx:pt>
          <cx:pt idx="907">0.63581870745968982</cx:pt>
          <cx:pt idx="908">0.636117990884148</cx:pt>
          <cx:pt idx="909">0.63772737815658098</cx:pt>
          <cx:pt idx="910">0.63894895960228293</cx:pt>
          <cx:pt idx="911">0.63953071583403298</cx:pt>
          <cx:pt idx="912">0.64002302418423807</cx:pt>
          <cx:pt idx="913">0.64005256404645028</cx:pt>
          <cx:pt idx="914">0.64121089057035596</cx:pt>
          <cx:pt idx="915">0.64122050766599414</cx:pt>
          <cx:pt idx="916">0.64143938653092414</cx:pt>
          <cx:pt idx="917">0.64193169488112922</cx:pt>
          <cx:pt idx="918">0.64228092561242855</cx:pt>
          <cx:pt idx="919">0.64237883418989972</cx:pt>
          <cx:pt idx="920">0.64286416753260778</cx:pt>
          <cx:pt idx="921">0.64348243863406707</cx:pt>
          <cx:pt idx="922">0.64396777197677502</cx:pt>
          <cx:pt idx="923">0.64477283822949893</cx:pt>
          <cx:pt idx="924">0.64513571559631888</cx:pt>
          <cx:pt idx="925">0.64562944104148556</cx:pt>
          <cx:pt idx="926">0.64587644267366617</cx:pt>
          <cx:pt idx="927">0.64612174939169076</cx:pt>
          <cx:pt idx="928">0.64645910824726061</cx:pt>
          <cx:pt idx="929">0.64682295012260116</cx:pt>
          <cx:pt idx="930">0.64704438629321004</cx:pt>
          <cx:pt idx="931">0.64932638568534651</cx:pt>
          <cx:pt idx="932">0.64951349276093351</cx:pt>
          <cx:pt idx="933">0.64965579398806195</cx:pt>
          <cx:pt idx="934">0.65042999012951386</cx:pt>
          <cx:pt idx="935">0.65044041075522807</cx:pt>
          <cx:pt idx="936">0.65159793374905772</cx:pt>
          <cx:pt idx="937">0.65267490111440352</cx:pt>
          <cx:pt idx="938">0.65316720946460871</cx:pt>
          <cx:pt idx="939">0.65377850555857087</cx:pt>
          <cx:pt idx="940">0.65427081390877595</cx:pt>
          <cx:pt idx="941">0.65471326033129906</cx:pt>
          <cx:pt idx="942">0.65494644917811462</cx:pt>
          <cx:pt idx="943">0.65520556868150426</cx:pt>
          <cx:pt idx="944">0.65543875752831982</cx:pt>
          <cx:pt idx="945">0.65554292753707422</cx:pt>
          <cx:pt idx="946">0.65670125406097979</cx:pt>
          <cx:pt idx="947">0.65780485850514714</cx:pt>
          <cx:pt idx="948">0.658972802124691</cx:pt>
          <cx:pt idx="949">0.65945813546739895</cx:pt>
          <cx:pt idx="950">0.66136680616429011</cx:pt>
          <cx:pt idx="951">0.66175872040421702</cx:pt>
          <cx:pt idx="952">0.66225102875442221</cx:pt>
          <cx:pt idx="953">0.66286232484838437</cx:pt>
          <cx:pt idx="954">0.66335463319858945</cx:pt>
          <cx:pt idx="955">0.66403026846792812</cx:pt>
          <cx:pt idx="956">0.6645225768181332</cx:pt>
          <cx:pt idx="957">0.66509068641436275</cx:pt>
          <cx:pt idx="958">0.66555686067485154</cx:pt>
          <cx:pt idx="959">0.66558299476456784</cx:pt>
          <cx:pt idx="960">0.66592035362013779</cx:pt>
          <cx:pt idx="961">0.66625806140576194</cx:pt>
          <cx:pt idx="962">0.66675036975596713</cx:pt>
          <cx:pt idx="963">0.66715260153646183</cx:pt>
          <cx:pt idx="964">0.66807951953075639</cx:pt>
          <cx:pt idx="965">0.66825620598062929</cx:pt>
          <cx:pt idx="966">0.66918312397492385</cx:pt>
          <cx:pt idx="967">0.66926886904919469</cx:pt>
          <cx:pt idx="968">0.66942414960017305</cx:pt>
          <cx:pt idx="969">0.66976117739939989</cx:pt>
          <cx:pt idx="970">0.67035106759446761</cx:pt>
          <cx:pt idx="971">0.67213614648728071</cx:pt>
          <cx:pt idx="972">0.67260232074776949</cx:pt>
          <cx:pt idx="973">0.67262845483748579</cx:pt>
          <cx:pt idx="974">0.67323975093144794</cx:pt>
          <cx:pt idx="975">0.67370592519193684</cx:pt>
          <cx:pt idx="976">0.67373205928165314</cx:pt>
          <cx:pt idx="977">0.67440769455099181</cx:pt>
          <cx:pt idx="978">0.67464067996466504</cx:pt>
          <cx:pt idx="979">0.6748738688114807</cx:pt>
          <cx:pt idx="980">0.674900002901197</cx:pt>
          <cx:pt idx="981">0.67530166605354724</cx:pt>
          <cx:pt idx="982">0.67622858404784181</cx:pt>
          <cx:pt idx="983">0.676469609673091</cx:pt>
          <cx:pt idx="984">0.67709724424292739</cx:pt>
          <cx:pt idx="985">0.67739652766738567</cx:pt>
          <cx:pt idx="986">0.67757321411725835</cx:pt>
          <cx:pt idx="987">0.67820084868709474</cx:pt>
          <cx:pt idx="988">0.67835268833900819</cx:pt>
          <cx:pt idx="989">0.67850013211155291</cx:pt>
          <cx:pt idx="990">0.67884499668921328</cx:pt>
          <cx:pt idx="991">0.67900591493981854</cx:pt>
          <cx:pt idx="992">0.6793687923066386</cx:pt>
          <cx:pt idx="993">0.68010951938398589</cx:pt>
          <cx:pt idx="994">0.68127746300352976</cx:pt>
          <cx:pt idx="995">0.68168614003758299</cx:pt>
          <cx:pt idx="996">0.68278974448175023</cx:pt>
          <cx:pt idx="997">0.68374656947125312</cx:pt>
          <cx:pt idx="998">0.68395768810129409</cx:pt>
          <cx:pt idx="999">0.68467348746554768</cx:pt>
          <cx:pt idx="1000">0.68501810604772861</cx:pt>
          <cx:pt idx="1001">0.6852463087600128</cx:pt>
          <cx:pt idx="1002">0.68641425237955644</cx:pt>
          <cx:pt idx="1003">0.68715497945690396</cx:pt>
          <cx:pt idx="1004">0.68751785682372379</cx:pt>
          <cx:pt idx="1005">0.68832292307644771</cx:pt>
          <cx:pt idx="1006">0.68873011442207188</cx:pt>
          <cx:pt idx="1007">0.68919628868256078</cx:pt>
          <cx:pt idx="1008">0.68922242277227708</cx:pt>
          <cx:pt idx="1009">0.68942652752061495</cx:pt>
          <cx:pt idx="1010">0.68956013055790122</cx:pt>
          <cx:pt idx="1011">0.69079202954417107</cx:pt>
          <cx:pt idx="1012">0.69171894753846574</cx:pt>
          <cx:pt idx="1013">0.69189563398833842</cx:pt>
          <cx:pt idx="1014">0.69206356612064657</cx:pt>
          <cx:pt idx="1015">0.69282255198263298</cx:pt>
          <cx:pt idx="1016">0.69306357760788229</cx:pt>
          <cx:pt idx="1017">0.69316717056481403</cx:pt>
          <cx:pt idx="1018">0.69369121217771867</cx:pt>
          <cx:pt idx="1019">0.69399049560217685</cx:pt>
          <cx:pt idx="1020">0.69433511418435767</cx:pt>
          <cx:pt idx="1021">0.69559988287460983</cx:pt>
          <cx:pt idx="1022">0.69828010797237416</cx:pt>
          <cx:pt idx="1023">0.70049113811608166</cx:pt>
          <cx:pt idx="1024">0.70073667225063652</cx:pt>
          <cx:pt idx="1025">0.70098344646628685</cx:pt>
          <cx:pt idx="1026">0.70184027669480387</cx:pt>
          <cx:pt idx="1027">0.70264534294752778</cx:pt>
          <cx:pt idx="1028">0.70300822031434773</cx:pt>
          <cx:pt idx="1029">0.70374894739169502</cx:pt>
          <cx:pt idx="1030">0.70491689101123889</cx:pt>
          <cx:pt idx="1031">0.7068353974580891</cx:pt>
          <cx:pt idx="1032">0.7075365981889995</cx:pt>
          <cx:pt idx="1033">0.70793900190225656</cx:pt>
          <cx:pt idx="1034">0.70802890653920481</cx:pt>
          <cx:pt idx="1035">0.70864020263316696</cx:pt>
          <cx:pt idx="1036">0.70865753405543774</cx:pt>
          <cx:pt idx="1037">0.70910694552180031</cx:pt>
          <cx:pt idx="1038">0.70913251098337204</cx:pt>
          <cx:pt idx="1039">0.70980814625271071</cx:pt>
          <cx:pt idx="1040">0.71030045460291591</cx:pt>
          <cx:pt idx="1041">0.71498446197517451</cx:pt>
          <cx:pt idx="1042">0.71591921674790271</cx:pt>
          <cx:pt idx="1043">0.71615240559471827</cx:pt>
          <cx:pt idx="1044">0.71702282119206995</cx:pt>
          <cx:pt idx="1045">0.71725601003888562</cx:pt>
          <cx:pt idx="1046">0.71819076481161381</cx:pt>
          <cx:pt idx="1047">0.72041855774944763</cx:pt>
          <cx:pt idx="1048">0.72342936539288039</cx:pt>
          <cx:pt idx="1049">0.72379320726822094</cx:pt>
          <cx:pt idx="1050">0.72406828126498801</cx:pt>
          <cx:pt idx="1051">0.72413056612379079</cx:pt>
          <cx:pt idx="1052">0.72462287447399598</cx:pt>
          <cx:pt idx="1053">0.72523622488453177</cx:pt>
          <cx:pt idx="1054">0.72629664283096629</cx:pt>
          <cx:pt idx="1055">0.726339829328699</cx:pt>
          <cx:pt idx="1056">0.72740024727513364</cx:pt>
          <cx:pt idx="1057">0.72746401782236558</cx:pt>
          <cx:pt idx="1058">0.72856762226653282</cx:pt>
          <cx:pt idx="1059">0.72856819089467739</cx:pt>
          <cx:pt idx="1060">0.72973556588607658</cx:pt>
          <cx:pt idx="1061">0.73047482546579834</cx:pt>
          <cx:pt idx="1062">0.73083866734113878</cx:pt>
          <cx:pt idx="1063">0.73157842990996569</cx:pt>
          <cx:pt idx="1064">0.73194227178530602</cx:pt>
          <cx:pt idx="1065">0.73251318468269389</cx:pt>
          <cx:pt idx="1066">0.73274637352950955</cx:pt>
          <cx:pt idx="1067">0.73311021540484989</cx:pt>
          <cx:pt idx="1068">0.73444570734805159</cx:pt>
          <cx:pt idx="1069">0.73561365096759534</cx:pt>
          <cx:pt idx="1070">0.73671725541176258</cx:pt>
          <cx:pt idx="1071">0.73955864475561184</cx:pt>
          <cx:pt idx="1072">0.74066224919977908</cx:pt>
          <cx:pt idx="1073">0.74183019281932294</cx:pt>
          <cx:pt idx="1074">0.74289061076575746</cx:pt>
          <cx:pt idx="1075">0.74322831855138161</cx:pt>
          <cx:pt idx="1076">0.7437206269015868</cx:pt>
          <cx:pt idx="1077">0.74405798575715665</cx:pt>
          <cx:pt idx="1078">0.74743263527592996</cx:pt>
          <cx:pt idx="1079">0.74993607083867542</cx:pt>
          <cx:pt idx="1080">0.75027377862429956</cx:pt>
          <cx:pt idx="1081">0.75076608697450486</cx:pt>
          <cx:pt idx="1082">0.75103967528284266</cx:pt>
          <cx:pt idx="1083">0.75137738306846691</cx:pt>
          <cx:pt idx="1084">0.7518696914186721</cx:pt>
          <cx:pt idx="1085">0.75220761890238652</cx:pt>
          <cx:pt idx="1086">0.75254532668801077</cx:pt>
          <cx:pt idx="1087">0.75303763503821586</cx:pt>
          <cx:pt idx="1088">0.76169709453268519</cx:pt>
          <cx:pt idx="1089">0.76280069897685243</cx:pt>
          <cx:pt idx="1090">0.7639686425963963</cx:pt>
          <cx:pt idx="1091">0.76686774655909085</cx:pt>
          <cx:pt idx="1092">0.76736005490929593</cx:pt>
          <cx:pt idx="1093">0.7698461590497705</cx:pt>
          <cx:pt idx="1094">0.77101410266931436</cx:pt>
          <cx:pt idx="1095">0.7721177071134816</cx:pt>
          <cx:pt idx="1096">0.77829106246747637</cx:pt>
          <cx:pt idx="1097">0.78450685533461917</cx:pt>
          <cx:pt idx="1098">0.78499916368482447</cx:pt>
          <cx:pt idx="1099">0.78533652254039443</cx:pt>
          <cx:pt idx="1100">0.78561045977878663</cx:pt>
          <cx:pt idx="1101">0.78610276812899171</cx:pt>
          <cx:pt idx="1102">0.78644012698456167</cx:pt>
          <cx:pt idx="1103">0.78677840339833038</cx:pt>
          <cx:pt idx="1104">0.78727071174853558</cx:pt>
          <cx:pt idx="1105">0.78760807060410543</cx:pt>
          <cx:pt idx="1106">0.79265591985170458</cx:pt>
          <cx:pt idx="1107">0.79314822820190978</cx:pt>
          <cx:pt idx="1108">0.79382386347124845</cx:pt>
          <cx:pt idx="1109">0.79431617182145364</cx:pt>
          <cx:pt idx="1110">0.79492746791541569</cx:pt>
          <cx:pt idx="1111">0.79541977626562088</cx:pt>
          <cx:pt idx="1112">0.80110082326941046</cx:pt>
          <cx:pt idx="1113">0.80159313161961565</cx:pt>
          <cx:pt idx="1114">0.80443427496798525</cx:pt>
          <cx:pt idx="1115">0.8055378794121526</cx:pt>
          <cx:pt idx="1116">0.80670582303169647</cx:pt>
          <cx:pt idx="1117">0.80814628334232852</cx:pt>
          <cx:pt idx="1118">0.80863859169253371</cx:pt>
          <cx:pt idx="1119">0.80924988778649576</cx:pt>
          <cx:pt idx="1120">0.80974219613670095</cx:pt>
          <cx:pt idx="1121">0.81041783140603962</cx:pt>
          <cx:pt idx="1122">0.81091013975624471</cx:pt>
          <cx:pt idx="1123">0.81258333948507067</cx:pt>
          <cx:pt idx="1124">0.81375128310461431</cx:pt>
          <cx:pt idx="1125">0.81485488754878166</cx:pt>
          <cx:pt idx="1126">0.82102824290277654</cx:pt>
          <cx:pt idx="1127">0.82807370297569438</cx:pt>
          <cx:pt idx="1128">0.82917730741986173</cx:pt>
          <cx:pt idx="1129">0.8303452510394056</cx:pt>
          <cx:pt idx="1130">0.84681641619539028</cx:pt>
          <cx:pt idx="1131">0.84798435981493403</cx:pt>
          <cx:pt idx="1132">0.84908796425910138</cx:pt>
          <cx:pt idx="1133">0.85613342433201922</cx:pt>
          <cx:pt idx="1134">0.8623067796860141</cx:pt>
          <cx:pt idx="1135">0.86341038413018145</cx:pt>
          <cx:pt idx="1136">0.86457832774972532</cx:pt>
          <cx:pt idx="1137">0.87045584420309929</cx:pt>
          <cx:pt idx="1138">0.87162378782264316</cx:pt>
          <cx:pt idx="1139">0.87272739226681051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it-IT" dirty="0" smtClean="0"/>
              <a:t>Distribuzione delle medie aritmetiche di ordine 3</a:t>
            </a:r>
            <a:endParaRPr lang="it-IT" dirty="0"/>
          </a:p>
        </cx:rich>
      </cx:tx>
    </cx:title>
    <cx:plotArea>
      <cx:plotAreaRegion>
        <cx:series layoutId="clusteredColumn" uniqueId="{17DA07EA-4D70-4860-B626-C50C7817E1F7}">
          <cx:dataId val="0"/>
          <cx:layoutPr>
            <cx:binning intervalClosed="r"/>
          </cx:layoutPr>
        </cx:series>
      </cx:plotAreaRegion>
      <cx:axis id="0">
        <cx:catScaling/>
        <cx:tickLabels/>
        <cx:numFmt formatCode="#,##0.00" sourceLinked="0"/>
      </cx:axis>
      <cx:axis id="1">
        <cx:valScaling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89343-F368-4715-910E-B61B96125407}" type="datetimeFigureOut">
              <a:rPr lang="it-IT" smtClean="0"/>
              <a:pPr/>
              <a:t>10/04/2018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F17BC-991A-4400-BFC4-7082670C320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996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D8652-5F8D-4191-974F-895E95856B96}" type="slidenum">
              <a:rPr lang="it-IT" smtClean="0">
                <a:latin typeface="Arial" pitchFamily="34" charset="0"/>
              </a:rPr>
              <a:pPr/>
              <a:t>29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3E982-F268-4883-A1F6-30DB0F57D921}" type="slidenum">
              <a:rPr lang="it-IT" smtClean="0">
                <a:latin typeface="Arial" pitchFamily="34" charset="0"/>
              </a:rPr>
              <a:pPr/>
              <a:t>38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1F0FC-A362-4864-8854-266E7EB5A929}" type="slidenum">
              <a:rPr lang="it-IT" smtClean="0">
                <a:latin typeface="Arial" pitchFamily="34" charset="0"/>
              </a:rPr>
              <a:pPr/>
              <a:t>39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95BF9C-6288-41E2-9BAD-5EA40C9E9BA0}" type="slidenum">
              <a:rPr lang="it-IT" smtClean="0">
                <a:latin typeface="Arial" pitchFamily="34" charset="0"/>
              </a:rPr>
              <a:pPr/>
              <a:t>40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907C28-DF27-4DD6-8174-BBB5F196F88C}" type="slidenum">
              <a:rPr lang="it-IT" smtClean="0">
                <a:latin typeface="Arial" pitchFamily="34" charset="0"/>
              </a:rPr>
              <a:pPr/>
              <a:t>41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EEBD14-327E-4372-A001-E14926F39B10}" type="slidenum">
              <a:rPr lang="it-IT" smtClean="0">
                <a:latin typeface="Arial" pitchFamily="34" charset="0"/>
              </a:rPr>
              <a:pPr/>
              <a:t>42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D7FD69-F237-4127-80EC-C088E8AE4070}" type="slidenum">
              <a:rPr lang="it-IT" smtClean="0">
                <a:latin typeface="Arial" pitchFamily="34" charset="0"/>
              </a:rPr>
              <a:pPr/>
              <a:t>43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CDA74-648D-4691-8FAC-ED06EA4E51C0}" type="slidenum">
              <a:rPr lang="it-IT" smtClean="0">
                <a:latin typeface="Arial" pitchFamily="34" charset="0"/>
              </a:rPr>
              <a:pPr/>
              <a:t>44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B794D-380D-4D89-B092-01F3ADAE80CB}" type="slidenum">
              <a:rPr lang="it-IT" smtClean="0">
                <a:latin typeface="Arial" pitchFamily="34" charset="0"/>
              </a:rPr>
              <a:pPr/>
              <a:t>45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41506-367E-46E9-B1DD-9E24E4BDE3DC}" type="slidenum">
              <a:rPr lang="it-IT" smtClean="0">
                <a:latin typeface="Arial" pitchFamily="34" charset="0"/>
              </a:rPr>
              <a:pPr/>
              <a:t>46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08090-ACDB-4453-8269-FE4FF52C1CB9}" type="slidenum">
              <a:rPr lang="it-IT" smtClean="0">
                <a:latin typeface="Arial" pitchFamily="34" charset="0"/>
              </a:rPr>
              <a:pPr/>
              <a:t>47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E3C4B-C0BB-4AAB-A775-679EA57E9965}" type="slidenum">
              <a:rPr lang="it-IT" smtClean="0">
                <a:latin typeface="Arial" pitchFamily="34" charset="0"/>
              </a:rPr>
              <a:pPr/>
              <a:t>30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24EC2B-159F-47F4-8FE7-C4F4701CACD3}" type="slidenum">
              <a:rPr lang="it-IT" smtClean="0">
                <a:latin typeface="Arial" pitchFamily="34" charset="0"/>
              </a:rPr>
              <a:pPr/>
              <a:t>48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66886-800D-4CF9-B0DC-26C214F30C53}" type="slidenum">
              <a:rPr lang="it-IT" smtClean="0">
                <a:latin typeface="Arial" pitchFamily="34" charset="0"/>
              </a:rPr>
              <a:pPr/>
              <a:t>49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192BA-F6D7-4B57-B285-7AECEDB3726F}" type="slidenum">
              <a:rPr lang="it-IT" smtClean="0">
                <a:latin typeface="Arial" pitchFamily="34" charset="0"/>
              </a:rPr>
              <a:pPr/>
              <a:t>50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2A717-BEE8-4EB5-8FDE-3592DB3F584F}" type="slidenum">
              <a:rPr lang="it-IT" smtClean="0">
                <a:latin typeface="Arial" pitchFamily="34" charset="0"/>
              </a:rPr>
              <a:pPr/>
              <a:t>51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54D00-3245-4F94-8D99-CB9BDF9C13FB}" type="slidenum">
              <a:rPr lang="it-IT" smtClean="0">
                <a:latin typeface="Arial" pitchFamily="34" charset="0"/>
              </a:rPr>
              <a:pPr/>
              <a:t>52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1480-23D8-4346-AA11-B1040327D0E4}" type="slidenum">
              <a:rPr lang="it-IT" smtClean="0">
                <a:latin typeface="Arial" pitchFamily="34" charset="0"/>
              </a:rPr>
              <a:pPr/>
              <a:t>53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0BFBF2B-EE42-4620-A81C-EFA1CCDD35AD}" type="slidenum">
              <a:rPr lang="it-IT" altLang="it-IT" sz="1200" smtClean="0"/>
              <a:pPr/>
              <a:t>57</a:t>
            </a:fld>
            <a:endParaRPr lang="it-IT" altLang="it-IT" sz="12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80A754-0F97-4140-B0BF-1AA3F627A613}" type="slidenum">
              <a:rPr lang="it-IT" smtClean="0">
                <a:latin typeface="Arial" pitchFamily="34" charset="0"/>
              </a:rPr>
              <a:pPr/>
              <a:t>31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AAE89-35AF-456A-B7D3-EBF74852D3FD}" type="slidenum">
              <a:rPr lang="it-IT" smtClean="0">
                <a:latin typeface="Arial" pitchFamily="34" charset="0"/>
              </a:rPr>
              <a:pPr/>
              <a:t>32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2289D3-4644-476D-8253-3B642B004187}" type="slidenum">
              <a:rPr lang="it-IT" smtClean="0">
                <a:latin typeface="Arial" pitchFamily="34" charset="0"/>
              </a:rPr>
              <a:pPr/>
              <a:t>33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B3404A-136B-4E94-984D-D6C896641C9B}" type="slidenum">
              <a:rPr lang="it-IT" smtClean="0">
                <a:latin typeface="Arial" pitchFamily="34" charset="0"/>
              </a:rPr>
              <a:pPr/>
              <a:t>34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32951-6607-468A-B64D-49596F08A97C}" type="slidenum">
              <a:rPr lang="it-IT" smtClean="0">
                <a:latin typeface="Arial" pitchFamily="34" charset="0"/>
              </a:rPr>
              <a:pPr/>
              <a:t>35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33C7A-36C1-4676-95BC-C234C3E183C4}" type="slidenum">
              <a:rPr lang="it-IT" smtClean="0">
                <a:latin typeface="Arial" pitchFamily="34" charset="0"/>
              </a:rPr>
              <a:pPr/>
              <a:t>36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C74FA-8F69-4422-B5E4-BB6C012BCF06}" type="slidenum">
              <a:rPr lang="it-IT" smtClean="0">
                <a:latin typeface="Arial" pitchFamily="34" charset="0"/>
              </a:rPr>
              <a:pPr/>
              <a:t>37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A4E9-1943-45A8-87AC-C12D8C0DC833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C047-38AD-4033-AFBD-8CBEA6B28C1E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C6F4E-48DA-4AB4-B2E9-9815A4B432B7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AC0FA-91DD-4121-BB66-1C90E6FB65D0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C6720-2A62-4FB6-9D2E-FA2EA34655DE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87519-519F-47DC-A126-F4D07057901C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2F620-7984-494C-A540-720FEECF52CF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1EAC-84ED-45C1-A382-F535283EC388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01ED-8534-405F-ACA1-0DBF8A5ACDC9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5E50-D42E-4AAC-98D9-485701E0B244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8DA50-F62C-4786-884D-394C4604E0D9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72258-9513-46FA-8138-21C804D6BFC2}" type="datetime1">
              <a:rPr lang="it-IT" smtClean="0"/>
              <a:pPr/>
              <a:t>10/04/2018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137F-7BA9-4A6C-B02C-47FB8911CB6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2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0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1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.columbia.edu/~gelman/research/unpublished/abandon.pdf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143116"/>
            <a:ext cx="7554384" cy="2736304"/>
          </a:xfrm>
        </p:spPr>
        <p:txBody>
          <a:bodyPr>
            <a:normAutofit fontScale="70000" lnSpcReduction="20000"/>
          </a:bodyPr>
          <a:lstStyle/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Seminario di </a:t>
            </a:r>
          </a:p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Statistica inferenziale</a:t>
            </a:r>
          </a:p>
          <a:p>
            <a:endParaRPr lang="it-IT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Flavia Chiarotti</a:t>
            </a:r>
          </a:p>
          <a:p>
            <a:r>
              <a:rPr lang="it-IT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Distribuzioni di probabilità, intervallo di riferimento, intervallo di confidenza</a:t>
            </a:r>
            <a:endParaRPr lang="it-IT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2C-8425-42DF-8BBD-FA2A435F5FA4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179512" y="376782"/>
            <a:ext cx="8572528" cy="5678478"/>
            <a:chOff x="214282" y="480308"/>
            <a:chExt cx="8572528" cy="5678478"/>
          </a:xfrm>
        </p:grpSpPr>
        <p:sp>
          <p:nvSpPr>
            <p:cNvPr id="25601" name="Rectangle 1"/>
            <p:cNvSpPr>
              <a:spLocks noChangeArrowheads="1"/>
            </p:cNvSpPr>
            <p:nvPr/>
          </p:nvSpPr>
          <p:spPr bwMode="auto">
            <a:xfrm>
              <a:off x="214282" y="480308"/>
              <a:ext cx="8572528" cy="5678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r>
                <a:rPr kumimoji="0" lang="it-IT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Distribuzione Normale </a:t>
              </a: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(o distribuzione Gaussiana)</a:t>
              </a:r>
              <a:endPara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La variabile casuale X continua [X 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</a:t>
              </a: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(-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</a:t>
              </a: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, +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  <a:sym typeface="Symbol" pitchFamily="18" charset="2"/>
                </a:rPr>
                <a:t></a:t>
              </a: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)] ha funzione di densità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endPara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endPara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endPara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endPara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  <a:p>
              <a:pPr>
                <a:spcAft>
                  <a:spcPts val="1200"/>
                </a:spcAft>
              </a:pP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μ</a:t>
              </a: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 e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σ</a:t>
              </a: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 sono i parametri della curva.</a:t>
              </a:r>
            </a:p>
            <a:p>
              <a:pPr>
                <a:spcAft>
                  <a:spcPts val="1200"/>
                </a:spcAft>
              </a:pP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In particolare, si avrà</a:t>
              </a:r>
            </a:p>
            <a:p>
              <a:pPr>
                <a:spcAft>
                  <a:spcPts val="1200"/>
                </a:spcAft>
              </a:pP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media (X) =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μ</a:t>
              </a: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			varianza (X) = 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σ</a:t>
              </a:r>
              <a:r>
                <a:rPr lang="it-IT" sz="2400" baseline="30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>
                <a:spcAft>
                  <a:spcPts val="1200"/>
                </a:spcAft>
              </a:pPr>
              <a:endParaRPr lang="it-IT" sz="2400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1200"/>
                </a:spcAft>
              </a:pP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N(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μ,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σ</a:t>
              </a:r>
              <a:r>
                <a:rPr lang="it-IT" sz="2400" baseline="30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357158" y="2000240"/>
              <a:ext cx="4572032" cy="1436924"/>
              <a:chOff x="357158" y="2000240"/>
              <a:chExt cx="4572032" cy="1436924"/>
            </a:xfrm>
          </p:grpSpPr>
          <p:graphicFrame>
            <p:nvGraphicFramePr>
              <p:cNvPr id="25602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673055"/>
                  </p:ext>
                </p:extLst>
              </p:nvPr>
            </p:nvGraphicFramePr>
            <p:xfrm>
              <a:off x="357158" y="2000240"/>
              <a:ext cx="4572032" cy="14369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639" name="Equazione" r:id="rId3" imgW="2667000" imgH="838200" progId="Equation.3">
                      <p:embed/>
                    </p:oleObj>
                  </mc:Choice>
                  <mc:Fallback>
                    <p:oleObj name="Equazione" r:id="rId3" imgW="2667000" imgH="838200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7158" y="2000240"/>
                            <a:ext cx="4572032" cy="143692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" name="CasellaDiTesto 2"/>
              <p:cNvSpPr txBox="1"/>
              <p:nvPr/>
            </p:nvSpPr>
            <p:spPr>
              <a:xfrm>
                <a:off x="3059832" y="285293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2</a:t>
                </a:r>
                <a:endParaRPr lang="it-IT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3" name="Gruppo 2"/>
          <p:cNvGrpSpPr/>
          <p:nvPr/>
        </p:nvGrpSpPr>
        <p:grpSpPr>
          <a:xfrm>
            <a:off x="251520" y="476672"/>
            <a:ext cx="8572528" cy="5533096"/>
            <a:chOff x="251520" y="476672"/>
            <a:chExt cx="8572528" cy="5533096"/>
          </a:xfrm>
        </p:grpSpPr>
        <p:sp>
          <p:nvSpPr>
            <p:cNvPr id="25601" name="Rectangle 1"/>
            <p:cNvSpPr>
              <a:spLocks noChangeArrowheads="1"/>
            </p:cNvSpPr>
            <p:nvPr/>
          </p:nvSpPr>
          <p:spPr bwMode="auto">
            <a:xfrm>
              <a:off x="251520" y="476672"/>
              <a:ext cx="8572528" cy="4770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>
                <a:spcAft>
                  <a:spcPts val="600"/>
                </a:spcAft>
              </a:pPr>
              <a:r>
                <a:rPr lang="it-IT" sz="2400" dirty="0" smtClean="0">
                  <a:latin typeface="Arial" pitchFamily="34" charset="0"/>
                  <a:cs typeface="Arial" pitchFamily="34" charset="0"/>
                </a:rPr>
                <a:t>E' possibile trasformare la variabile secondo la seguente formula</a:t>
              </a:r>
            </a:p>
            <a:p>
              <a:pPr lvl="0">
                <a:spcAft>
                  <a:spcPts val="600"/>
                </a:spcAft>
              </a:pPr>
              <a:endPara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lvl="0">
                <a:spcAft>
                  <a:spcPts val="600"/>
                </a:spcAft>
              </a:pPr>
              <a:endPara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lvl="0">
                <a:spcAft>
                  <a:spcPts val="600"/>
                </a:spcAft>
              </a:pPr>
              <a:endPara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lvl="0">
                <a:spcAft>
                  <a:spcPts val="600"/>
                </a:spcAft>
              </a:pPr>
              <a:endPara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lvl="0"/>
              <a:r>
                <a:rPr lang="it-IT" sz="24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Si ha allora la variabile casuale normale standardizzata</a:t>
              </a:r>
            </a:p>
            <a:p>
              <a:pPr lvl="0">
                <a:spcAft>
                  <a:spcPts val="600"/>
                </a:spcAft>
              </a:pPr>
              <a:r>
                <a:rPr lang="it-IT" sz="2400" dirty="0" smtClean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Z ~ N(0,1), per la quale sono disponibili tavole contenenti i valori di </a:t>
              </a:r>
              <a:endParaRPr lang="it-IT" sz="4800" dirty="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endParaRPr lang="it-IT" sz="2400" dirty="0" smtClean="0"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>
                  <a:tab pos="358775" algn="l"/>
                  <a:tab pos="1079500" algn="l"/>
                  <a:tab pos="1800225" algn="l"/>
                  <a:tab pos="2519363" algn="l"/>
                  <a:tab pos="2879725" algn="l"/>
                  <a:tab pos="3240088" algn="l"/>
                  <a:tab pos="3598863" algn="l"/>
                  <a:tab pos="3959225" algn="l"/>
                  <a:tab pos="4319588" algn="l"/>
                  <a:tab pos="4679950" algn="l"/>
                  <a:tab pos="5038725" algn="l"/>
                  <a:tab pos="5400675" algn="l"/>
                  <a:tab pos="5759450" algn="l"/>
                  <a:tab pos="6119813" algn="l"/>
                  <a:tab pos="6480175" algn="l"/>
                  <a:tab pos="6838950" algn="l"/>
                  <a:tab pos="7199313" algn="l"/>
                </a:tabLst>
              </a:pPr>
              <a:endPara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endParaRPr>
            </a:p>
          </p:txBody>
        </p:sp>
        <p:graphicFrame>
          <p:nvGraphicFramePr>
            <p:cNvPr id="2662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2820311"/>
                </p:ext>
              </p:extLst>
            </p:nvPr>
          </p:nvGraphicFramePr>
          <p:xfrm>
            <a:off x="357158" y="1643049"/>
            <a:ext cx="2428892" cy="1347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01" name="Equazione" r:id="rId3" imgW="1307532" imgH="723586" progId="Equation.3">
                    <p:embed/>
                  </p:oleObj>
                </mc:Choice>
                <mc:Fallback>
                  <p:oleObj name="Equazione" r:id="rId3" imgW="1307532" imgH="723586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7158" y="1643049"/>
                          <a:ext cx="2428892" cy="13474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ggetto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3702217"/>
                </p:ext>
              </p:extLst>
            </p:nvPr>
          </p:nvGraphicFramePr>
          <p:xfrm>
            <a:off x="378910" y="4484650"/>
            <a:ext cx="2428892" cy="1525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02" name="Equazione" r:id="rId5" imgW="1091880" imgH="685800" progId="Equation.3">
                    <p:embed/>
                  </p:oleObj>
                </mc:Choice>
                <mc:Fallback>
                  <p:oleObj name="Equazione" r:id="rId5" imgW="1091880" imgH="68580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910" y="4484650"/>
                          <a:ext cx="2428892" cy="152511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3528" y="620688"/>
            <a:ext cx="842968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INTERVALLO DI RIFERIMENTO (misure fisiologiche)</a:t>
            </a:r>
          </a:p>
          <a:p>
            <a:pPr>
              <a:spcAft>
                <a:spcPts val="1200"/>
              </a:spcAft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L’intervallo di riferimento è l’intervallo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all’interno del quale cadono i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valori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osservati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in una percentuale predeterminata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(solitamente il 95%) di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soggetti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sani.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Il 5% rimanente si troverà nella coda destra (2.5% di valori all’estremo inferiore della distribuzione) e nella coda sinistra (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2.5% di valori all’estremo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superiore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della distribuzione)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Nel caso in cui la variabile sia distribuita normalmente, ci si riferisce alla distribuzione Normale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Nel caso in cui la variabile abbia distribuzione non normale, si utilizzano i percentili (il 3° e il 97°)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14314" y="164593"/>
            <a:ext cx="8643966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Per calcolare l’i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ntervallo che contiene il 95% della popolazione nel caso di distribuzione Normale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95% = 0.95	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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0.05 nelle code 	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0.025 in ciascuna coda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</a:t>
            </a:r>
            <a:r>
              <a:rPr kumimoji="0" lang="it-IT" sz="24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inf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-1.96			</a:t>
            </a: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</a:t>
            </a:r>
            <a:r>
              <a:rPr kumimoji="0" lang="de-DE" sz="24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sup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= 1.96</a:t>
            </a:r>
          </a:p>
          <a:p>
            <a:pPr lvl="0" eaLnBrk="0" fontAlgn="base" hangingPunct="0">
              <a:spcBef>
                <a:spcPct val="0"/>
              </a:spcBef>
              <a:spcAft>
                <a:spcPts val="24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de-DE" sz="24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{ -1.96 ≤ Z ≤ +1.96 } = 0.95</a:t>
            </a:r>
          </a:p>
          <a:p>
            <a:pPr eaLnBrk="0" fontAlgn="base" hangingPunct="0">
              <a:spcBef>
                <a:spcPct val="0"/>
              </a:spcBef>
              <a:spcAft>
                <a:spcPts val="24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de-DE" sz="24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{ -1.96 ≤ (x-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 pitchFamily="18" charset="2"/>
              </a:rPr>
              <a:t>)/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σ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≤ +1.96 } = 0.95</a:t>
            </a:r>
          </a:p>
          <a:p>
            <a:pPr eaLnBrk="0" fontAlgn="base" hangingPunct="0">
              <a:spcBef>
                <a:spcPct val="0"/>
              </a:spcBef>
              <a:spcAft>
                <a:spcPts val="24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de-DE" sz="24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{ -1.96*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σ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≤ (x-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 pitchFamily="18" charset="2"/>
              </a:rPr>
              <a:t>)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≤ +1.96*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σ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} = 0.95</a:t>
            </a:r>
          </a:p>
          <a:p>
            <a:pPr eaLnBrk="0" fontAlgn="base" hangingPunct="0">
              <a:spcBef>
                <a:spcPct val="0"/>
              </a:spcBef>
              <a:spcAft>
                <a:spcPts val="24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de-DE" sz="24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{ 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μ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-1.96*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σ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≤ x ≤ 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μ 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+1.96*</a:t>
            </a:r>
            <a:r>
              <a:rPr lang="el-GR" sz="2400" dirty="0" smtClean="0">
                <a:latin typeface="Arial"/>
                <a:cs typeface="Arial"/>
                <a:sym typeface="Symbol" pitchFamily="18" charset="2"/>
              </a:rPr>
              <a:t>σ</a:t>
            </a:r>
            <a:r>
              <a:rPr lang="de-DE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} = 0.95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14314" y="500041"/>
            <a:ext cx="8643966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Distribuzione altezza 20 anni</a:t>
            </a:r>
          </a:p>
          <a:p>
            <a:pPr>
              <a:spcAft>
                <a:spcPts val="1200"/>
              </a:spcAft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MASCHI:		H ~ N(176.5, 6.2</a:t>
            </a:r>
            <a:r>
              <a:rPr lang="pt-BR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sz="2400" dirty="0">
                <a:latin typeface="Arial" pitchFamily="34" charset="0"/>
                <a:cs typeface="Arial" pitchFamily="34" charset="0"/>
              </a:rPr>
              <a:t>)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pt-BR" sz="2400" dirty="0">
                <a:latin typeface="Arial" pitchFamily="34" charset="0"/>
                <a:cs typeface="Arial" pitchFamily="34" charset="0"/>
              </a:rPr>
              <a:t>FEMMINE:		H ~ N(162.6, 5.9</a:t>
            </a:r>
            <a:r>
              <a:rPr lang="pt-BR" sz="2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pt-BR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MASCHI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723900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</a:t>
            </a:r>
            <a:r>
              <a:rPr kumimoji="0" lang="de-DE" sz="24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inf</a:t>
            </a:r>
            <a:r>
              <a:rPr kumimoji="0" lang="de-DE" sz="2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	= -1.96 * 6.2 + 176.5 = 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164.35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723900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de-DE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</a:t>
            </a:r>
            <a:r>
              <a:rPr kumimoji="0" lang="de-DE" sz="2400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sup</a:t>
            </a:r>
            <a:r>
              <a:rPr lang="de-DE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	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 +1.96 * 6.2 + 176.5 = 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188.65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FEMMINE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tabLst>
                <a:tab pos="358775" algn="l"/>
                <a:tab pos="723900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de-DE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</a:t>
            </a:r>
            <a:r>
              <a:rPr lang="de-DE" sz="2400" baseline="-25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inf</a:t>
            </a:r>
            <a:r>
              <a:rPr lang="de-DE" sz="2400" baseline="-25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de-DE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	=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-1.96 * 5.9 + 162.6 = 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151.04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tabLst>
                <a:tab pos="358775" algn="l"/>
                <a:tab pos="723900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810000" algn="r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de-DE" sz="24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Z</a:t>
            </a:r>
            <a:r>
              <a:rPr lang="de-DE" sz="2400" baseline="-25000" dirty="0" err="1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sup</a:t>
            </a:r>
            <a:r>
              <a:rPr lang="de-DE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	= +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1.96 * 5.9 + 162.6 = </a:t>
            </a:r>
            <a:r>
              <a:rPr kumimoji="0" 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174.16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681881"/>
            <a:ext cx="821533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TEOREMA DEL LIMITE CENTRALE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Qualunque sia la distribuzione della variabile casuale X nella popolazione, la distribuzione della somma di n variabili casuali X identicamente distribuite ed indipendenti tende alla distribuzione Normale N (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kumimoji="0" lang="it-IT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/n)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per n 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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it-IT" sz="2400" u="sng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Nota Bene</a:t>
            </a:r>
            <a:r>
              <a:rPr lang="it-IT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: la media campionaria altro non è che la somma di n variabili casuali identicamente distribuite, divisa per una costante (n). Quindi:</a:t>
            </a:r>
          </a:p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la distribuzione delle medie campionarie di ordine n tende alla distribuzione normale per n 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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85720" y="395638"/>
            <a:ext cx="8215338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TEOREMA DEL LIMITE CENTRALE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Conseguenze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Dal teorema del limite centrale deriva che ͞x ~ </a:t>
            </a:r>
            <a:r>
              <a:rPr lang="it-IT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N (</a:t>
            </a:r>
            <a:r>
              <a:rPr lang="it-IT" sz="24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</a:t>
            </a:r>
            <a:r>
              <a:rPr lang="it-IT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lang="it-IT" sz="24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it-IT" sz="2400" baseline="30000" dirty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it-IT" sz="2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/n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e quindi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it-IT" sz="24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it-IT" sz="24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t-IT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dove N(0,1) è la distribuzione Normale standardizzata.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Per tale distribuzione si ha che: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il 95% dei valori </a:t>
            </a:r>
            <a:r>
              <a:rPr lang="it-IT" sz="36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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(–1.96 ; +1.96)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il 99% dei valori </a:t>
            </a:r>
            <a:r>
              <a:rPr lang="it-IT" sz="36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 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(–2.58 ; +2.58)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027803"/>
              </p:ext>
            </p:extLst>
          </p:nvPr>
        </p:nvGraphicFramePr>
        <p:xfrm>
          <a:off x="296032" y="2348880"/>
          <a:ext cx="3429024" cy="1237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1" name="Equazione" r:id="rId3" imgW="1270000" imgH="457200" progId="Equation.3">
                  <p:embed/>
                </p:oleObj>
              </mc:Choice>
              <mc:Fallback>
                <p:oleObj name="Equazione" r:id="rId3" imgW="12700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32" y="2348880"/>
                        <a:ext cx="3429024" cy="12375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42910" y="357166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Da ciò deriva che: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357158" y="1071546"/>
          <a:ext cx="7775575" cy="544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Equazione" r:id="rId3" imgW="6045120" imgH="5029200" progId="Equation.3">
                  <p:embed/>
                </p:oleObj>
              </mc:Choice>
              <mc:Fallback>
                <p:oleObj name="Equazione" r:id="rId3" imgW="6045120" imgH="5029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1071546"/>
                        <a:ext cx="7775575" cy="544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e 6"/>
          <p:cNvSpPr/>
          <p:nvPr/>
        </p:nvSpPr>
        <p:spPr>
          <a:xfrm>
            <a:off x="107504" y="3212976"/>
            <a:ext cx="8280920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6838"/>
            <a:ext cx="7569361" cy="61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57158" y="357166"/>
            <a:ext cx="84296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STIMA PER INTERVALLO: INTERVALLO DI CONFIDENZA</a:t>
            </a:r>
          </a:p>
          <a:p>
            <a:r>
              <a:rPr lang="el-GR" sz="2400" dirty="0" smtClean="0">
                <a:latin typeface="Arial"/>
                <a:cs typeface="Arial"/>
              </a:rPr>
              <a:t>μ</a:t>
            </a:r>
            <a:r>
              <a:rPr lang="it-IT" sz="2400" dirty="0" smtClean="0">
                <a:latin typeface="Arial"/>
                <a:cs typeface="Arial"/>
              </a:rPr>
              <a:t>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è però valore ignoto, quindi a noi interessa stimare </a:t>
            </a:r>
            <a:r>
              <a:rPr lang="el-GR" sz="2400" dirty="0" smtClean="0">
                <a:latin typeface="Arial"/>
                <a:cs typeface="Arial"/>
              </a:rPr>
              <a:t>μ</a:t>
            </a:r>
            <a:r>
              <a:rPr lang="it-IT" sz="2400" dirty="0" smtClean="0">
                <a:latin typeface="Arial"/>
                <a:cs typeface="Arial"/>
              </a:rPr>
              <a:t> con la media campionaria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714348" y="2071678"/>
          <a:ext cx="6516687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name="Equazione" r:id="rId3" imgW="5067000" imgH="3632040" progId="Equation.3">
                  <p:embed/>
                </p:oleObj>
              </mc:Choice>
              <mc:Fallback>
                <p:oleObj name="Equazione" r:id="rId3" imgW="5067000" imgH="3632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2071678"/>
                        <a:ext cx="6516687" cy="393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799257"/>
            <a:ext cx="835292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081088" indent="-1081088" fontAlgn="base">
              <a:spcBef>
                <a:spcPct val="0"/>
              </a:spcBef>
              <a:spcAft>
                <a:spcPts val="12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DISTRIBUZIONI </a:t>
            </a:r>
            <a:r>
              <a:rPr lang="it-IT" sz="2400" b="1" dirty="0">
                <a:latin typeface="Arial" pitchFamily="34" charset="0"/>
                <a:cs typeface="Arial" pitchFamily="34" charset="0"/>
              </a:rPr>
              <a:t>TEORICHE DI 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PROBABILITÀ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(Binomiale, </a:t>
            </a:r>
            <a:r>
              <a:rPr kumimoji="0" lang="it-IT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Poisson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Normale)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Variabile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caratteristica che può essere misurata o categorizzata.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Variabile casuale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variabile che può assumere valori nell'ambito di uno specifico intervallo con la relativa probabilità associata. Indicata con le lettere maiuscole dell'alfabeto latino (X, Y, ...).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Variabile casuale discreta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può assumere solo un numero finito o numerabile di valori.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Variabile casuale continua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può assumere qualsiasi valore nell'ambito di uno specifico intervallo.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57157" y="620688"/>
            <a:ext cx="84296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Poiché però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μ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è un valore dato, e NON la determinazione di una variabile causale, questa seconda espressione dentro la parentesi non può essere interpretata in termini di probabilità, ma in termini di confidenza</a:t>
            </a:r>
          </a:p>
          <a:p>
            <a:pPr>
              <a:spcAft>
                <a:spcPts val="600"/>
              </a:spcAft>
            </a:pPr>
            <a:endParaRPr lang="it-IT" sz="24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2800" i="1" dirty="0" smtClean="0">
                <a:latin typeface="Arial" pitchFamily="34" charset="0"/>
                <a:cs typeface="Arial" pitchFamily="34" charset="0"/>
              </a:rPr>
              <a:t>P ( ͞x – 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1.96</a:t>
            </a:r>
            <a:r>
              <a:rPr lang="it-IT" sz="2800" i="1" dirty="0" smtClean="0">
                <a:latin typeface="Arial" pitchFamily="34" charset="0"/>
                <a:cs typeface="Arial" pitchFamily="34" charset="0"/>
              </a:rPr>
              <a:t> × </a:t>
            </a:r>
            <a:r>
              <a:rPr lang="it-IT" sz="2800" i="1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/n  ≤    ≤  </a:t>
            </a:r>
            <a:r>
              <a:rPr lang="it-IT" sz="2800" i="1" dirty="0">
                <a:latin typeface="Arial" pitchFamily="34" charset="0"/>
                <a:cs typeface="Arial" pitchFamily="34" charset="0"/>
              </a:rPr>
              <a:t>͞x </a:t>
            </a:r>
            <a:r>
              <a:rPr lang="it-IT" sz="2800" i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it-IT" sz="2800" dirty="0">
                <a:latin typeface="Arial" pitchFamily="34" charset="0"/>
                <a:cs typeface="Arial" pitchFamily="34" charset="0"/>
              </a:rPr>
              <a:t>1.96</a:t>
            </a:r>
            <a:r>
              <a:rPr lang="it-IT" sz="2800" i="1" dirty="0">
                <a:latin typeface="Arial" pitchFamily="34" charset="0"/>
                <a:cs typeface="Arial" pitchFamily="34" charset="0"/>
              </a:rPr>
              <a:t> × </a:t>
            </a:r>
            <a:r>
              <a:rPr lang="it-IT" sz="2800" i="1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/n </a:t>
            </a:r>
            <a:r>
              <a:rPr lang="it-IT" sz="2800" i="1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) = </a:t>
            </a:r>
            <a:r>
              <a:rPr lang="it-IT" sz="2800" dirty="0" smtClean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0.95</a:t>
            </a:r>
            <a:endParaRPr lang="it-IT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95536" y="332656"/>
            <a:ext cx="84296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Riassumendo: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Data una popolazione, calcoliamo la media e la standard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deviation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, e sulla base di questi valori costruiamo l’intervallo </a:t>
            </a:r>
          </a:p>
          <a:p>
            <a:pPr marL="179388" indent="-179388"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 marL="179388" indent="-179388">
              <a:spcAft>
                <a:spcPts val="1200"/>
              </a:spcAft>
            </a:pP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Estraiamo tutti i campioni di ordine n da una popolazione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Per ogni campione calcoliamo la media campionaria: </a:t>
            </a:r>
          </a:p>
          <a:p>
            <a:pPr marL="179388" indent="-179388"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	il 95% delle medie campionarie cadrà nell’intervallo sopra riportato 	</a:t>
            </a:r>
          </a:p>
          <a:p>
            <a:pPr marL="179388" indent="-179388"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  <a:sym typeface="Symbol"/>
              </a:rPr>
              <a:t>					 </a:t>
            </a:r>
          </a:p>
          <a:p>
            <a:pPr marL="179388" indent="-179388"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  <a:sym typeface="Symbol"/>
              </a:rPr>
              <a:t>	il 95% delle medie campionarie disterà da 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meno di 1.96*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σ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/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√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n</a:t>
            </a: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014065"/>
              </p:ext>
            </p:extLst>
          </p:nvPr>
        </p:nvGraphicFramePr>
        <p:xfrm>
          <a:off x="539552" y="2204864"/>
          <a:ext cx="6932612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6" name="Equazione" r:id="rId3" imgW="4254480" imgH="380880" progId="Equation.3">
                  <p:embed/>
                </p:oleObj>
              </mc:Choice>
              <mc:Fallback>
                <p:oleObj name="Equazione" r:id="rId3" imgW="4254480" imgH="380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204864"/>
                        <a:ext cx="6932612" cy="62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6838"/>
            <a:ext cx="7569361" cy="611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357158" y="642918"/>
            <a:ext cx="842968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</a:pPr>
            <a:r>
              <a:rPr lang="it-IT" sz="2400" dirty="0" smtClean="0">
                <a:latin typeface="Arial"/>
                <a:cs typeface="Arial"/>
                <a:sym typeface="Symbol"/>
              </a:rPr>
              <a:t>Da ciò, la probabilità a priori di estrarre un campione la cui media disti da 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meno di 1.96*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σ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/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√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n è pari al 95%, prima che il campione venga estratto</a:t>
            </a:r>
          </a:p>
          <a:p>
            <a:pPr marL="179388" indent="-179388">
              <a:spcAft>
                <a:spcPts val="600"/>
              </a:spcAft>
            </a:pPr>
            <a:r>
              <a:rPr lang="it-IT" sz="2400" dirty="0" smtClean="0">
                <a:latin typeface="Arial"/>
                <a:cs typeface="Arial"/>
                <a:sym typeface="Symbol"/>
              </a:rPr>
              <a:t>Una volta che il campione sarà stato estratto, la sua media disterà da 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o meno </a:t>
            </a:r>
            <a:r>
              <a:rPr lang="it-IT" sz="2400" dirty="0">
                <a:latin typeface="Arial"/>
                <a:cs typeface="Arial"/>
                <a:sym typeface="Symbol"/>
              </a:rPr>
              <a:t>di 1.96*</a:t>
            </a:r>
            <a:r>
              <a:rPr lang="el-GR" sz="2400" dirty="0">
                <a:latin typeface="Arial"/>
                <a:cs typeface="Arial"/>
                <a:sym typeface="Symbol"/>
              </a:rPr>
              <a:t> σ</a:t>
            </a:r>
            <a:r>
              <a:rPr lang="it-IT" sz="2400" dirty="0">
                <a:latin typeface="Arial"/>
                <a:cs typeface="Arial"/>
                <a:sym typeface="Symbol"/>
              </a:rPr>
              <a:t>/</a:t>
            </a:r>
            <a:r>
              <a:rPr lang="el-GR" sz="2400" dirty="0">
                <a:latin typeface="Arial"/>
                <a:cs typeface="Arial"/>
                <a:sym typeface="Symbol"/>
              </a:rPr>
              <a:t>√</a:t>
            </a:r>
            <a:r>
              <a:rPr lang="it-IT" sz="2400" dirty="0">
                <a:latin typeface="Arial"/>
                <a:cs typeface="Arial"/>
                <a:sym typeface="Symbol"/>
              </a:rPr>
              <a:t>n (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  <a:sym typeface="Symbol"/>
              </a:rPr>
              <a:t>95%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di probabilità a priori) o più </a:t>
            </a:r>
            <a:r>
              <a:rPr lang="it-IT" sz="2400" dirty="0">
                <a:latin typeface="Arial"/>
                <a:cs typeface="Arial"/>
                <a:sym typeface="Symbol"/>
              </a:rPr>
              <a:t>di 1.96*</a:t>
            </a:r>
            <a:r>
              <a:rPr lang="el-GR" sz="2400" dirty="0">
                <a:latin typeface="Arial"/>
                <a:cs typeface="Arial"/>
                <a:sym typeface="Symbol"/>
              </a:rPr>
              <a:t> σ</a:t>
            </a:r>
            <a:r>
              <a:rPr lang="it-IT" sz="2400" dirty="0">
                <a:latin typeface="Arial"/>
                <a:cs typeface="Arial"/>
                <a:sym typeface="Symbol"/>
              </a:rPr>
              <a:t>/</a:t>
            </a:r>
            <a:r>
              <a:rPr lang="el-GR" sz="2400" dirty="0">
                <a:latin typeface="Arial"/>
                <a:cs typeface="Arial"/>
                <a:sym typeface="Symbol"/>
              </a:rPr>
              <a:t>√</a:t>
            </a:r>
            <a:r>
              <a:rPr lang="it-IT" sz="2400" dirty="0">
                <a:latin typeface="Arial"/>
                <a:cs typeface="Arial"/>
                <a:sym typeface="Symbol"/>
              </a:rPr>
              <a:t>n (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  <a:sym typeface="Symbol"/>
              </a:rPr>
              <a:t>5%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di probabilità a priori)</a:t>
            </a:r>
          </a:p>
          <a:p>
            <a:pPr marL="179388" indent="-179388">
              <a:spcAft>
                <a:spcPts val="600"/>
              </a:spcAft>
            </a:pPr>
            <a:r>
              <a:rPr lang="it-IT" sz="2400" dirty="0" smtClean="0">
                <a:latin typeface="Arial"/>
                <a:cs typeface="Arial"/>
                <a:sym typeface="Symbol"/>
              </a:rPr>
              <a:t>Si potrà quindi dire che si ha una </a:t>
            </a:r>
            <a:r>
              <a:rPr lang="it-IT" sz="2400" dirty="0" smtClean="0">
                <a:solidFill>
                  <a:srgbClr val="FF0000"/>
                </a:solidFill>
                <a:latin typeface="Arial"/>
                <a:cs typeface="Arial"/>
                <a:sym typeface="Symbol"/>
              </a:rPr>
              <a:t>confidenza del 95% 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che il campione estratto disti da 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meno di 1.96*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 σ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/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√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n, e cioè che il vero valore di </a:t>
            </a:r>
            <a:r>
              <a:rPr lang="el-GR" sz="2400" dirty="0" smtClean="0">
                <a:latin typeface="Arial"/>
                <a:cs typeface="Arial"/>
                <a:sym typeface="Symbol"/>
              </a:rPr>
              <a:t>μ</a:t>
            </a:r>
            <a:r>
              <a:rPr lang="it-IT" sz="2400" dirty="0" smtClean="0">
                <a:latin typeface="Arial"/>
                <a:cs typeface="Arial"/>
                <a:sym typeface="Symbol"/>
              </a:rPr>
              <a:t> sia compreso nell’intervallo</a:t>
            </a:r>
          </a:p>
          <a:p>
            <a:pPr marL="179388" indent="-179388">
              <a:spcAft>
                <a:spcPts val="600"/>
              </a:spcAft>
            </a:pPr>
            <a:endParaRPr lang="it-IT" sz="2400" dirty="0" smtClean="0">
              <a:latin typeface="Arial"/>
              <a:cs typeface="Arial"/>
              <a:sym typeface="Symbol"/>
            </a:endParaRPr>
          </a:p>
          <a:p>
            <a:pPr marL="179388" indent="-179388">
              <a:spcAft>
                <a:spcPts val="600"/>
              </a:spcAft>
            </a:pPr>
            <a:endParaRPr lang="it-IT" sz="2400" dirty="0" smtClean="0">
              <a:latin typeface="Arial"/>
              <a:cs typeface="Arial"/>
              <a:sym typeface="Symbol"/>
            </a:endParaRPr>
          </a:p>
          <a:p>
            <a:pPr marL="179388" indent="-179388">
              <a:spcAft>
                <a:spcPts val="600"/>
              </a:spcAft>
            </a:pPr>
            <a:endParaRPr lang="it-IT" sz="2400" dirty="0" smtClean="0">
              <a:latin typeface="Arial"/>
              <a:cs typeface="Arial"/>
              <a:sym typeface="Symbol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N.B.: </a:t>
            </a:r>
            <a:r>
              <a:rPr lang="el-GR" sz="2400" dirty="0" smtClean="0">
                <a:latin typeface="Arial" pitchFamily="34" charset="0"/>
                <a:cs typeface="Arial" pitchFamily="34" charset="0"/>
              </a:rPr>
              <a:t>σ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viene stimato sulla base dei dati campionari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/>
        </p:nvGraphicFramePr>
        <p:xfrm>
          <a:off x="479425" y="4500563"/>
          <a:ext cx="711835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0" name="Equazione" r:id="rId3" imgW="4368600" imgH="380880" progId="Equation.3">
                  <p:embed/>
                </p:oleObj>
              </mc:Choice>
              <mc:Fallback>
                <p:oleObj name="Equazione" r:id="rId3" imgW="4368600" imgH="380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4500563"/>
                        <a:ext cx="7118350" cy="620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725319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62643" y="396815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INTERVALLI DI CONFIDENZA (CI)</a:t>
            </a:r>
          </a:p>
          <a:p>
            <a:endParaRPr lang="it-IT" dirty="0"/>
          </a:p>
          <a:p>
            <a:r>
              <a:rPr lang="it-IT" dirty="0" smtClean="0"/>
              <a:t>Dati di partenza: 20 numeri casuali estratti con un generatore di numeri casuali uniformemente distribuiti tra 0 e 1</a:t>
            </a:r>
          </a:p>
          <a:p>
            <a:endParaRPr lang="it-IT" dirty="0"/>
          </a:p>
          <a:p>
            <a:pPr defTabSz="358775">
              <a:tabLst>
                <a:tab pos="1077913" algn="r"/>
                <a:tab pos="2155825" algn="r"/>
                <a:tab pos="3225800" algn="r"/>
                <a:tab pos="4305300" algn="r"/>
                <a:tab pos="5383213" algn="r"/>
              </a:tabLst>
            </a:pPr>
            <a:r>
              <a:rPr lang="it-IT" dirty="0" smtClean="0"/>
              <a:t>	0.00246 	0.06828 	0.13177 	0.21481 	0.31708</a:t>
            </a:r>
          </a:p>
          <a:p>
            <a:pPr defTabSz="358775">
              <a:tabLst>
                <a:tab pos="1077913" algn="r"/>
                <a:tab pos="2155825" algn="r"/>
                <a:tab pos="3225800" algn="r"/>
                <a:tab pos="4305300" algn="r"/>
                <a:tab pos="5383213" algn="r"/>
              </a:tabLst>
            </a:pPr>
            <a:r>
              <a:rPr lang="it-IT" dirty="0" smtClean="0"/>
              <a:t> 	0.31986 	0.34691 	0.35264 	0.43613 	0.46338 </a:t>
            </a:r>
          </a:p>
          <a:p>
            <a:pPr defTabSz="358775">
              <a:tabLst>
                <a:tab pos="1077913" algn="r"/>
                <a:tab pos="2155825" algn="r"/>
                <a:tab pos="3225800" algn="r"/>
                <a:tab pos="4305300" algn="r"/>
                <a:tab pos="5383213" algn="r"/>
              </a:tabLst>
            </a:pPr>
            <a:r>
              <a:rPr lang="it-IT" dirty="0" smtClean="0"/>
              <a:t>	0.49451 	0.60071 	0.66914 	0.67062 	0.72892 	</a:t>
            </a:r>
          </a:p>
          <a:p>
            <a:pPr defTabSz="358775">
              <a:tabLst>
                <a:tab pos="1077913" algn="r"/>
                <a:tab pos="2155825" algn="r"/>
                <a:tab pos="3225800" algn="r"/>
                <a:tab pos="4305300" algn="r"/>
                <a:tab pos="5383213" algn="r"/>
              </a:tabLst>
            </a:pPr>
            <a:r>
              <a:rPr lang="it-IT" dirty="0" smtClean="0"/>
              <a:t>	0.83162 	0.85276 	0.85607 	0.85957 	0.90254 </a:t>
            </a:r>
          </a:p>
          <a:p>
            <a:pPr defTabSz="358775">
              <a:tabLst>
                <a:tab pos="1077913" algn="r"/>
                <a:tab pos="2155825" algn="r"/>
                <a:tab pos="3225800" algn="r"/>
                <a:tab pos="4305300" algn="r"/>
                <a:tab pos="5383213" algn="r"/>
              </a:tabLst>
            </a:pPr>
            <a:endParaRPr lang="it-IT" dirty="0"/>
          </a:p>
        </p:txBody>
      </p:sp>
      <p:graphicFrame>
        <p:nvGraphicFramePr>
          <p:cNvPr id="3" name="Grafico 2"/>
          <p:cNvGraphicFramePr>
            <a:graphicFrameLocks/>
          </p:cNvGraphicFramePr>
          <p:nvPr>
            <p:extLst/>
          </p:nvPr>
        </p:nvGraphicFramePr>
        <p:xfrm>
          <a:off x="1637751" y="2971799"/>
          <a:ext cx="460904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862643" y="5834121"/>
            <a:ext cx="6430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media è = 0.50599 (valore atteso = 0.50)</a:t>
            </a:r>
          </a:p>
          <a:p>
            <a:r>
              <a:rPr lang="it-IT" dirty="0" smtClean="0"/>
              <a:t>La deviazione standard (SD) è = 0.28465 (valore atteso = 0.28868)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20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76377" y="681487"/>
            <a:ext cx="7513403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/>
              <a:t>Estraiamo tutti i campioni di ordine 3 senza ripetizione (</a:t>
            </a:r>
            <a:r>
              <a:rPr lang="it-IT" dirty="0" err="1"/>
              <a:t>num</a:t>
            </a:r>
            <a:r>
              <a:rPr lang="it-IT" dirty="0"/>
              <a:t> campioni = 1140)</a:t>
            </a:r>
          </a:p>
          <a:p>
            <a:pPr>
              <a:spcAft>
                <a:spcPts val="600"/>
              </a:spcAft>
            </a:pPr>
            <a:r>
              <a:rPr lang="it-IT" dirty="0" smtClean="0"/>
              <a:t>Per ogni campione calcoliamo la media aritmetica, e la SD</a:t>
            </a:r>
          </a:p>
          <a:p>
            <a:pPr>
              <a:spcAft>
                <a:spcPts val="600"/>
              </a:spcAft>
            </a:pPr>
            <a:r>
              <a:rPr lang="it-IT" dirty="0" smtClean="0"/>
              <a:t>La distribuzione delle medie aritmetiche di ordine 3 è la seguente:</a:t>
            </a:r>
          </a:p>
          <a:p>
            <a:endParaRPr lang="it-IT" dirty="0"/>
          </a:p>
        </p:txBody>
      </p:sp>
      <mc:AlternateContent xmlns:mc="http://schemas.openxmlformats.org/markup-compatibility/2006">
        <mc:Choice xmlns="" xmlns:cx1="http://schemas.microsoft.com/office/drawing/2015/9/8/chartex" Requires="cx1">
          <p:graphicFrame>
            <p:nvGraphicFramePr>
              <p:cNvPr id="4" name="Grafico 3"/>
              <p:cNvGraphicFramePr/>
              <p:nvPr>
                <p:extLst/>
              </p:nvPr>
            </p:nvGraphicFramePr>
            <p:xfrm>
              <a:off x="1659996" y="2057400"/>
              <a:ext cx="5824008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Grafico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9996" y="2057400"/>
                <a:ext cx="5824008" cy="27432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/>
          <p:cNvSpPr txBox="1"/>
          <p:nvPr/>
        </p:nvSpPr>
        <p:spPr>
          <a:xfrm>
            <a:off x="776377" y="5184475"/>
            <a:ext cx="7235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media delle medie campionarie è = 0.50599</a:t>
            </a:r>
          </a:p>
          <a:p>
            <a:r>
              <a:rPr lang="it-IT" dirty="0" smtClean="0"/>
              <a:t>La SD delle medie campionarie è = SE = 0.15158</a:t>
            </a:r>
          </a:p>
          <a:p>
            <a:r>
              <a:rPr lang="it-IT" dirty="0" smtClean="0"/>
              <a:t>(in base alla distribuzione originaria, lo SE = SD/</a:t>
            </a:r>
            <a:r>
              <a:rPr lang="it-IT" dirty="0" smtClean="0">
                <a:sym typeface="Symbol" panose="05050102010706020507" pitchFamily="18" charset="2"/>
              </a:rPr>
              <a:t></a:t>
            </a:r>
            <a:r>
              <a:rPr lang="it-IT" dirty="0" smtClean="0"/>
              <a:t>n = 0.28465/</a:t>
            </a:r>
            <a:r>
              <a:rPr lang="it-IT" dirty="0" smtClean="0">
                <a:sym typeface="Symbol" panose="05050102010706020507" pitchFamily="18" charset="2"/>
              </a:rPr>
              <a:t></a:t>
            </a:r>
            <a:r>
              <a:rPr lang="it-IT" dirty="0" smtClean="0"/>
              <a:t>3 = 0.16434)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525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6632"/>
            <a:ext cx="8583930" cy="532638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67544" y="5877272"/>
            <a:ext cx="714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149475" algn="l"/>
              </a:tabLst>
            </a:pPr>
            <a:r>
              <a:rPr lang="it-IT" dirty="0" smtClean="0"/>
              <a:t>Dei 1140 CI al 95%: 	1175 (</a:t>
            </a:r>
            <a:r>
              <a:rPr lang="it-IT" dirty="0" smtClean="0">
                <a:solidFill>
                  <a:srgbClr val="FF0000"/>
                </a:solidFill>
              </a:rPr>
              <a:t>94.3%</a:t>
            </a:r>
            <a:r>
              <a:rPr lang="it-IT" dirty="0" smtClean="0"/>
              <a:t>) includono la media della popolazione</a:t>
            </a:r>
          </a:p>
          <a:p>
            <a:pPr>
              <a:tabLst>
                <a:tab pos="2149475" algn="l"/>
              </a:tabLst>
            </a:pPr>
            <a:r>
              <a:rPr lang="it-IT" dirty="0" smtClean="0"/>
              <a:t>	65 (</a:t>
            </a:r>
            <a:r>
              <a:rPr lang="it-IT" dirty="0" smtClean="0">
                <a:solidFill>
                  <a:srgbClr val="FF0000"/>
                </a:solidFill>
              </a:rPr>
              <a:t>5.7%</a:t>
            </a:r>
            <a:r>
              <a:rPr lang="it-IT" dirty="0" smtClean="0"/>
              <a:t>) non includono la media della popolazione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70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143116"/>
            <a:ext cx="7554384" cy="2736304"/>
          </a:xfrm>
        </p:spPr>
        <p:txBody>
          <a:bodyPr>
            <a:normAutofit fontScale="70000" lnSpcReduction="20000"/>
          </a:bodyPr>
          <a:lstStyle/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Seminario di </a:t>
            </a:r>
          </a:p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Statistica inferenziale</a:t>
            </a:r>
          </a:p>
          <a:p>
            <a:endParaRPr lang="it-IT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Flavia Chiarotti</a:t>
            </a:r>
          </a:p>
          <a:p>
            <a:r>
              <a:rPr lang="it-IT" sz="2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it-IT" sz="2600" dirty="0" smtClean="0">
                <a:latin typeface="Arial" pitchFamily="34" charset="0"/>
                <a:cs typeface="Arial" pitchFamily="34" charset="0"/>
              </a:rPr>
            </a:br>
            <a:r>
              <a:rPr lang="it-IT" sz="2600" b="1" dirty="0" smtClean="0">
                <a:latin typeface="Arial" pitchFamily="34" charset="0"/>
                <a:cs typeface="Arial" pitchFamily="34" charset="0"/>
              </a:rPr>
              <a:t>Test inferenziali di ipotesi: principi generali</a:t>
            </a:r>
            <a:endParaRPr lang="it-IT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2C-8425-42DF-8BBD-FA2A435F5FA4}" type="slidenum">
              <a:rPr lang="it-IT" smtClean="0"/>
              <a:pPr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8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egnaposto piè di pagina 2"/>
          <p:cNvSpPr txBox="1">
            <a:spLocks noGrp="1"/>
          </p:cNvSpPr>
          <p:nvPr/>
        </p:nvSpPr>
        <p:spPr bwMode="auto">
          <a:xfrm>
            <a:off x="1547813" y="6237288"/>
            <a:ext cx="6264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 sz="14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68313" y="476250"/>
            <a:ext cx="80645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I test statistici inferenziali servono per verificare ipotesi relative a fenomeni nella popolazione sulla base di dati sperimentali, ottenuti su un campione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Affinché i </a:t>
            </a:r>
            <a:r>
              <a:rPr lang="it-IT" sz="2800"/>
              <a:t>risultati</a:t>
            </a:r>
            <a:r>
              <a:rPr lang="en-US" sz="2800"/>
              <a:t> sperimentali possano essere estesi alla popolazione, il campione deve essere stato estratto casualmente dalla popolazione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Vediamo ora con un esempio come si procede per la verifica di ipotesi</a:t>
            </a:r>
          </a:p>
        </p:txBody>
      </p:sp>
      <p:sp>
        <p:nvSpPr>
          <p:cNvPr id="1843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96713FC-2E41-471B-851F-A26ADCCB6575}" type="slidenum">
              <a:rPr lang="it-IT" smtClean="0">
                <a:latin typeface="Arial" pitchFamily="34" charset="0"/>
              </a:rPr>
              <a:pPr/>
              <a:t>29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357166"/>
            <a:ext cx="835292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Variabile casuale discreta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può assumere solo un numero finito o numerabile di valori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Distribuzione di probabilità P(X)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distribuzione di tutti i possibili valori della variabile casuale discreta insieme alle probabilità associate al loro verificarsi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Variabile casuale continua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può assumere qualsiasi valore nell'ambito di uno specifico intervallo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Funzione di densità di probabilità f(X)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funzione che esprime la probabilità associata ai valori di una variabile casuale continua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Risultati immagini per distribuzione probabilità discre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66" y="4381525"/>
            <a:ext cx="2762250" cy="2762251"/>
          </a:xfrm>
          <a:prstGeom prst="rect">
            <a:avLst/>
          </a:prstGeom>
          <a:noFill/>
        </p:spPr>
      </p:pic>
      <p:sp>
        <p:nvSpPr>
          <p:cNvPr id="4100" name="AutoShape 4" descr="Risultati immagini per distribuzione probabilità norm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102" name="AutoShape 6" descr="Risultati immagini per distribuzione probabilità norma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4" name="Picture 8" descr="Risultati immagini per distribuzione probabilità norm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6972" y="4500570"/>
            <a:ext cx="2943896" cy="1983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351837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2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Esempio</a:t>
            </a:r>
          </a:p>
          <a:p>
            <a:pPr algn="l">
              <a:spcAft>
                <a:spcPts val="2400"/>
              </a:spcAft>
            </a:pPr>
            <a:r>
              <a:rPr lang="en-US" sz="2800"/>
              <a:t>Supponiamo di voler verificare l’ipotesi che i singoli soggetti di una certa specie (ad esempio, scimmie uistitì) presentino una lateralizzazione nell’uso delle mani per lo svolgimento di un compito, come accade nell’uomo </a:t>
            </a:r>
          </a:p>
          <a:p>
            <a:pPr algn="l">
              <a:spcAft>
                <a:spcPts val="2400"/>
              </a:spcAft>
            </a:pPr>
            <a:r>
              <a:rPr lang="en-US" sz="2800"/>
              <a:t>Come procediamo?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Il test di ipotesi è costruito </a:t>
            </a:r>
            <a:r>
              <a:rPr lang="en-US" sz="2800" u="sng"/>
              <a:t>non per confermare</a:t>
            </a:r>
            <a:r>
              <a:rPr lang="en-US" sz="2800"/>
              <a:t> </a:t>
            </a:r>
            <a:r>
              <a:rPr lang="en-US" sz="2800" u="sng"/>
              <a:t>l’ipotesi</a:t>
            </a:r>
            <a:r>
              <a:rPr lang="en-US" sz="2800"/>
              <a:t> in esame, </a:t>
            </a:r>
            <a:r>
              <a:rPr lang="en-US" sz="2800" u="sng"/>
              <a:t>ma</a:t>
            </a:r>
            <a:r>
              <a:rPr lang="en-US" sz="2800"/>
              <a:t> se possibile </a:t>
            </a:r>
            <a:r>
              <a:rPr lang="en-US" sz="2800" u="sng"/>
              <a:t>per confutarla</a:t>
            </a:r>
          </a:p>
        </p:txBody>
      </p:sp>
      <p:sp>
        <p:nvSpPr>
          <p:cNvPr id="19461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940102-ABC2-428B-BE3B-E2649626A930}" type="slidenum">
              <a:rPr lang="it-IT" smtClean="0">
                <a:latin typeface="Arial" pitchFamily="34" charset="0"/>
              </a:rPr>
              <a:pPr/>
              <a:t>30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351837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3</a:t>
            </a:r>
          </a:p>
          <a:p>
            <a:pPr algn="l">
              <a:spcAft>
                <a:spcPct val="50000"/>
              </a:spcAft>
            </a:pPr>
            <a:endParaRPr lang="en-US" sz="2800"/>
          </a:p>
          <a:p>
            <a:pPr algn="l">
              <a:spcAft>
                <a:spcPct val="50000"/>
              </a:spcAft>
            </a:pPr>
            <a:r>
              <a:rPr lang="en-US" sz="2800">
                <a:solidFill>
                  <a:srgbClr val="FF0000"/>
                </a:solidFill>
              </a:rPr>
              <a:t>1. Dobbiamo stabilire 2 ipotesi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en-US" sz="2800"/>
              <a:t> l’</a:t>
            </a:r>
            <a:r>
              <a:rPr lang="en-US" sz="2800" u="sng">
                <a:solidFill>
                  <a:srgbClr val="FF0000"/>
                </a:solidFill>
              </a:rPr>
              <a:t>ipotesi nulla H0</a:t>
            </a:r>
            <a:r>
              <a:rPr lang="en-US" sz="2800"/>
              <a:t> (ipotesi in esame)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en-US" sz="2800"/>
              <a:t> l’</a:t>
            </a:r>
            <a:r>
              <a:rPr lang="en-US" sz="2800" u="sng">
                <a:solidFill>
                  <a:srgbClr val="FF0000"/>
                </a:solidFill>
              </a:rPr>
              <a:t>ipotesi alternativa H1</a:t>
            </a:r>
            <a:r>
              <a:rPr lang="en-US" sz="2800"/>
              <a:t> 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Il test di ipotesi è costruito per rifiutare l’ipotesi in esame, </a:t>
            </a:r>
            <a:r>
              <a:rPr lang="en-US" sz="2800" u="sng"/>
              <a:t>non per confermarla</a:t>
            </a:r>
          </a:p>
        </p:txBody>
      </p:sp>
      <p:sp>
        <p:nvSpPr>
          <p:cNvPr id="2048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07BC18-E77B-4E1A-8309-65DDDA0BD6AB}" type="slidenum">
              <a:rPr lang="it-IT" smtClean="0">
                <a:latin typeface="Arial" pitchFamily="34" charset="0"/>
              </a:rPr>
              <a:pPr/>
              <a:t>31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2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8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8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8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8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8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8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8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50825" y="476250"/>
            <a:ext cx="867568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 dirty="0">
                <a:solidFill>
                  <a:srgbClr val="0033CC"/>
                </a:solidFill>
                <a:latin typeface="Tahoma" pitchFamily="34" charset="0"/>
              </a:rPr>
              <a:t>Test di </a:t>
            </a:r>
            <a:r>
              <a:rPr lang="en-US" sz="2800" b="1" i="1" dirty="0" err="1">
                <a:solidFill>
                  <a:srgbClr val="0033CC"/>
                </a:solidFill>
                <a:latin typeface="Tahoma" pitchFamily="34" charset="0"/>
              </a:rPr>
              <a:t>ipotesi</a:t>
            </a:r>
            <a:r>
              <a:rPr lang="en-US" sz="2800" b="1" i="1" dirty="0">
                <a:solidFill>
                  <a:srgbClr val="0033CC"/>
                </a:solidFill>
                <a:latin typeface="Tahoma" pitchFamily="34" charset="0"/>
              </a:rPr>
              <a:t> 4</a:t>
            </a:r>
          </a:p>
          <a:p>
            <a:pPr algn="l">
              <a:spcAft>
                <a:spcPct val="50000"/>
              </a:spcAft>
            </a:pPr>
            <a:r>
              <a:rPr lang="en-US" sz="2800" dirty="0" err="1"/>
              <a:t>L’ipotesi</a:t>
            </a:r>
            <a:r>
              <a:rPr lang="en-US" sz="2800" dirty="0"/>
              <a:t> </a:t>
            </a:r>
            <a:r>
              <a:rPr lang="en-US" sz="2800" u="sng" dirty="0" err="1"/>
              <a:t>alternativa</a:t>
            </a:r>
            <a:r>
              <a:rPr lang="en-US" sz="2800" u="sng" dirty="0"/>
              <a:t> H1</a:t>
            </a:r>
            <a:r>
              <a:rPr lang="en-US" sz="2800" dirty="0"/>
              <a:t> è </a:t>
            </a:r>
            <a:r>
              <a:rPr lang="en-US" sz="2800" dirty="0" err="1"/>
              <a:t>l’ipotesi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vorremmo</a:t>
            </a:r>
            <a:r>
              <a:rPr lang="en-US" sz="2800" dirty="0"/>
              <a:t> </a:t>
            </a:r>
            <a:r>
              <a:rPr lang="en-US" sz="2800" dirty="0" err="1"/>
              <a:t>poter</a:t>
            </a:r>
            <a:r>
              <a:rPr lang="en-US" sz="2800" dirty="0"/>
              <a:t> </a:t>
            </a:r>
            <a:r>
              <a:rPr lang="en-US" sz="2800" dirty="0" err="1"/>
              <a:t>confermare</a:t>
            </a:r>
            <a:r>
              <a:rPr lang="en-US" sz="2800" dirty="0"/>
              <a:t> </a:t>
            </a:r>
            <a:r>
              <a:rPr lang="en-US" sz="2800" dirty="0" err="1"/>
              <a:t>sulla</a:t>
            </a:r>
            <a:r>
              <a:rPr lang="en-US" sz="2800" dirty="0"/>
              <a:t> base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dati</a:t>
            </a:r>
            <a:r>
              <a:rPr lang="en-US" sz="2800" dirty="0"/>
              <a:t> </a:t>
            </a:r>
            <a:r>
              <a:rPr lang="en-US" sz="2800" dirty="0" err="1"/>
              <a:t>sperimentali</a:t>
            </a:r>
            <a:r>
              <a:rPr lang="en-US" sz="2800" dirty="0"/>
              <a:t> (ma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b="1" u="sng" dirty="0"/>
              <a:t>non </a:t>
            </a:r>
            <a:r>
              <a:rPr lang="en-US" sz="2800" b="1" u="sng" dirty="0" err="1"/>
              <a:t>potremo</a:t>
            </a:r>
            <a:r>
              <a:rPr lang="en-US" sz="2800" b="1" u="sng" dirty="0"/>
              <a:t> </a:t>
            </a:r>
            <a:r>
              <a:rPr lang="en-US" sz="2800" b="1" u="sng" dirty="0" err="1"/>
              <a:t>mai</a:t>
            </a:r>
            <a:r>
              <a:rPr lang="en-US" sz="2800" b="1" u="sng" dirty="0"/>
              <a:t> </a:t>
            </a:r>
            <a:r>
              <a:rPr lang="en-US" sz="2800" b="1" u="sng" dirty="0" err="1"/>
              <a:t>accettare</a:t>
            </a:r>
            <a:r>
              <a:rPr lang="en-US" sz="2800" b="1" u="sng" dirty="0"/>
              <a:t> </a:t>
            </a:r>
            <a:r>
              <a:rPr lang="en-US" sz="2800" b="1" u="sng" dirty="0" err="1"/>
              <a:t>direttamente</a:t>
            </a:r>
            <a:r>
              <a:rPr lang="en-US" sz="2800" dirty="0"/>
              <a:t>)</a:t>
            </a:r>
          </a:p>
          <a:p>
            <a:pPr algn="l">
              <a:spcAft>
                <a:spcPct val="50000"/>
              </a:spcAft>
            </a:pPr>
            <a:r>
              <a:rPr lang="en-US" sz="2800" dirty="0" err="1"/>
              <a:t>L’ipotesi</a:t>
            </a:r>
            <a:r>
              <a:rPr lang="en-US" sz="2800" dirty="0"/>
              <a:t> </a:t>
            </a:r>
            <a:r>
              <a:rPr lang="en-US" sz="2800" u="sng" dirty="0" err="1"/>
              <a:t>nulla</a:t>
            </a:r>
            <a:r>
              <a:rPr lang="en-US" sz="2800" u="sng" dirty="0"/>
              <a:t> H0</a:t>
            </a:r>
            <a:r>
              <a:rPr lang="en-US" sz="2800" dirty="0"/>
              <a:t> è </a:t>
            </a:r>
            <a:r>
              <a:rPr lang="en-US" sz="2800" dirty="0" err="1"/>
              <a:t>l’ipotesi</a:t>
            </a:r>
            <a:r>
              <a:rPr lang="en-US" sz="2800" dirty="0"/>
              <a:t> da </a:t>
            </a:r>
            <a:r>
              <a:rPr lang="en-US" sz="2800" dirty="0" err="1"/>
              <a:t>testare</a:t>
            </a:r>
            <a:r>
              <a:rPr lang="en-US" sz="2800" dirty="0"/>
              <a:t>,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dovrà</a:t>
            </a:r>
            <a:r>
              <a:rPr lang="en-US" sz="2800" dirty="0"/>
              <a:t> </a:t>
            </a:r>
            <a:r>
              <a:rPr lang="en-US" sz="2800" dirty="0" err="1"/>
              <a:t>essere</a:t>
            </a:r>
            <a:r>
              <a:rPr lang="en-US" sz="2800" dirty="0"/>
              <a:t> </a:t>
            </a:r>
            <a:r>
              <a:rPr lang="en-US" sz="2800" dirty="0" err="1"/>
              <a:t>opposta</a:t>
            </a:r>
            <a:r>
              <a:rPr lang="en-US" sz="2800" dirty="0"/>
              <a:t> </a:t>
            </a:r>
            <a:r>
              <a:rPr lang="en-US" sz="2800" dirty="0" err="1"/>
              <a:t>rispetto</a:t>
            </a:r>
            <a:r>
              <a:rPr lang="en-US" sz="2800" dirty="0"/>
              <a:t> </a:t>
            </a:r>
            <a:r>
              <a:rPr lang="en-US" sz="2800" dirty="0" err="1"/>
              <a:t>all’ipotesi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veramente</a:t>
            </a:r>
            <a:r>
              <a:rPr lang="en-US" sz="2800" dirty="0"/>
              <a:t> </a:t>
            </a:r>
            <a:r>
              <a:rPr lang="en-US" sz="2800" dirty="0" err="1"/>
              <a:t>interessa</a:t>
            </a:r>
            <a:r>
              <a:rPr lang="en-US" sz="2800" dirty="0"/>
              <a:t> in </a:t>
            </a:r>
            <a:r>
              <a:rPr lang="en-US" sz="2800" dirty="0" err="1"/>
              <a:t>modo</a:t>
            </a:r>
            <a:r>
              <a:rPr lang="en-US" sz="2800" dirty="0"/>
              <a:t> </a:t>
            </a:r>
            <a:r>
              <a:rPr lang="en-US" sz="2800" dirty="0" err="1"/>
              <a:t>che</a:t>
            </a:r>
            <a:r>
              <a:rPr lang="en-US" sz="2800" dirty="0"/>
              <a:t>, </a:t>
            </a:r>
            <a:r>
              <a:rPr lang="en-US" sz="2800" dirty="0" err="1"/>
              <a:t>rifiutandola</a:t>
            </a:r>
            <a:r>
              <a:rPr lang="en-US" sz="2800" dirty="0"/>
              <a:t>, </a:t>
            </a:r>
            <a:r>
              <a:rPr lang="en-US" sz="2800" dirty="0" err="1"/>
              <a:t>l’ipotesi</a:t>
            </a:r>
            <a:r>
              <a:rPr lang="en-US" sz="2800" dirty="0"/>
              <a:t> di </a:t>
            </a:r>
            <a:r>
              <a:rPr lang="en-US" sz="2800" dirty="0" err="1"/>
              <a:t>interesse</a:t>
            </a:r>
            <a:r>
              <a:rPr lang="en-US" sz="2800" dirty="0"/>
              <a:t> </a:t>
            </a:r>
            <a:r>
              <a:rPr lang="en-US" sz="2800" dirty="0" err="1"/>
              <a:t>potrà</a:t>
            </a:r>
            <a:r>
              <a:rPr lang="en-US" sz="2800" dirty="0"/>
              <a:t> venire </a:t>
            </a:r>
            <a:r>
              <a:rPr lang="en-US" sz="2800" u="sng" dirty="0" err="1"/>
              <a:t>indirettamente</a:t>
            </a:r>
            <a:r>
              <a:rPr lang="en-US" sz="2800" dirty="0"/>
              <a:t> </a:t>
            </a:r>
            <a:r>
              <a:rPr lang="en-US" sz="2800" dirty="0" err="1" smtClean="0"/>
              <a:t>suggerita</a:t>
            </a:r>
            <a:r>
              <a:rPr lang="en-US" sz="2800" dirty="0" smtClean="0"/>
              <a:t>/ </a:t>
            </a:r>
            <a:r>
              <a:rPr lang="en-US" sz="2800" dirty="0" err="1" smtClean="0"/>
              <a:t>supportata</a:t>
            </a:r>
            <a:endParaRPr lang="en-US" sz="2800" dirty="0"/>
          </a:p>
        </p:txBody>
      </p:sp>
      <p:sp>
        <p:nvSpPr>
          <p:cNvPr id="21509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70CC76-09E1-43D5-A3C8-374E05F9DE8B}" type="slidenum">
              <a:rPr lang="it-IT" smtClean="0">
                <a:latin typeface="Arial" pitchFamily="34" charset="0"/>
              </a:rPr>
              <a:pPr/>
              <a:t>32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1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68313" y="404813"/>
            <a:ext cx="8351837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5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H0: la scimmia usa indifferentemente entrambe le mani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	pD0 = 0.50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H1: la scimmia usa preferenzialmente una mano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	H1 </a:t>
            </a:r>
            <a:r>
              <a:rPr lang="en-US" sz="2600" u="sng"/>
              <a:t>bidirezionale</a:t>
            </a:r>
            <a:r>
              <a:rPr lang="en-US" sz="2600"/>
              <a:t>		pD1 </a:t>
            </a:r>
            <a:r>
              <a:rPr lang="en-US" sz="2600">
                <a:sym typeface="Symbol" pitchFamily="18" charset="2"/>
              </a:rPr>
              <a:t></a:t>
            </a:r>
            <a:r>
              <a:rPr lang="en-US" sz="2600"/>
              <a:t> 0.50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oppure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H1: la scimmia usa preferenzialmente la mano D (o S)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	H1 </a:t>
            </a:r>
            <a:r>
              <a:rPr lang="en-US" sz="2600" u="sng"/>
              <a:t>unidirezionale</a:t>
            </a:r>
            <a:r>
              <a:rPr lang="en-US" sz="2600"/>
              <a:t> 		pD1 &gt; 0.50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					pD1 &lt; 0.50</a:t>
            </a:r>
          </a:p>
        </p:txBody>
      </p:sp>
      <p:sp>
        <p:nvSpPr>
          <p:cNvPr id="22533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048DBD-1316-4EBC-8CAE-DACE66C682C9}" type="slidenum">
              <a:rPr lang="it-IT" smtClean="0">
                <a:latin typeface="Arial" pitchFamily="34" charset="0"/>
              </a:rPr>
              <a:pPr/>
              <a:t>33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6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8497887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6</a:t>
            </a:r>
          </a:p>
          <a:p>
            <a:pPr algn="l">
              <a:spcAft>
                <a:spcPct val="50000"/>
              </a:spcAft>
            </a:pPr>
            <a:r>
              <a:rPr lang="en-US" sz="2400"/>
              <a:t>Precisiamo H1, stabilendo la differenza minima tra l’uso di una mano e quanto previsto dall’ipotesi nulla al di sopra della quale possiamo ritenere lateralizzato il singolo individuo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Caso 1:	| pD1 – pD0 | = 0.30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   H1 bidirez		pD1 </a:t>
            </a:r>
            <a:r>
              <a:rPr lang="en-US" sz="2600">
                <a:sym typeface="Symbol" pitchFamily="18" charset="2"/>
              </a:rPr>
              <a:t></a:t>
            </a:r>
            <a:r>
              <a:rPr lang="en-US" sz="2600"/>
              <a:t> 0.20   </a:t>
            </a:r>
            <a:r>
              <a:rPr lang="en-US" sz="2600" b="1" u="sng"/>
              <a:t>e</a:t>
            </a:r>
            <a:r>
              <a:rPr lang="en-US" sz="2600"/>
              <a:t>   pD1 </a:t>
            </a:r>
            <a:r>
              <a:rPr lang="en-US" sz="2600">
                <a:sym typeface="Symbol" pitchFamily="18" charset="2"/>
              </a:rPr>
              <a:t></a:t>
            </a:r>
            <a:r>
              <a:rPr lang="en-US" sz="2600"/>
              <a:t> 0.80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   H1 unidirez	pD1 </a:t>
            </a:r>
            <a:r>
              <a:rPr lang="en-US" sz="2600">
                <a:sym typeface="Symbol" pitchFamily="18" charset="2"/>
              </a:rPr>
              <a:t> 0.20   </a:t>
            </a:r>
            <a:r>
              <a:rPr lang="en-US" sz="2600" b="1" u="sng">
                <a:sym typeface="Symbol" pitchFamily="18" charset="2"/>
              </a:rPr>
              <a:t>o</a:t>
            </a:r>
            <a:r>
              <a:rPr lang="en-US" sz="2600">
                <a:sym typeface="Symbol" pitchFamily="18" charset="2"/>
              </a:rPr>
              <a:t>   </a:t>
            </a:r>
            <a:r>
              <a:rPr lang="en-US" sz="2600"/>
              <a:t>pD1 </a:t>
            </a:r>
            <a:r>
              <a:rPr lang="en-US" sz="2600">
                <a:sym typeface="Symbol" pitchFamily="18" charset="2"/>
              </a:rPr>
              <a:t></a:t>
            </a:r>
            <a:r>
              <a:rPr lang="en-US" sz="2600"/>
              <a:t> 0.80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Caso 2:	| pD1 – pD0 | = 0.20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   H1 bidirez 	pD1 </a:t>
            </a:r>
            <a:r>
              <a:rPr lang="en-US" sz="2600">
                <a:sym typeface="Symbol" pitchFamily="18" charset="2"/>
              </a:rPr>
              <a:t></a:t>
            </a:r>
            <a:r>
              <a:rPr lang="en-US" sz="2600"/>
              <a:t> 0.30   </a:t>
            </a:r>
            <a:r>
              <a:rPr lang="en-US" sz="2600" b="1" u="sng"/>
              <a:t>e</a:t>
            </a:r>
            <a:r>
              <a:rPr lang="en-US" sz="2600"/>
              <a:t>   pD1 </a:t>
            </a:r>
            <a:r>
              <a:rPr lang="en-US" sz="2600">
                <a:sym typeface="Symbol" pitchFamily="18" charset="2"/>
              </a:rPr>
              <a:t></a:t>
            </a:r>
            <a:r>
              <a:rPr lang="en-US" sz="2600"/>
              <a:t> 0.70</a:t>
            </a:r>
          </a:p>
          <a:p>
            <a:pPr algn="l">
              <a:spcAft>
                <a:spcPct val="50000"/>
              </a:spcAft>
            </a:pPr>
            <a:r>
              <a:rPr lang="en-US" sz="2600"/>
              <a:t>   H1 unidirez	pD1 </a:t>
            </a:r>
            <a:r>
              <a:rPr lang="en-US" sz="2600">
                <a:sym typeface="Symbol" pitchFamily="18" charset="2"/>
              </a:rPr>
              <a:t> 0.30   </a:t>
            </a:r>
            <a:r>
              <a:rPr lang="en-US" sz="2600" b="1" u="sng">
                <a:sym typeface="Symbol" pitchFamily="18" charset="2"/>
              </a:rPr>
              <a:t>o</a:t>
            </a:r>
            <a:r>
              <a:rPr lang="en-US" sz="2600">
                <a:sym typeface="Symbol" pitchFamily="18" charset="2"/>
              </a:rPr>
              <a:t>   pD1</a:t>
            </a:r>
            <a:r>
              <a:rPr lang="en-US" sz="2600"/>
              <a:t> </a:t>
            </a:r>
            <a:r>
              <a:rPr lang="en-US" sz="2600">
                <a:sym typeface="Symbol" pitchFamily="18" charset="2"/>
              </a:rPr>
              <a:t></a:t>
            </a:r>
            <a:r>
              <a:rPr lang="en-US" sz="2600"/>
              <a:t> 0.70</a:t>
            </a:r>
            <a:endParaRPr lang="it-IT" sz="2600"/>
          </a:p>
        </p:txBody>
      </p:sp>
      <p:sp>
        <p:nvSpPr>
          <p:cNvPr id="23557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AE8F683-C880-49A9-B90A-8258E7E61A07}" type="slidenum">
              <a:rPr lang="it-IT" smtClean="0">
                <a:latin typeface="Arial" pitchFamily="34" charset="0"/>
              </a:rPr>
              <a:pPr/>
              <a:t>34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1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280400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 dirty="0">
                <a:solidFill>
                  <a:srgbClr val="0033CC"/>
                </a:solidFill>
                <a:latin typeface="Tahoma" pitchFamily="34" charset="0"/>
              </a:rPr>
              <a:t>Test di </a:t>
            </a:r>
            <a:r>
              <a:rPr lang="en-US" sz="2800" b="1" i="1" dirty="0" err="1">
                <a:solidFill>
                  <a:srgbClr val="0033CC"/>
                </a:solidFill>
                <a:latin typeface="Tahoma" pitchFamily="34" charset="0"/>
              </a:rPr>
              <a:t>ipotesi</a:t>
            </a:r>
            <a:r>
              <a:rPr lang="en-US" sz="2800" b="1" i="1" dirty="0">
                <a:solidFill>
                  <a:srgbClr val="0033CC"/>
                </a:solidFill>
                <a:latin typeface="Tahoma" pitchFamily="34" charset="0"/>
              </a:rPr>
              <a:t> 7</a:t>
            </a:r>
          </a:p>
          <a:p>
            <a:pPr algn="l">
              <a:spcAft>
                <a:spcPts val="1200"/>
              </a:spcAft>
            </a:pPr>
            <a:r>
              <a:rPr lang="en-US" sz="2800" dirty="0">
                <a:solidFill>
                  <a:srgbClr val="FF000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Per </a:t>
            </a:r>
            <a:r>
              <a:rPr lang="en-US" sz="2800" dirty="0" err="1">
                <a:solidFill>
                  <a:srgbClr val="FF0000"/>
                </a:solidFill>
              </a:rPr>
              <a:t>testare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l’ipotesi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eseguiamo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l’esperimento</a:t>
            </a:r>
            <a:endParaRPr lang="en-US" sz="2800" dirty="0">
              <a:solidFill>
                <a:srgbClr val="FF0000"/>
              </a:solidFill>
            </a:endParaRPr>
          </a:p>
          <a:p>
            <a:pPr algn="l">
              <a:spcAft>
                <a:spcPts val="1200"/>
              </a:spcAft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err="1" smtClean="0"/>
              <a:t>stabiliamo</a:t>
            </a:r>
            <a:r>
              <a:rPr lang="en-US" sz="2800" dirty="0" smtClean="0"/>
              <a:t> </a:t>
            </a:r>
            <a:r>
              <a:rPr lang="en-US" sz="2800" dirty="0" err="1" smtClean="0"/>
              <a:t>il</a:t>
            </a:r>
            <a:r>
              <a:rPr lang="en-US" sz="2800" dirty="0" smtClean="0"/>
              <a:t> </a:t>
            </a:r>
            <a:r>
              <a:rPr lang="en-US" sz="2800" dirty="0" err="1" smtClean="0"/>
              <a:t>numero</a:t>
            </a:r>
            <a:r>
              <a:rPr lang="en-US" sz="2800" dirty="0" smtClean="0"/>
              <a:t> di </a:t>
            </a:r>
            <a:r>
              <a:rPr lang="en-US" sz="2800" dirty="0" err="1" smtClean="0"/>
              <a:t>osservazioni</a:t>
            </a:r>
            <a:r>
              <a:rPr lang="en-US" sz="2800" dirty="0" smtClean="0"/>
              <a:t> </a:t>
            </a:r>
            <a:r>
              <a:rPr lang="en-US" sz="2800" dirty="0" err="1" smtClean="0"/>
              <a:t>necessarie</a:t>
            </a:r>
            <a:r>
              <a:rPr lang="en-US" sz="2800" dirty="0" smtClean="0"/>
              <a:t> a </a:t>
            </a:r>
            <a:r>
              <a:rPr lang="en-US" sz="2800" dirty="0" err="1" smtClean="0"/>
              <a:t>valutare</a:t>
            </a:r>
            <a:r>
              <a:rPr lang="en-US" sz="2800" dirty="0" smtClean="0"/>
              <a:t> </a:t>
            </a:r>
            <a:r>
              <a:rPr lang="en-US" sz="2800" dirty="0" err="1" smtClean="0"/>
              <a:t>l’ipotesi</a:t>
            </a:r>
            <a:r>
              <a:rPr lang="en-US" sz="2800" dirty="0" smtClean="0"/>
              <a:t> (</a:t>
            </a:r>
            <a:r>
              <a:rPr lang="en-US" sz="2800" dirty="0" err="1" smtClean="0"/>
              <a:t>es</a:t>
            </a:r>
            <a:r>
              <a:rPr lang="en-US" sz="2800" dirty="0" smtClean="0"/>
              <a:t>: n = 30 </a:t>
            </a:r>
            <a:r>
              <a:rPr lang="en-US" sz="2000" i="1" dirty="0" err="1" smtClean="0">
                <a:solidFill>
                  <a:srgbClr val="0000FF"/>
                </a:solidFill>
              </a:rPr>
              <a:t>dimensionamento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dello</a:t>
            </a:r>
            <a:r>
              <a:rPr lang="en-US" sz="2000" i="1" dirty="0" smtClean="0">
                <a:solidFill>
                  <a:srgbClr val="0000FF"/>
                </a:solidFill>
              </a:rPr>
              <a:t> studio</a:t>
            </a:r>
            <a:r>
              <a:rPr lang="en-US" sz="2800" dirty="0" smtClean="0"/>
              <a:t>)</a:t>
            </a:r>
          </a:p>
          <a:p>
            <a:pPr algn="l">
              <a:spcAft>
                <a:spcPts val="1200"/>
              </a:spcAft>
              <a:buFontTx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sottoponiamo</a:t>
            </a:r>
            <a:r>
              <a:rPr lang="en-US" sz="2800" dirty="0" smtClean="0"/>
              <a:t> la </a:t>
            </a:r>
            <a:r>
              <a:rPr lang="en-US" sz="2800" dirty="0" err="1"/>
              <a:t>scimmia</a:t>
            </a:r>
            <a:r>
              <a:rPr lang="en-US" sz="2800" dirty="0"/>
              <a:t> </a:t>
            </a:r>
            <a:r>
              <a:rPr lang="en-US" sz="2800" dirty="0" smtClean="0"/>
              <a:t>al </a:t>
            </a:r>
            <a:r>
              <a:rPr lang="en-US" sz="2800" dirty="0" err="1"/>
              <a:t>compito</a:t>
            </a:r>
            <a:r>
              <a:rPr lang="en-US" sz="2800" dirty="0"/>
              <a:t> per 30 volte consecutive</a:t>
            </a:r>
          </a:p>
          <a:p>
            <a:pPr algn="l">
              <a:spcAft>
                <a:spcPts val="1200"/>
              </a:spcAft>
              <a:buFontTx/>
              <a:buChar char="•"/>
            </a:pPr>
            <a:r>
              <a:rPr lang="en-US" sz="2800" dirty="0"/>
              <a:t> </a:t>
            </a:r>
            <a:r>
              <a:rPr lang="en-US" sz="2800" dirty="0" err="1"/>
              <a:t>calcoliamo</a:t>
            </a:r>
            <a:r>
              <a:rPr lang="en-US" sz="2800" dirty="0"/>
              <a:t> </a:t>
            </a:r>
            <a:r>
              <a:rPr lang="en-US" sz="2800" dirty="0" err="1"/>
              <a:t>il</a:t>
            </a:r>
            <a:r>
              <a:rPr lang="en-US" sz="2800" dirty="0"/>
              <a:t> </a:t>
            </a:r>
            <a:r>
              <a:rPr lang="en-US" sz="2800" dirty="0" err="1"/>
              <a:t>numero</a:t>
            </a:r>
            <a:r>
              <a:rPr lang="en-US" sz="2800" dirty="0"/>
              <a:t> di volte in cui la </a:t>
            </a:r>
            <a:r>
              <a:rPr lang="en-US" sz="2800" dirty="0" err="1"/>
              <a:t>scimmia</a:t>
            </a:r>
            <a:r>
              <a:rPr lang="en-US" sz="2800" dirty="0"/>
              <a:t> </a:t>
            </a:r>
            <a:r>
              <a:rPr lang="en-US" sz="2800" dirty="0" err="1"/>
              <a:t>usa</a:t>
            </a:r>
            <a:r>
              <a:rPr lang="en-US" sz="2800" dirty="0"/>
              <a:t> la </a:t>
            </a:r>
            <a:r>
              <a:rPr lang="en-US" sz="2800" dirty="0" err="1"/>
              <a:t>mano</a:t>
            </a:r>
            <a:r>
              <a:rPr lang="en-US" sz="2800" dirty="0"/>
              <a:t> D = x (</a:t>
            </a:r>
            <a:r>
              <a:rPr lang="en-US" sz="2800" u="sng" dirty="0" err="1"/>
              <a:t>statistica</a:t>
            </a:r>
            <a:r>
              <a:rPr lang="en-US" sz="2800" u="sng" dirty="0"/>
              <a:t> del test</a:t>
            </a:r>
            <a:r>
              <a:rPr lang="en-US" sz="2800" dirty="0"/>
              <a:t>)</a:t>
            </a:r>
          </a:p>
          <a:p>
            <a:pPr lvl="1" algn="l">
              <a:spcAft>
                <a:spcPts val="1200"/>
              </a:spcAft>
            </a:pPr>
            <a:r>
              <a:rPr lang="en-US" sz="2800" dirty="0"/>
              <a:t>0 </a:t>
            </a:r>
            <a:r>
              <a:rPr lang="en-US" sz="2800" dirty="0">
                <a:cs typeface="Arial" pitchFamily="34" charset="0"/>
              </a:rPr>
              <a:t>≤ x ≤ 30</a:t>
            </a:r>
          </a:p>
          <a:p>
            <a:pPr lvl="1" algn="l">
              <a:spcAft>
                <a:spcPts val="1200"/>
              </a:spcAft>
            </a:pPr>
            <a:r>
              <a:rPr lang="en-US" sz="2800" dirty="0" err="1">
                <a:cs typeface="Arial" pitchFamily="34" charset="0"/>
              </a:rPr>
              <a:t>numero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err="1">
                <a:cs typeface="Arial" pitchFamily="34" charset="0"/>
              </a:rPr>
              <a:t>disposizioni</a:t>
            </a:r>
            <a:r>
              <a:rPr lang="en-US" sz="2800" dirty="0">
                <a:cs typeface="Arial" pitchFamily="34" charset="0"/>
              </a:rPr>
              <a:t> con </a:t>
            </a:r>
            <a:r>
              <a:rPr lang="en-US" sz="2800" dirty="0" err="1">
                <a:cs typeface="Arial" pitchFamily="34" charset="0"/>
              </a:rPr>
              <a:t>ripetizione</a:t>
            </a:r>
            <a:r>
              <a:rPr lang="en-US" sz="2800" dirty="0">
                <a:cs typeface="Arial" pitchFamily="34" charset="0"/>
              </a:rPr>
              <a:t> di 2 </a:t>
            </a:r>
            <a:r>
              <a:rPr lang="en-US" sz="2800" dirty="0" err="1">
                <a:cs typeface="Arial" pitchFamily="34" charset="0"/>
              </a:rPr>
              <a:t>elementi</a:t>
            </a:r>
            <a:r>
              <a:rPr lang="en-US" sz="2800" dirty="0">
                <a:cs typeface="Arial" pitchFamily="34" charset="0"/>
              </a:rPr>
              <a:t> a </a:t>
            </a:r>
            <a:r>
              <a:rPr lang="en-US" sz="2800" dirty="0" err="1">
                <a:cs typeface="Arial" pitchFamily="34" charset="0"/>
              </a:rPr>
              <a:t>gruppi</a:t>
            </a:r>
            <a:r>
              <a:rPr lang="en-US" sz="2800" dirty="0">
                <a:cs typeface="Arial" pitchFamily="34" charset="0"/>
              </a:rPr>
              <a:t> di 30</a:t>
            </a:r>
          </a:p>
          <a:p>
            <a:pPr lvl="1" algn="l">
              <a:spcAft>
                <a:spcPts val="1200"/>
              </a:spcAft>
            </a:pPr>
            <a:r>
              <a:rPr lang="en-US" sz="2800" dirty="0">
                <a:cs typeface="Arial" pitchFamily="34" charset="0"/>
              </a:rPr>
              <a:t>D’</a:t>
            </a:r>
            <a:r>
              <a:rPr lang="en-US" sz="2800" baseline="-25000" dirty="0">
                <a:cs typeface="Arial" pitchFamily="34" charset="0"/>
              </a:rPr>
              <a:t>2,30</a:t>
            </a:r>
            <a:r>
              <a:rPr lang="en-US" sz="2800" dirty="0">
                <a:cs typeface="Arial" pitchFamily="34" charset="0"/>
              </a:rPr>
              <a:t> = 2</a:t>
            </a:r>
            <a:r>
              <a:rPr lang="en-US" sz="2800" baseline="30000" dirty="0">
                <a:cs typeface="Arial" pitchFamily="34" charset="0"/>
              </a:rPr>
              <a:t>30</a:t>
            </a:r>
            <a:r>
              <a:rPr lang="en-US" sz="2800" dirty="0">
                <a:cs typeface="Arial" pitchFamily="34" charset="0"/>
              </a:rPr>
              <a:t> = </a:t>
            </a:r>
            <a:r>
              <a:rPr lang="en-US" sz="2800" dirty="0" smtClean="0">
                <a:cs typeface="Arial" pitchFamily="34" charset="0"/>
              </a:rPr>
              <a:t>1.073.741.824</a:t>
            </a:r>
            <a:endParaRPr lang="en-US" sz="2800" dirty="0">
              <a:cs typeface="Arial" pitchFamily="34" charset="0"/>
            </a:endParaRPr>
          </a:p>
        </p:txBody>
      </p:sp>
      <p:sp>
        <p:nvSpPr>
          <p:cNvPr id="24581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B12BEB-6B9F-49A6-9C38-B650F2ABDDD5}" type="slidenum">
              <a:rPr lang="it-IT" smtClean="0">
                <a:latin typeface="Arial" pitchFamily="34" charset="0"/>
              </a:rPr>
              <a:pPr/>
              <a:t>35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468313" y="474663"/>
            <a:ext cx="8064500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8</a:t>
            </a:r>
          </a:p>
          <a:p>
            <a:pPr algn="l">
              <a:spcAft>
                <a:spcPct val="50000"/>
              </a:spcAft>
            </a:pPr>
            <a:r>
              <a:rPr lang="en-US" sz="2800">
                <a:solidFill>
                  <a:srgbClr val="FF0000"/>
                </a:solidFill>
              </a:rPr>
              <a:t>3.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Costruiamo in H0 e H1 la distribuzione di probabilità della statistica del test</a:t>
            </a:r>
            <a:r>
              <a:rPr lang="en-US" sz="2800"/>
              <a:t> Numero di destre su 30 prove 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In generale, la probabilità di x destre su n prove è</a:t>
            </a:r>
          </a:p>
          <a:p>
            <a:pPr algn="l">
              <a:spcAft>
                <a:spcPct val="50000"/>
              </a:spcAft>
            </a:pPr>
            <a:endParaRPr lang="en-US" sz="2800"/>
          </a:p>
          <a:p>
            <a:pPr algn="l">
              <a:spcAft>
                <a:spcPct val="50000"/>
              </a:spcAft>
            </a:pPr>
            <a:endParaRPr lang="en-US" sz="2800"/>
          </a:p>
          <a:p>
            <a:pPr algn="l">
              <a:spcAft>
                <a:spcPct val="50000"/>
              </a:spcAft>
            </a:pPr>
            <a:r>
              <a:rPr lang="en-US" sz="2800"/>
              <a:t>dove	p =		prob uso D per ogni prova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	1-p = q =	prob uso S per ogni prova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692150" y="3284538"/>
          <a:ext cx="6756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Equation" r:id="rId4" imgW="6756120" imgH="965160" progId="Equation.3">
                  <p:embed/>
                </p:oleObj>
              </mc:Choice>
              <mc:Fallback>
                <p:oleObj name="Equation" r:id="rId4" imgW="67561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284538"/>
                        <a:ext cx="6756400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A44613D-CC6C-4E69-A3AD-C38A55E1085A}" type="slidenum">
              <a:rPr lang="it-IT" smtClean="0">
                <a:latin typeface="Arial" pitchFamily="34" charset="0"/>
              </a:rPr>
              <a:pPr/>
              <a:t>36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2"/>
          <p:cNvSpPr txBox="1">
            <a:spLocks noChangeArrowheads="1"/>
          </p:cNvSpPr>
          <p:nvPr/>
        </p:nvSpPr>
        <p:spPr bwMode="auto">
          <a:xfrm>
            <a:off x="468313" y="474663"/>
            <a:ext cx="80645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9</a:t>
            </a:r>
          </a:p>
          <a:p>
            <a:pPr algn="l">
              <a:spcAft>
                <a:spcPct val="50000"/>
              </a:spcAft>
            </a:pPr>
            <a:r>
              <a:rPr lang="it-IT" sz="2800">
                <a:sym typeface="Symbol" pitchFamily="18" charset="2"/>
              </a:rPr>
              <a:t>Caso 1 - </a:t>
            </a:r>
            <a:r>
              <a:rPr lang="en-US" sz="2800"/>
              <a:t>|pD1 – pD0| = 0.30</a:t>
            </a:r>
            <a:endParaRPr lang="it-IT" sz="2800"/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77838" y="1773238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Grafico" r:id="rId4" imgW="4171950" imgH="1952625" progId="Excel.Sheet.8">
                  <p:embed/>
                </p:oleObj>
              </mc:Choice>
              <mc:Fallback>
                <p:oleObj name="Grafico" r:id="rId4" imgW="4171950" imgH="19526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1773238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AA025E-FA74-45FD-8362-B59B5401DEF1}" type="slidenum">
              <a:rPr lang="it-IT" smtClean="0">
                <a:latin typeface="Arial" pitchFamily="34" charset="0"/>
              </a:rPr>
              <a:pPr/>
              <a:t>37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468313" y="474663"/>
            <a:ext cx="80645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10</a:t>
            </a:r>
          </a:p>
          <a:p>
            <a:pPr algn="l">
              <a:spcAft>
                <a:spcPct val="50000"/>
              </a:spcAft>
            </a:pPr>
            <a:r>
              <a:rPr lang="it-IT" sz="2800">
                <a:sym typeface="Symbol" pitchFamily="18" charset="2"/>
              </a:rPr>
              <a:t>Caso 2 - </a:t>
            </a:r>
            <a:r>
              <a:rPr lang="en-US" sz="2800"/>
              <a:t>|pD1 – pD0| = 0.20</a:t>
            </a:r>
            <a:endParaRPr lang="it-IT" sz="2800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468313" y="1773238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773238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89E1D9-A025-486D-A4A2-C8BF18EA149E}" type="slidenum">
              <a:rPr lang="it-IT" smtClean="0">
                <a:latin typeface="Arial" pitchFamily="34" charset="0"/>
              </a:rPr>
              <a:pPr/>
              <a:t>38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468313" y="474663"/>
            <a:ext cx="80645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 dirty="0">
                <a:solidFill>
                  <a:srgbClr val="0033CC"/>
                </a:solidFill>
                <a:latin typeface="Tahoma" pitchFamily="34" charset="0"/>
              </a:rPr>
              <a:t>Test di </a:t>
            </a:r>
            <a:r>
              <a:rPr lang="en-US" sz="2800" b="1" i="1" dirty="0" err="1">
                <a:solidFill>
                  <a:srgbClr val="0033CC"/>
                </a:solidFill>
                <a:latin typeface="Tahoma" pitchFamily="34" charset="0"/>
              </a:rPr>
              <a:t>ipotesi</a:t>
            </a:r>
            <a:r>
              <a:rPr lang="en-US" sz="2800" b="1" i="1" dirty="0">
                <a:solidFill>
                  <a:srgbClr val="0033CC"/>
                </a:solidFill>
                <a:latin typeface="Tahoma" pitchFamily="34" charset="0"/>
              </a:rPr>
              <a:t> 11</a:t>
            </a:r>
          </a:p>
          <a:p>
            <a:pPr algn="l">
              <a:spcAft>
                <a:spcPct val="50000"/>
              </a:spcAft>
            </a:pPr>
            <a:r>
              <a:rPr lang="en-US" sz="2800" dirty="0">
                <a:solidFill>
                  <a:srgbClr val="FF0000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Individuiamo</a:t>
            </a:r>
            <a:r>
              <a:rPr lang="en-US" sz="2800" dirty="0">
                <a:solidFill>
                  <a:srgbClr val="FF0000"/>
                </a:solidFill>
              </a:rPr>
              <a:t> la </a:t>
            </a:r>
            <a:r>
              <a:rPr lang="en-US" sz="2800" dirty="0" err="1">
                <a:solidFill>
                  <a:srgbClr val="FF0000"/>
                </a:solidFill>
              </a:rPr>
              <a:t>regione</a:t>
            </a:r>
            <a:r>
              <a:rPr lang="en-US" sz="2800" dirty="0">
                <a:solidFill>
                  <a:srgbClr val="FF0000"/>
                </a:solidFill>
              </a:rPr>
              <a:t> di </a:t>
            </a:r>
            <a:r>
              <a:rPr lang="en-US" sz="2800" dirty="0" err="1">
                <a:solidFill>
                  <a:srgbClr val="FF0000"/>
                </a:solidFill>
              </a:rPr>
              <a:t>rifiuto</a:t>
            </a:r>
            <a:endParaRPr lang="en-US" sz="2800" dirty="0">
              <a:solidFill>
                <a:srgbClr val="FF0000"/>
              </a:solidFill>
            </a:endParaRPr>
          </a:p>
          <a:p>
            <a:pPr algn="l">
              <a:spcAft>
                <a:spcPct val="50000"/>
              </a:spcAft>
            </a:pPr>
            <a:r>
              <a:rPr lang="en-US" sz="2800" dirty="0"/>
              <a:t>La </a:t>
            </a:r>
            <a:r>
              <a:rPr lang="en-US" sz="2800" dirty="0" err="1"/>
              <a:t>regione</a:t>
            </a:r>
            <a:r>
              <a:rPr lang="en-US" sz="2800" dirty="0"/>
              <a:t> di </a:t>
            </a:r>
            <a:r>
              <a:rPr lang="en-US" sz="2800" dirty="0" err="1"/>
              <a:t>rifiuto</a:t>
            </a:r>
            <a:r>
              <a:rPr lang="en-US" sz="2800" dirty="0"/>
              <a:t> è </a:t>
            </a:r>
            <a:r>
              <a:rPr lang="en-US" sz="2800" dirty="0" err="1"/>
              <a:t>l’insieme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risultati</a:t>
            </a:r>
            <a:r>
              <a:rPr lang="en-US" sz="2800" dirty="0"/>
              <a:t> </a:t>
            </a:r>
            <a:r>
              <a:rPr lang="en-US" sz="2800" dirty="0" err="1"/>
              <a:t>dell’esperimento</a:t>
            </a:r>
            <a:r>
              <a:rPr lang="en-US" sz="2800" dirty="0"/>
              <a:t> </a:t>
            </a:r>
            <a:r>
              <a:rPr lang="en-US" sz="2800" dirty="0" err="1"/>
              <a:t>così</a:t>
            </a:r>
            <a:r>
              <a:rPr lang="en-US" sz="2800" dirty="0"/>
              <a:t> </a:t>
            </a:r>
            <a:r>
              <a:rPr lang="en-US" sz="2800" dirty="0" err="1"/>
              <a:t>poco</a:t>
            </a:r>
            <a:r>
              <a:rPr lang="en-US" sz="2800" dirty="0"/>
              <a:t> </a:t>
            </a:r>
            <a:r>
              <a:rPr lang="en-US" sz="2800" dirty="0" err="1"/>
              <a:t>probabili</a:t>
            </a:r>
            <a:r>
              <a:rPr lang="en-US" sz="2800" dirty="0"/>
              <a:t> </a:t>
            </a:r>
            <a:r>
              <a:rPr lang="en-US" sz="2800" dirty="0" err="1"/>
              <a:t>quando</a:t>
            </a:r>
            <a:r>
              <a:rPr lang="en-US" sz="2800" dirty="0"/>
              <a:t> è </a:t>
            </a:r>
            <a:r>
              <a:rPr lang="en-US" sz="2800" dirty="0" err="1"/>
              <a:t>vera</a:t>
            </a:r>
            <a:r>
              <a:rPr lang="en-US" sz="2800" dirty="0"/>
              <a:t> H0, da </a:t>
            </a:r>
            <a:r>
              <a:rPr lang="en-US" sz="2800" dirty="0" err="1" smtClean="0"/>
              <a:t>suggerire</a:t>
            </a:r>
            <a:r>
              <a:rPr lang="en-US" sz="2800" dirty="0" smtClean="0"/>
              <a:t> </a:t>
            </a:r>
            <a:r>
              <a:rPr lang="en-US" sz="2800" dirty="0" err="1"/>
              <a:t>che</a:t>
            </a:r>
            <a:r>
              <a:rPr lang="en-US" sz="2800" dirty="0"/>
              <a:t> </a:t>
            </a:r>
            <a:r>
              <a:rPr lang="en-US" sz="2800" dirty="0" err="1"/>
              <a:t>il</a:t>
            </a:r>
            <a:r>
              <a:rPr lang="en-US" sz="2800" dirty="0"/>
              <a:t> </a:t>
            </a:r>
            <a:r>
              <a:rPr lang="en-US" sz="2800" dirty="0" err="1"/>
              <a:t>caso</a:t>
            </a:r>
            <a:r>
              <a:rPr lang="en-US" sz="2800" dirty="0"/>
              <a:t> non </a:t>
            </a:r>
            <a:r>
              <a:rPr lang="en-US" sz="2800" dirty="0" err="1"/>
              <a:t>sia</a:t>
            </a:r>
            <a:r>
              <a:rPr lang="en-US" sz="2800" dirty="0"/>
              <a:t> </a:t>
            </a:r>
            <a:r>
              <a:rPr lang="en-US" sz="2800" dirty="0" err="1"/>
              <a:t>una</a:t>
            </a:r>
            <a:r>
              <a:rPr lang="en-US" sz="2800" dirty="0"/>
              <a:t> </a:t>
            </a:r>
            <a:r>
              <a:rPr lang="en-US" sz="2800" dirty="0" err="1"/>
              <a:t>spiegazione</a:t>
            </a:r>
            <a:r>
              <a:rPr lang="en-US" sz="2800" dirty="0"/>
              <a:t> </a:t>
            </a:r>
            <a:r>
              <a:rPr lang="en-US" sz="2800" dirty="0" err="1"/>
              <a:t>ragionevole</a:t>
            </a:r>
            <a:r>
              <a:rPr lang="en-US" sz="2800" dirty="0"/>
              <a:t> di </a:t>
            </a:r>
            <a:r>
              <a:rPr lang="en-US" sz="2800" dirty="0" err="1"/>
              <a:t>essi</a:t>
            </a:r>
            <a:endParaRPr lang="en-US" sz="2800" dirty="0"/>
          </a:p>
          <a:p>
            <a:pPr algn="l">
              <a:spcAft>
                <a:spcPct val="50000"/>
              </a:spcAft>
            </a:pP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= area 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dei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risultati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estremi</a:t>
            </a:r>
            <a:endParaRPr lang="en-US" sz="2800" dirty="0">
              <a:ea typeface="Arial Unicode MS" pitchFamily="34" charset="-128"/>
              <a:cs typeface="Arial Unicode MS" pitchFamily="34" charset="-128"/>
            </a:endParaRPr>
          </a:p>
          <a:p>
            <a:pPr lvl="1" algn="l">
              <a:spcAft>
                <a:spcPct val="50000"/>
              </a:spcAft>
            </a:pP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H1 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bidirezionale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	 </a:t>
            </a:r>
            <a:r>
              <a:rPr lang="en-US" sz="2800" dirty="0"/>
              <a:t>→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area 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nelle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2 code</a:t>
            </a:r>
          </a:p>
          <a:p>
            <a:pPr lvl="1" algn="l">
              <a:spcAft>
                <a:spcPct val="50000"/>
              </a:spcAft>
            </a:pP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H1 </a:t>
            </a:r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unidirezionale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	 </a:t>
            </a:r>
            <a:r>
              <a:rPr lang="en-US" sz="2800" dirty="0"/>
              <a:t>→ area in 1 coda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560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2F5804-0DF1-4DE6-9659-CCE4FA5E187A}" type="slidenum">
              <a:rPr lang="it-IT" smtClean="0">
                <a:latin typeface="Arial" pitchFamily="34" charset="0"/>
              </a:rPr>
              <a:pPr/>
              <a:t>39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845424"/>
            <a:ext cx="835292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Funzione di ripartizione F(X)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funzione che esprime la probabilità associata a valori della variabile casuale minori o uguali a un valore prefissato.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Per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variabili casuali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discrete</a:t>
            </a:r>
            <a:r>
              <a:rPr kumimoji="0" lang="it-IT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F(</a:t>
            </a: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x) =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somma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delle probabilità associate ai singoli valori considerati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Per variabili casuali </a:t>
            </a:r>
            <a:r>
              <a:rPr lang="it-IT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continue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F(x) =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integrale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della funzione di densità nell'intervallo di valori considerato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468313" y="474663"/>
            <a:ext cx="8064500" cy="52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12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Regione di rifiuto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Come si definisce il “poco probabile”?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Per convenzione, il valore soglia è 0.05 (5%)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→</a:t>
            </a:r>
            <a:r>
              <a:rPr lang="en-US"/>
              <a:t> </a:t>
            </a:r>
            <a:r>
              <a:rPr lang="en-US" sz="2800"/>
              <a:t>l’insieme dei risultati estremi, l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a cui probabilità cumulativa assomma a 0.05, costituiscono la regione di rifiuto</a:t>
            </a:r>
          </a:p>
          <a:p>
            <a:pPr lvl="1" algn="l">
              <a:spcAft>
                <a:spcPct val="50000"/>
              </a:spcAft>
            </a:pPr>
            <a:r>
              <a:rPr lang="en-US" sz="2800">
                <a:ea typeface="Arial Unicode MS" pitchFamily="34" charset="-128"/>
                <a:cs typeface="Arial Unicode MS" pitchFamily="34" charset="-128"/>
              </a:rPr>
              <a:t>H1 bidirezionale 	 </a:t>
            </a:r>
            <a:r>
              <a:rPr lang="en-US" sz="2800"/>
              <a:t>→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 0.025 per ogni coda</a:t>
            </a:r>
          </a:p>
          <a:p>
            <a:pPr lvl="1" algn="l">
              <a:spcAft>
                <a:spcPct val="50000"/>
              </a:spcAft>
            </a:pPr>
            <a:r>
              <a:rPr lang="en-US" sz="2800">
                <a:ea typeface="Arial Unicode MS" pitchFamily="34" charset="-128"/>
                <a:cs typeface="Arial Unicode MS" pitchFamily="34" charset="-128"/>
              </a:rPr>
              <a:t>H1 unidirezionale	 </a:t>
            </a:r>
            <a:r>
              <a:rPr lang="en-US" sz="2800"/>
              <a:t>→ 0.05 nell’unica coda</a:t>
            </a:r>
            <a:r>
              <a:rPr lang="en-US" sz="28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6629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68756E-EF5F-470C-952E-303700A6636B}" type="slidenum">
              <a:rPr lang="it-IT" smtClean="0">
                <a:latin typeface="Arial" pitchFamily="34" charset="0"/>
              </a:rPr>
              <a:pPr/>
              <a:t>40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09" name="AutoShape 813"/>
          <p:cNvSpPr>
            <a:spLocks noChangeArrowheads="1"/>
          </p:cNvSpPr>
          <p:nvPr/>
        </p:nvSpPr>
        <p:spPr bwMode="auto">
          <a:xfrm>
            <a:off x="6011863" y="1844675"/>
            <a:ext cx="3097212" cy="41052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7308" name="AutoShape 812"/>
          <p:cNvSpPr>
            <a:spLocks noChangeArrowheads="1"/>
          </p:cNvSpPr>
          <p:nvPr/>
        </p:nvSpPr>
        <p:spPr bwMode="auto">
          <a:xfrm>
            <a:off x="19050" y="1844675"/>
            <a:ext cx="2952750" cy="410527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7307" name="AutoShape 811"/>
          <p:cNvSpPr>
            <a:spLocks noChangeArrowheads="1"/>
          </p:cNvSpPr>
          <p:nvPr/>
        </p:nvSpPr>
        <p:spPr bwMode="auto">
          <a:xfrm>
            <a:off x="6027738" y="2205038"/>
            <a:ext cx="3097212" cy="37449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7306" name="AutoShape 810"/>
          <p:cNvSpPr>
            <a:spLocks noChangeArrowheads="1"/>
          </p:cNvSpPr>
          <p:nvPr/>
        </p:nvSpPr>
        <p:spPr bwMode="auto">
          <a:xfrm>
            <a:off x="26988" y="1844675"/>
            <a:ext cx="2954337" cy="374491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1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656" name="Text Box 2"/>
          <p:cNvSpPr txBox="1">
            <a:spLocks noChangeArrowheads="1"/>
          </p:cNvSpPr>
          <p:nvPr/>
        </p:nvSpPr>
        <p:spPr bwMode="auto">
          <a:xfrm>
            <a:off x="107950" y="74613"/>
            <a:ext cx="903605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 Test di ipotesi 13</a:t>
            </a:r>
          </a:p>
          <a:p>
            <a:pPr algn="l">
              <a:spcAft>
                <a:spcPts val="1800"/>
              </a:spcAft>
            </a:pPr>
            <a:r>
              <a:rPr lang="en-US" sz="2800"/>
              <a:t>  Regione di rifiuto</a:t>
            </a:r>
          </a:p>
          <a:p>
            <a:pPr algn="l">
              <a:spcAft>
                <a:spcPct val="50000"/>
              </a:spcAft>
            </a:pP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    </a:t>
            </a:r>
            <a:r>
              <a:rPr lang="en-US">
                <a:solidFill>
                  <a:srgbClr val="0000FF"/>
                </a:solidFill>
              </a:rPr>
              <a:t>p(D)</a:t>
            </a:r>
            <a:r>
              <a:rPr lang="en-US"/>
              <a:t>      P(D)   1-P(D)	    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    </a:t>
            </a:r>
            <a:r>
              <a:rPr lang="en-US">
                <a:solidFill>
                  <a:srgbClr val="0000FF"/>
                </a:solidFill>
              </a:rPr>
              <a:t>p(D)</a:t>
            </a:r>
            <a:r>
              <a:rPr lang="en-US"/>
              <a:t>      P(D)   1-P(D)        </a:t>
            </a:r>
            <a:r>
              <a:rPr lang="en-US">
                <a:solidFill>
                  <a:srgbClr val="FF0000"/>
                </a:solidFill>
              </a:rPr>
              <a:t>D</a:t>
            </a:r>
            <a:r>
              <a:rPr lang="en-US"/>
              <a:t>    </a:t>
            </a:r>
            <a:r>
              <a:rPr lang="en-US">
                <a:solidFill>
                  <a:srgbClr val="0000FF"/>
                </a:solidFill>
              </a:rPr>
              <a:t>p(D)</a:t>
            </a:r>
            <a:r>
              <a:rPr lang="en-US"/>
              <a:t>       P(D)   1-P(D)</a:t>
            </a:r>
          </a:p>
        </p:txBody>
      </p:sp>
      <p:graphicFrame>
        <p:nvGraphicFramePr>
          <p:cNvPr id="107154" name="Group 658"/>
          <p:cNvGraphicFramePr>
            <a:graphicFrameLocks noGrp="1"/>
          </p:cNvGraphicFramePr>
          <p:nvPr/>
        </p:nvGraphicFramePr>
        <p:xfrm>
          <a:off x="-30163" y="1844675"/>
          <a:ext cx="2946400" cy="4033843"/>
        </p:xfrm>
        <a:graphic>
          <a:graphicData uri="http://schemas.openxmlformats.org/drawingml/2006/table">
            <a:tbl>
              <a:tblPr/>
              <a:tblGrid>
                <a:gridCol w="5156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0,00013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0,00016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0,99997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0,00055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0,00072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0,99984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0,00190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0,00261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0,99928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0,00545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0,00806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0,99739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0,01332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0,02139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0,99194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0,02798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0,04937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0,97861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7292" name="Group 796"/>
          <p:cNvGraphicFramePr>
            <a:graphicFrameLocks noGrp="1"/>
          </p:cNvGraphicFramePr>
          <p:nvPr/>
        </p:nvGraphicFramePr>
        <p:xfrm>
          <a:off x="2916238" y="1844675"/>
          <a:ext cx="2946400" cy="3300417"/>
        </p:xfrm>
        <a:graphic>
          <a:graphicData uri="http://schemas.openxmlformats.org/drawingml/2006/table">
            <a:tbl>
              <a:tblPr/>
              <a:tblGrid>
                <a:gridCol w="5156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0,05088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0,10024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0,95063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0,08055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0,18080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0,89976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0,11154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0,29233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0,81920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0,13544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0,42777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0,70767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0,14446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0,57223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0,57223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0,13544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0,70767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0,42777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0,11154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0,81920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0,29233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0,08055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0,89976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0,18080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0,05088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0,95063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0,10024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7301" name="Group 805"/>
          <p:cNvGraphicFramePr>
            <a:graphicFrameLocks noGrp="1"/>
          </p:cNvGraphicFramePr>
          <p:nvPr/>
        </p:nvGraphicFramePr>
        <p:xfrm>
          <a:off x="6018213" y="1844675"/>
          <a:ext cx="2946400" cy="4033843"/>
        </p:xfrm>
        <a:graphic>
          <a:graphicData uri="http://schemas.openxmlformats.org/drawingml/2006/table">
            <a:tbl>
              <a:tblPr/>
              <a:tblGrid>
                <a:gridCol w="5156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02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0,02798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0,97861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0,04937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0,01332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0,99194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0,02139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0,00545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0,99739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0,00806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0,00190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0,99928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0,00261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0,00055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0,99984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0,00072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0,00013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0,99997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0,00016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26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0,00003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0,00003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1,00000</a:t>
                      </a:r>
                      <a:endParaRPr kumimoji="0" lang="it-IT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0,00000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7784" name="Segnaposto numero diapositiva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2CB055-037D-45B4-9F3A-D72A1323C745}" type="slidenum">
              <a:rPr lang="it-IT" smtClean="0">
                <a:latin typeface="Arial" pitchFamily="34" charset="0"/>
              </a:rPr>
              <a:pPr/>
              <a:t>41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7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7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7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7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7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7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7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7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7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7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09" grpId="0" animBg="1"/>
      <p:bldP spid="107309" grpId="1" animBg="1"/>
      <p:bldP spid="107308" grpId="0" animBg="1"/>
      <p:bldP spid="107308" grpId="1" animBg="1"/>
      <p:bldP spid="107307" grpId="0" animBg="1"/>
      <p:bldP spid="107307" grpId="1" animBg="1"/>
      <p:bldP spid="107306" grpId="0" animBg="1"/>
      <p:bldP spid="10730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80645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14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Regione di rifiuto – </a:t>
            </a:r>
            <a:r>
              <a:rPr lang="it-IT" sz="2800">
                <a:sym typeface="Symbol" pitchFamily="18" charset="2"/>
              </a:rPr>
              <a:t>caso 1 - </a:t>
            </a:r>
            <a:r>
              <a:rPr lang="en-US" sz="2800"/>
              <a:t>| pD1 – pD0 | = 0.30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H1 bidirezionale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395288" y="2205038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05038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0F0DAA0-EA5D-4F1A-A200-9B219F034120}" type="slidenum">
              <a:rPr lang="it-IT" smtClean="0">
                <a:latin typeface="Arial" pitchFamily="34" charset="0"/>
              </a:rPr>
              <a:pPr/>
              <a:t>42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2"/>
          <p:cNvSpPr txBox="1">
            <a:spLocks noChangeArrowheads="1"/>
          </p:cNvSpPr>
          <p:nvPr/>
        </p:nvSpPr>
        <p:spPr bwMode="auto">
          <a:xfrm>
            <a:off x="395288" y="404813"/>
            <a:ext cx="80645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15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Regione di rifiuto – caso 1 - pD1 = 0.80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H1 unidirezionale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95288" y="2205038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05038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4A73BB-B61B-409F-AF4B-E5F85E6DB1CB}" type="slidenum">
              <a:rPr lang="it-IT" smtClean="0">
                <a:latin typeface="Arial" pitchFamily="34" charset="0"/>
              </a:rPr>
              <a:pPr/>
              <a:t>43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5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2"/>
          <p:cNvSpPr txBox="1">
            <a:spLocks noChangeArrowheads="1"/>
          </p:cNvSpPr>
          <p:nvPr/>
        </p:nvSpPr>
        <p:spPr bwMode="auto">
          <a:xfrm>
            <a:off x="395288" y="404813"/>
            <a:ext cx="80645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16</a:t>
            </a:r>
          </a:p>
          <a:p>
            <a:pPr algn="l">
              <a:spcAft>
                <a:spcPct val="50000"/>
              </a:spcAft>
            </a:pPr>
            <a:r>
              <a:rPr lang="en-US" sz="2800">
                <a:solidFill>
                  <a:srgbClr val="FF0000"/>
                </a:solidFill>
              </a:rPr>
              <a:t>5.</a:t>
            </a:r>
            <a:r>
              <a:rPr lang="en-US" sz="2800"/>
              <a:t> </a:t>
            </a:r>
            <a:r>
              <a:rPr lang="en-US" sz="2800">
                <a:solidFill>
                  <a:srgbClr val="FF0000"/>
                </a:solidFill>
              </a:rPr>
              <a:t>Calcoliamo le probabilità di errore di I tipo 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en-US" sz="2800">
                <a:solidFill>
                  <a:srgbClr val="FF0000"/>
                </a:solidFill>
              </a:rPr>
              <a:t>) e di II tipo (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</a:t>
            </a:r>
            <a:r>
              <a:rPr lang="en-US" sz="2800">
                <a:solidFill>
                  <a:srgbClr val="FF0000"/>
                </a:solidFill>
              </a:rPr>
              <a:t>) e la potenza del test (1-</a:t>
            </a:r>
            <a:r>
              <a:rPr lang="en-US" sz="2800">
                <a:solidFill>
                  <a:srgbClr val="FF0000"/>
                </a:solidFill>
                <a:sym typeface="Symbol" pitchFamily="18" charset="2"/>
              </a:rPr>
              <a:t></a:t>
            </a:r>
            <a:r>
              <a:rPr lang="en-US" sz="2800">
                <a:solidFill>
                  <a:srgbClr val="FF0000"/>
                </a:solidFill>
              </a:rPr>
              <a:t>)</a:t>
            </a:r>
            <a:endParaRPr lang="en-US" sz="2800" b="1">
              <a:solidFill>
                <a:srgbClr val="FF0000"/>
              </a:solidFill>
            </a:endParaRPr>
          </a:p>
        </p:txBody>
      </p:sp>
      <p:grpSp>
        <p:nvGrpSpPr>
          <p:cNvPr id="6150" name="Group 71"/>
          <p:cNvGrpSpPr>
            <a:grpSpLocks/>
          </p:cNvGrpSpPr>
          <p:nvPr/>
        </p:nvGrpSpPr>
        <p:grpSpPr bwMode="auto">
          <a:xfrm>
            <a:off x="468313" y="2276475"/>
            <a:ext cx="7580312" cy="2220913"/>
            <a:chOff x="295" y="1661"/>
            <a:chExt cx="4775" cy="1399"/>
          </a:xfrm>
        </p:grpSpPr>
        <p:grpSp>
          <p:nvGrpSpPr>
            <p:cNvPr id="6153" name="Group 72"/>
            <p:cNvGrpSpPr>
              <a:grpSpLocks/>
            </p:cNvGrpSpPr>
            <p:nvPr/>
          </p:nvGrpSpPr>
          <p:grpSpPr bwMode="auto">
            <a:xfrm>
              <a:off x="2789" y="2115"/>
              <a:ext cx="1725" cy="544"/>
              <a:chOff x="2789" y="2523"/>
              <a:chExt cx="1725" cy="544"/>
            </a:xfrm>
          </p:grpSpPr>
          <p:sp>
            <p:nvSpPr>
              <p:cNvPr id="6154" name="Oval 73"/>
              <p:cNvSpPr>
                <a:spLocks noChangeArrowheads="1"/>
              </p:cNvSpPr>
              <p:nvPr/>
            </p:nvSpPr>
            <p:spPr bwMode="auto">
              <a:xfrm>
                <a:off x="3968" y="2795"/>
                <a:ext cx="545" cy="2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55" name="Oval 74"/>
              <p:cNvSpPr>
                <a:spLocks noChangeArrowheads="1"/>
              </p:cNvSpPr>
              <p:nvPr/>
            </p:nvSpPr>
            <p:spPr bwMode="auto">
              <a:xfrm>
                <a:off x="3969" y="2523"/>
                <a:ext cx="545" cy="27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56" name="Oval 75"/>
              <p:cNvSpPr>
                <a:spLocks noChangeArrowheads="1"/>
              </p:cNvSpPr>
              <p:nvPr/>
            </p:nvSpPr>
            <p:spPr bwMode="auto">
              <a:xfrm>
                <a:off x="2789" y="2795"/>
                <a:ext cx="545" cy="272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aphicFrame>
          <p:nvGraphicFramePr>
            <p:cNvPr id="6146" name="Object 76"/>
            <p:cNvGraphicFramePr>
              <a:graphicFrameLocks noChangeAspect="1"/>
            </p:cNvGraphicFramePr>
            <p:nvPr/>
          </p:nvGraphicFramePr>
          <p:xfrm>
            <a:off x="295" y="1661"/>
            <a:ext cx="4775" cy="1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7" name="Documento" r:id="rId4" imgW="8178970" imgH="2367369" progId="Word.Document.8">
                    <p:embed/>
                  </p:oleObj>
                </mc:Choice>
                <mc:Fallback>
                  <p:oleObj name="Documento" r:id="rId4" imgW="8178970" imgH="2367369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661"/>
                          <a:ext cx="4775" cy="13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1" name="Segnaposto numero diapositiva 1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A2B6DD-B848-416F-BEB9-206DCB980ACB}" type="slidenum">
              <a:rPr lang="it-IT" smtClean="0">
                <a:latin typeface="Arial" pitchFamily="34" charset="0"/>
              </a:rPr>
              <a:pPr/>
              <a:t>44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6152" name="Rettangolo 11"/>
          <p:cNvSpPr>
            <a:spLocks noChangeArrowheads="1"/>
          </p:cNvSpPr>
          <p:nvPr/>
        </p:nvSpPr>
        <p:spPr bwMode="auto">
          <a:xfrm>
            <a:off x="539750" y="4221163"/>
            <a:ext cx="792162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Aft>
                <a:spcPct val="50000"/>
              </a:spcAft>
            </a:pPr>
            <a:r>
              <a:rPr lang="it-IT" sz="2400" dirty="0">
                <a:solidFill>
                  <a:srgbClr val="FF0000"/>
                </a:solidFill>
                <a:latin typeface="Tahoma" pitchFamily="34" charset="0"/>
                <a:sym typeface="Symbol" pitchFamily="18" charset="2"/>
              </a:rPr>
              <a:t></a:t>
            </a:r>
            <a:r>
              <a:rPr lang="it-IT" sz="2400" dirty="0">
                <a:latin typeface="Tahoma" pitchFamily="34" charset="0"/>
                <a:sym typeface="Symbol" pitchFamily="18" charset="2"/>
              </a:rPr>
              <a:t>: è tenuta sotto controllo attraverso il test, stabilendo il livello “soglia” per la significatività (usualmente </a:t>
            </a:r>
            <a:r>
              <a:rPr lang="it-IT" sz="2400" dirty="0" smtClean="0">
                <a:latin typeface="Tahoma" pitchFamily="34" charset="0"/>
                <a:sym typeface="Symbol" pitchFamily="18" charset="2"/>
              </a:rPr>
              <a:t>0.05 </a:t>
            </a:r>
            <a:r>
              <a:rPr lang="it-IT" sz="2000" i="1" dirty="0" smtClean="0">
                <a:solidFill>
                  <a:srgbClr val="0000FF"/>
                </a:solidFill>
                <a:latin typeface="+mn-lt"/>
                <a:sym typeface="Symbol" pitchFamily="18" charset="2"/>
              </a:rPr>
              <a:t>questionabile</a:t>
            </a:r>
            <a:r>
              <a:rPr lang="it-IT" sz="2400" dirty="0" smtClean="0">
                <a:latin typeface="Tahoma" pitchFamily="34" charset="0"/>
                <a:sym typeface="Symbol" pitchFamily="18" charset="2"/>
              </a:rPr>
              <a:t>)</a:t>
            </a:r>
            <a:endParaRPr lang="it-IT" sz="2400" dirty="0">
              <a:latin typeface="Tahoma" pitchFamily="34" charset="0"/>
              <a:sym typeface="Symbol" pitchFamily="18" charset="2"/>
            </a:endParaRPr>
          </a:p>
          <a:p>
            <a:pPr algn="l" eaLnBrk="0" hangingPunct="0">
              <a:spcAft>
                <a:spcPct val="50000"/>
              </a:spcAft>
            </a:pPr>
            <a:r>
              <a:rPr lang="el-GR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β</a:t>
            </a:r>
            <a:r>
              <a:rPr lang="it-IT" sz="2400" dirty="0">
                <a:latin typeface="Tahoma" pitchFamily="34" charset="0"/>
                <a:sym typeface="Symbol" pitchFamily="18" charset="2"/>
              </a:rPr>
              <a:t>: non è tenuta sotto controllo attraverso il test, ma agendo sulla dimensione campionaria</a:t>
            </a:r>
          </a:p>
        </p:txBody>
      </p:sp>
    </p:spTree>
    <p:extLst>
      <p:ext uri="{BB962C8B-B14F-4D97-AF65-F5344CB8AC3E}">
        <p14:creationId xmlns:p14="http://schemas.microsoft.com/office/powerpoint/2010/main" val="397317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42486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17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Vediamo </a:t>
            </a:r>
            <a:r>
              <a:rPr lang="en-US" sz="2800">
                <a:sym typeface="Symbol" pitchFamily="18" charset="2"/>
              </a:rPr>
              <a:t>,  </a:t>
            </a:r>
            <a:r>
              <a:rPr lang="en-US" sz="2800"/>
              <a:t>e (1-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) nel caso 1 – H1 bidirezionale</a:t>
            </a:r>
          </a:p>
        </p:txBody>
      </p:sp>
      <p:graphicFrame>
        <p:nvGraphicFramePr>
          <p:cNvPr id="7170" name="Object 28"/>
          <p:cNvGraphicFramePr>
            <a:graphicFrameLocks noChangeAspect="1"/>
          </p:cNvGraphicFramePr>
          <p:nvPr/>
        </p:nvGraphicFramePr>
        <p:xfrm>
          <a:off x="468313" y="1844675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1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FC1425-6803-4840-9A28-05C7BDCB4BC0}" type="slidenum">
              <a:rPr lang="it-IT" smtClean="0">
                <a:latin typeface="Arial" pitchFamily="34" charset="0"/>
              </a:rPr>
              <a:pPr/>
              <a:t>45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7105" y="5821253"/>
            <a:ext cx="516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ym typeface="Symbol" panose="05050102010706020507" pitchFamily="18" charset="2"/>
              </a:rPr>
              <a:t> = 0.05 (/2 = 0.025);  = 0.0611 (1- = 0.9389)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27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42486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18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Vediamo </a:t>
            </a:r>
            <a:r>
              <a:rPr lang="en-US" sz="2800">
                <a:sym typeface="Symbol" pitchFamily="18" charset="2"/>
              </a:rPr>
              <a:t>,  </a:t>
            </a:r>
            <a:r>
              <a:rPr lang="en-US" sz="2800"/>
              <a:t>e (1-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) nel caso 2 – H1 bidirezionale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468313" y="1844675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44522B-4C49-486F-841C-C6DF0B2C0ED1}" type="slidenum">
              <a:rPr lang="it-IT" smtClean="0">
                <a:latin typeface="Arial" pitchFamily="34" charset="0"/>
              </a:rPr>
              <a:pPr/>
              <a:t>46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7105" y="5821253"/>
            <a:ext cx="516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ym typeface="Symbol" panose="05050102010706020507" pitchFamily="18" charset="2"/>
              </a:rPr>
              <a:t> = 0.05 (/2 = 0.025);  = 0.4112 (1- = 0.5888)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620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42486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19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Vediamo </a:t>
            </a:r>
            <a:r>
              <a:rPr lang="en-US" sz="2800">
                <a:sym typeface="Symbol" pitchFamily="18" charset="2"/>
              </a:rPr>
              <a:t>,  </a:t>
            </a:r>
            <a:r>
              <a:rPr lang="en-US" sz="2800"/>
              <a:t>e (1-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) nel caso 1 – H1 unidirezionale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468313" y="1844675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F8F3226-A19B-47B5-AD7B-A24CE50E8F3E}" type="slidenum">
              <a:rPr lang="it-IT" smtClean="0">
                <a:latin typeface="Arial" pitchFamily="34" charset="0"/>
              </a:rPr>
              <a:pPr/>
              <a:t>47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0729" y="5813806"/>
            <a:ext cx="391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ym typeface="Symbol" panose="05050102010706020507" pitchFamily="18" charset="2"/>
              </a:rPr>
              <a:t> = 0.05;  = 0.0256 (1- = 0.9744)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9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424862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20</a:t>
            </a:r>
          </a:p>
          <a:p>
            <a:pPr algn="l">
              <a:spcAft>
                <a:spcPct val="50000"/>
              </a:spcAft>
            </a:pPr>
            <a:r>
              <a:rPr lang="en-US" sz="2800"/>
              <a:t>Vediamo </a:t>
            </a:r>
            <a:r>
              <a:rPr lang="en-US" sz="2800">
                <a:sym typeface="Symbol" pitchFamily="18" charset="2"/>
              </a:rPr>
              <a:t>,  </a:t>
            </a:r>
            <a:r>
              <a:rPr lang="en-US" sz="2800"/>
              <a:t>e (1-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) nel caso 2 – H1 unidirezionale </a:t>
            </a:r>
          </a:p>
        </p:txBody>
      </p:sp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468313" y="1844675"/>
          <a:ext cx="8342312" cy="390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3" name="Grafico" r:id="rId4" imgW="4171940" imgH="2057359" progId="Excel.Sheet.8">
                  <p:embed/>
                </p:oleObj>
              </mc:Choice>
              <mc:Fallback>
                <p:oleObj name="Grafico" r:id="rId4" imgW="4171940" imgH="205735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844675"/>
                        <a:ext cx="8342312" cy="390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B7BC4A-41F7-4640-9B27-C31589DAFD72}" type="slidenum">
              <a:rPr lang="it-IT" smtClean="0">
                <a:latin typeface="Arial" pitchFamily="34" charset="0"/>
              </a:rPr>
              <a:pPr/>
              <a:t>48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60729" y="5813806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ym typeface="Symbol" panose="05050102010706020507" pitchFamily="18" charset="2"/>
              </a:rPr>
              <a:t> = 0.05;  = 0.2696 (1- = 0.7304)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05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424862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21</a:t>
            </a:r>
          </a:p>
          <a:p>
            <a:pPr algn="l">
              <a:spcAft>
                <a:spcPts val="600"/>
              </a:spcAft>
            </a:pPr>
            <a:r>
              <a:rPr lang="en-US" sz="2800"/>
              <a:t>Vediamo </a:t>
            </a:r>
            <a:r>
              <a:rPr lang="en-US" sz="2800">
                <a:sym typeface="Symbol" pitchFamily="18" charset="2"/>
              </a:rPr>
              <a:t>,  </a:t>
            </a:r>
            <a:r>
              <a:rPr lang="en-US" sz="2800"/>
              <a:t>e (1-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) nel caso 1 – H1 unidirezionale</a:t>
            </a:r>
          </a:p>
          <a:p>
            <a:pPr algn="l">
              <a:spcAft>
                <a:spcPts val="600"/>
              </a:spcAft>
            </a:pPr>
            <a:r>
              <a:rPr lang="en-US" sz="2800"/>
              <a:t>direzione prevista “errata”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95288" y="2205038"/>
          <a:ext cx="8342312" cy="392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7" name="Grafico" r:id="rId4" imgW="4171940" imgH="2066788" progId="Excel.Sheet.8">
                  <p:embed/>
                </p:oleObj>
              </mc:Choice>
              <mc:Fallback>
                <p:oleObj name="Grafico" r:id="rId4" imgW="4171940" imgH="206678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05038"/>
                        <a:ext cx="8342312" cy="392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0B5DEC-15B8-4CD3-868D-D907305F1A69}" type="slidenum">
              <a:rPr lang="it-IT" smtClean="0">
                <a:latin typeface="Arial" pitchFamily="34" charset="0"/>
              </a:rPr>
              <a:pPr/>
              <a:t>49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9193" y="6060559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ym typeface="Symbol" panose="05050102010706020507" pitchFamily="18" charset="2"/>
              </a:rPr>
              <a:t> = 0.05;  </a:t>
            </a:r>
            <a:r>
              <a:rPr lang="it-IT" dirty="0"/>
              <a:t>≃</a:t>
            </a:r>
            <a:r>
              <a:rPr lang="it-IT" dirty="0" smtClean="0">
                <a:sym typeface="Symbol" panose="05050102010706020507" pitchFamily="18" charset="2"/>
              </a:rPr>
              <a:t> 1.0 (1- </a:t>
            </a:r>
            <a:r>
              <a:rPr lang="it-IT" dirty="0"/>
              <a:t>≃</a:t>
            </a:r>
            <a:r>
              <a:rPr lang="it-IT" dirty="0" smtClean="0">
                <a:sym typeface="Symbol" panose="05050102010706020507" pitchFamily="18" charset="2"/>
              </a:rPr>
              <a:t> 0.0)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25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928670"/>
            <a:ext cx="835292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somma delle probabilità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associate a tutti i possibili valori della variabile casuale discreta =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L’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integrale della funzione di densità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della variabile casuale continua sull'intervallo di tutti i valori che essa può assumere =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Distribuzione teorica di probabilità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distribuzione di variabile casuale determinata in base a considerazioni teoriche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2"/>
          <p:cNvSpPr txBox="1">
            <a:spLocks noChangeArrowheads="1"/>
          </p:cNvSpPr>
          <p:nvPr/>
        </p:nvSpPr>
        <p:spPr bwMode="auto">
          <a:xfrm>
            <a:off x="468313" y="476250"/>
            <a:ext cx="8424862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50000"/>
              </a:spcAft>
            </a:pPr>
            <a:r>
              <a:rPr lang="en-US" sz="2800" b="1" i="1">
                <a:solidFill>
                  <a:srgbClr val="0033CC"/>
                </a:solidFill>
                <a:latin typeface="Tahoma" pitchFamily="34" charset="0"/>
              </a:rPr>
              <a:t>Test di ipotesi 22</a:t>
            </a:r>
          </a:p>
          <a:p>
            <a:pPr algn="l">
              <a:spcAft>
                <a:spcPts val="600"/>
              </a:spcAft>
            </a:pPr>
            <a:r>
              <a:rPr lang="en-US" sz="2800"/>
              <a:t>Vediamo </a:t>
            </a:r>
            <a:r>
              <a:rPr lang="en-US" sz="2800">
                <a:sym typeface="Symbol" pitchFamily="18" charset="2"/>
              </a:rPr>
              <a:t>,  </a:t>
            </a:r>
            <a:r>
              <a:rPr lang="en-US" sz="2800"/>
              <a:t>e (1-</a:t>
            </a:r>
            <a:r>
              <a:rPr lang="en-US" sz="2800">
                <a:sym typeface="Symbol" pitchFamily="18" charset="2"/>
              </a:rPr>
              <a:t></a:t>
            </a:r>
            <a:r>
              <a:rPr lang="en-US" sz="2800"/>
              <a:t>) nel caso 2 – H1 unidirezionale</a:t>
            </a:r>
          </a:p>
          <a:p>
            <a:pPr algn="l">
              <a:spcAft>
                <a:spcPts val="600"/>
              </a:spcAft>
            </a:pPr>
            <a:r>
              <a:rPr lang="en-US" sz="2800"/>
              <a:t>direzione prevista “errata” 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95288" y="2205038"/>
          <a:ext cx="8342312" cy="392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1" name="Grafico" r:id="rId4" imgW="4171940" imgH="2066788" progId="Excel.Sheet.8">
                  <p:embed/>
                </p:oleObj>
              </mc:Choice>
              <mc:Fallback>
                <p:oleObj name="Grafico" r:id="rId4" imgW="4171940" imgH="206678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205038"/>
                        <a:ext cx="8342312" cy="392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B12850F-47D0-427B-A373-6F6E43E4E542}" type="slidenum">
              <a:rPr lang="it-IT" smtClean="0">
                <a:latin typeface="Arial" pitchFamily="34" charset="0"/>
              </a:rPr>
              <a:pPr/>
              <a:t>50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59193" y="6060559"/>
            <a:ext cx="309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>
                <a:sym typeface="Symbol" panose="05050102010706020507" pitchFamily="18" charset="2"/>
              </a:rPr>
              <a:t> = 0.05;  </a:t>
            </a:r>
            <a:r>
              <a:rPr lang="it-IT" dirty="0"/>
              <a:t>≃</a:t>
            </a:r>
            <a:r>
              <a:rPr lang="it-IT" dirty="0" smtClean="0">
                <a:sym typeface="Symbol" panose="05050102010706020507" pitchFamily="18" charset="2"/>
              </a:rPr>
              <a:t> 1.0 (1- </a:t>
            </a:r>
            <a:r>
              <a:rPr lang="it-IT" dirty="0"/>
              <a:t>≃</a:t>
            </a:r>
            <a:r>
              <a:rPr lang="it-IT" dirty="0" smtClean="0">
                <a:sym typeface="Symbol" panose="05050102010706020507" pitchFamily="18" charset="2"/>
              </a:rPr>
              <a:t> 0.0)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14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2"/>
          <p:cNvSpPr txBox="1">
            <a:spLocks noChangeArrowheads="1"/>
          </p:cNvSpPr>
          <p:nvPr/>
        </p:nvSpPr>
        <p:spPr bwMode="auto">
          <a:xfrm>
            <a:off x="447675" y="444500"/>
            <a:ext cx="8301038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75000"/>
              </a:spcAft>
            </a:pPr>
            <a:r>
              <a:rPr lang="it-IT" sz="2800" b="1" i="1">
                <a:solidFill>
                  <a:srgbClr val="0033CC"/>
                </a:solidFill>
                <a:latin typeface="Tahoma" pitchFamily="34" charset="0"/>
              </a:rPr>
              <a:t>Test statistici 1</a:t>
            </a:r>
          </a:p>
          <a:p>
            <a:pPr algn="l">
              <a:spcAft>
                <a:spcPct val="50000"/>
              </a:spcAft>
            </a:pPr>
            <a:r>
              <a:rPr lang="it-IT" sz="2800"/>
              <a:t>Il </a:t>
            </a:r>
            <a:r>
              <a:rPr lang="it-IT" sz="2800">
                <a:solidFill>
                  <a:srgbClr val="FF0000"/>
                </a:solidFill>
              </a:rPr>
              <a:t>disegno dello studio</a:t>
            </a:r>
            <a:r>
              <a:rPr lang="it-IT" sz="2800"/>
              <a:t> può essere: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it-IT" sz="2800"/>
              <a:t> per gruppi indipendenti (IND)</a:t>
            </a:r>
          </a:p>
          <a:p>
            <a:pPr lvl="1" algn="l">
              <a:spcAft>
                <a:spcPct val="50000"/>
              </a:spcAft>
            </a:pPr>
            <a:r>
              <a:rPr lang="it-IT" sz="2800"/>
              <a:t>unità statistiche tutte indipendenti entro e tra gruppi 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it-IT" sz="2800"/>
              <a:t> per gruppi appaiati (APP)</a:t>
            </a:r>
          </a:p>
          <a:p>
            <a:pPr lvl="1" algn="l">
              <a:spcAft>
                <a:spcPct val="50000"/>
              </a:spcAft>
            </a:pPr>
            <a:r>
              <a:rPr lang="it-IT" sz="2800"/>
              <a:t>unità statistiche indipendenti entro gruppo ma appaiate tra gruppi</a:t>
            </a:r>
          </a:p>
        </p:txBody>
      </p:sp>
      <p:sp>
        <p:nvSpPr>
          <p:cNvPr id="28677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3287C8-6CB7-49BD-83AB-A500D50B4EA4}" type="slidenum">
              <a:rPr lang="it-IT" smtClean="0">
                <a:latin typeface="Arial" pitchFamily="34" charset="0"/>
              </a:rPr>
              <a:pPr/>
              <a:t>51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7675" y="444500"/>
            <a:ext cx="8301038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75000"/>
              </a:spcAft>
            </a:pPr>
            <a:r>
              <a:rPr lang="it-IT" sz="2800" b="1" i="1" dirty="0">
                <a:solidFill>
                  <a:srgbClr val="0033CC"/>
                </a:solidFill>
                <a:latin typeface="Tahoma" pitchFamily="34" charset="0"/>
              </a:rPr>
              <a:t>Test statistici 2</a:t>
            </a:r>
          </a:p>
          <a:p>
            <a:pPr algn="l">
              <a:spcAft>
                <a:spcPct val="50000"/>
              </a:spcAft>
            </a:pPr>
            <a:r>
              <a:rPr lang="it-IT" sz="2800" dirty="0">
                <a:solidFill>
                  <a:srgbClr val="FF0000"/>
                </a:solidFill>
              </a:rPr>
              <a:t>Test per la verifica di ipotesi </a:t>
            </a:r>
            <a:r>
              <a:rPr lang="it-IT" sz="2800" dirty="0" smtClean="0">
                <a:solidFill>
                  <a:srgbClr val="FF0000"/>
                </a:solidFill>
              </a:rPr>
              <a:t>statistiche per variabili quantitative</a:t>
            </a:r>
            <a:endParaRPr lang="it-IT" sz="2800" dirty="0">
              <a:solidFill>
                <a:srgbClr val="FF0000"/>
              </a:solidFill>
            </a:endParaRP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it-IT" sz="2800" dirty="0"/>
              <a:t> Test parametrici</a:t>
            </a:r>
          </a:p>
          <a:p>
            <a:pPr lvl="1" algn="l">
              <a:spcAft>
                <a:spcPct val="50000"/>
              </a:spcAft>
              <a:buFont typeface="Arial" pitchFamily="34" charset="0"/>
              <a:buNone/>
            </a:pPr>
            <a:r>
              <a:rPr lang="it-IT" sz="2800" dirty="0"/>
              <a:t>si basano su assunti (da verificare) relativi a:</a:t>
            </a:r>
          </a:p>
          <a:p>
            <a:pPr lvl="1" algn="l">
              <a:spcAft>
                <a:spcPct val="50000"/>
              </a:spcAft>
              <a:buFont typeface="Arial" pitchFamily="34" charset="0"/>
              <a:buChar char="−"/>
            </a:pPr>
            <a:r>
              <a:rPr lang="it-IT" sz="2800" dirty="0"/>
              <a:t> distribuzione dei dati (Normale)</a:t>
            </a:r>
          </a:p>
          <a:p>
            <a:pPr lvl="1" algn="l">
              <a:spcAft>
                <a:spcPct val="50000"/>
              </a:spcAft>
              <a:buFont typeface="Arial" pitchFamily="34" charset="0"/>
              <a:buChar char="−"/>
            </a:pPr>
            <a:r>
              <a:rPr lang="it-IT" sz="2800" dirty="0"/>
              <a:t> omogeneità delle varianze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it-IT" sz="2800" dirty="0"/>
              <a:t> Test non parametrici</a:t>
            </a:r>
          </a:p>
          <a:p>
            <a:pPr lvl="1" algn="l">
              <a:spcAft>
                <a:spcPct val="50000"/>
              </a:spcAft>
            </a:pPr>
            <a:r>
              <a:rPr lang="it-IT" sz="2800" dirty="0"/>
              <a:t>si basano sull’assunto di continuità della variabile risposta</a:t>
            </a:r>
          </a:p>
        </p:txBody>
      </p:sp>
      <p:sp>
        <p:nvSpPr>
          <p:cNvPr id="29701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7802BF-0BCE-4FA6-8EC2-A35A0F74FF05}" type="slidenum">
              <a:rPr lang="it-IT" smtClean="0">
                <a:latin typeface="Arial" pitchFamily="34" charset="0"/>
              </a:rPr>
              <a:pPr/>
              <a:t>52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447675" y="444500"/>
            <a:ext cx="8445500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ct val="75000"/>
              </a:spcAft>
            </a:pPr>
            <a:r>
              <a:rPr lang="it-IT" sz="2800" b="1" i="1">
                <a:solidFill>
                  <a:srgbClr val="0033CC"/>
                </a:solidFill>
                <a:latin typeface="Tahoma" pitchFamily="34" charset="0"/>
              </a:rPr>
              <a:t>Test statistici 3</a:t>
            </a:r>
          </a:p>
          <a:p>
            <a:pPr algn="l">
              <a:spcAft>
                <a:spcPct val="50000"/>
              </a:spcAft>
            </a:pPr>
            <a:r>
              <a:rPr lang="it-IT" sz="2800"/>
              <a:t>I più comuni test statistici per i confronto fra 2 gruppi relativamente a variabili quantitative sono: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it-IT" sz="2800"/>
              <a:t> </a:t>
            </a:r>
            <a:r>
              <a:rPr lang="it-IT" sz="2800">
                <a:solidFill>
                  <a:srgbClr val="FF0000"/>
                </a:solidFill>
              </a:rPr>
              <a:t>Test parametrici </a:t>
            </a:r>
            <a:r>
              <a:rPr lang="it-IT" sz="2800">
                <a:solidFill>
                  <a:srgbClr val="00B050"/>
                </a:solidFill>
              </a:rPr>
              <a:t>(distr Normale, </a:t>
            </a:r>
            <a:r>
              <a:rPr lang="el-GR" sz="280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σ</a:t>
            </a:r>
            <a:r>
              <a:rPr lang="it-IT" sz="280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 omogenei)</a:t>
            </a:r>
            <a:endParaRPr lang="it-IT" sz="2800">
              <a:solidFill>
                <a:srgbClr val="00B050"/>
              </a:solidFill>
            </a:endParaRPr>
          </a:p>
          <a:p>
            <a:pPr lvl="1" algn="l">
              <a:spcAft>
                <a:spcPct val="50000"/>
              </a:spcAft>
            </a:pPr>
            <a:r>
              <a:rPr lang="it-IT" sz="2800">
                <a:solidFill>
                  <a:srgbClr val="FF0000"/>
                </a:solidFill>
              </a:rPr>
              <a:t>IND</a:t>
            </a:r>
            <a:r>
              <a:rPr lang="it-IT" sz="2800"/>
              <a:t> </a:t>
            </a:r>
            <a:r>
              <a:rPr lang="it-IT" sz="2800">
                <a:sym typeface="Symbol" pitchFamily="18" charset="2"/>
              </a:rPr>
              <a:t></a:t>
            </a:r>
            <a:r>
              <a:rPr lang="it-IT" sz="2800"/>
              <a:t> t di Student per gruppi indipendenti</a:t>
            </a:r>
          </a:p>
          <a:p>
            <a:pPr lvl="1" algn="l">
              <a:spcAft>
                <a:spcPct val="50000"/>
              </a:spcAft>
            </a:pPr>
            <a:r>
              <a:rPr lang="it-IT" sz="2800">
                <a:solidFill>
                  <a:srgbClr val="FF0000"/>
                </a:solidFill>
              </a:rPr>
              <a:t>APP</a:t>
            </a:r>
            <a:r>
              <a:rPr lang="it-IT" sz="2800"/>
              <a:t> </a:t>
            </a:r>
            <a:r>
              <a:rPr lang="it-IT" sz="2800">
                <a:sym typeface="Symbol" pitchFamily="18" charset="2"/>
              </a:rPr>
              <a:t> </a:t>
            </a:r>
            <a:r>
              <a:rPr lang="it-IT" sz="2800"/>
              <a:t>t di Student per gruppi appaiati</a:t>
            </a:r>
          </a:p>
          <a:p>
            <a:pPr algn="l">
              <a:spcAft>
                <a:spcPct val="50000"/>
              </a:spcAft>
              <a:buFontTx/>
              <a:buChar char="•"/>
            </a:pPr>
            <a:r>
              <a:rPr lang="it-IT" sz="2800"/>
              <a:t> </a:t>
            </a:r>
            <a:r>
              <a:rPr lang="it-IT" sz="2800">
                <a:solidFill>
                  <a:srgbClr val="FF0000"/>
                </a:solidFill>
              </a:rPr>
              <a:t>Test non parametrici </a:t>
            </a:r>
            <a:r>
              <a:rPr lang="it-IT" sz="2800">
                <a:solidFill>
                  <a:srgbClr val="00B050"/>
                </a:solidFill>
              </a:rPr>
              <a:t>(distr non specificata)</a:t>
            </a:r>
          </a:p>
          <a:p>
            <a:pPr lvl="1" algn="l">
              <a:spcAft>
                <a:spcPct val="50000"/>
              </a:spcAft>
            </a:pPr>
            <a:r>
              <a:rPr lang="it-IT" sz="2800">
                <a:solidFill>
                  <a:srgbClr val="FF0000"/>
                </a:solidFill>
              </a:rPr>
              <a:t>IND</a:t>
            </a:r>
            <a:r>
              <a:rPr lang="it-IT" sz="2800"/>
              <a:t> </a:t>
            </a:r>
            <a:r>
              <a:rPr lang="it-IT" sz="2800">
                <a:sym typeface="Symbol" pitchFamily="18" charset="2"/>
              </a:rPr>
              <a:t></a:t>
            </a:r>
            <a:r>
              <a:rPr lang="it-IT" sz="2800"/>
              <a:t> U di Mann-Whitney</a:t>
            </a:r>
          </a:p>
          <a:p>
            <a:pPr lvl="1" algn="l">
              <a:spcAft>
                <a:spcPct val="50000"/>
              </a:spcAft>
            </a:pPr>
            <a:r>
              <a:rPr lang="it-IT" sz="2800">
                <a:solidFill>
                  <a:srgbClr val="FF0000"/>
                </a:solidFill>
              </a:rPr>
              <a:t>APP</a:t>
            </a:r>
            <a:r>
              <a:rPr lang="it-IT" sz="2800"/>
              <a:t> </a:t>
            </a:r>
            <a:r>
              <a:rPr lang="it-IT" sz="2800">
                <a:sym typeface="Symbol" pitchFamily="18" charset="2"/>
              </a:rPr>
              <a:t> Wilcoxon matched-pair test</a:t>
            </a:r>
            <a:endParaRPr lang="it-IT" sz="2800"/>
          </a:p>
        </p:txBody>
      </p:sp>
      <p:sp>
        <p:nvSpPr>
          <p:cNvPr id="3072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739A81C-6835-4569-8CF2-AC99CBA52333}" type="slidenum">
              <a:rPr lang="it-IT" smtClean="0">
                <a:latin typeface="Arial" pitchFamily="34" charset="0"/>
              </a:rPr>
              <a:pPr/>
              <a:t>53</a:t>
            </a:fld>
            <a:endParaRPr lang="it-IT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1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143116"/>
            <a:ext cx="7554384" cy="2736304"/>
          </a:xfrm>
        </p:spPr>
        <p:txBody>
          <a:bodyPr>
            <a:normAutofit fontScale="70000" lnSpcReduction="20000"/>
          </a:bodyPr>
          <a:lstStyle/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Seminario di </a:t>
            </a:r>
          </a:p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Statistica inferenziale</a:t>
            </a:r>
          </a:p>
          <a:p>
            <a:endParaRPr lang="it-IT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Flavia Chiarotti</a:t>
            </a:r>
            <a:b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Test di equivalenza</a:t>
            </a:r>
            <a:endParaRPr lang="it-IT" sz="2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2C-8425-42DF-8BBD-FA2A435F5FA4}" type="slidenum">
              <a:rPr lang="it-IT" smtClean="0"/>
              <a:pPr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914400" y="914400"/>
            <a:ext cx="740727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ahoma" panose="020B0604030504040204" pitchFamily="34" charset="0"/>
              </a:rPr>
              <a:t>Trial di equivalenza</a:t>
            </a:r>
            <a:r>
              <a:rPr lang="it-IT" altLang="it-IT" sz="2400">
                <a:latin typeface="Tahoma" panose="020B0604030504040204" pitchFamily="34" charset="0"/>
              </a:rPr>
              <a:t> - metodi statistici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</a:rPr>
              <a:t>Un trial di equivalenza è disegnato per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u="sng">
                <a:latin typeface="Tahoma" panose="020B0604030504040204" pitchFamily="34" charset="0"/>
              </a:rPr>
              <a:t>confermare l’assenza di differenze</a:t>
            </a:r>
            <a:endParaRPr lang="it-IT" altLang="it-IT" sz="24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600" b="1">
                <a:latin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	test di significatività della differenza tra 		trattamenti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600" b="1">
                <a:latin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	</a:t>
            </a:r>
            <a:r>
              <a:rPr lang="it-IT" altLang="it-IT" sz="2400">
                <a:latin typeface="Tahoma" panose="020B0604030504040204" pitchFamily="34" charset="0"/>
              </a:rPr>
              <a:t>intervallo di confidenza (IC) della differenza 	tra trattamenti</a:t>
            </a:r>
          </a:p>
        </p:txBody>
      </p:sp>
    </p:spTree>
    <p:extLst>
      <p:ext uri="{BB962C8B-B14F-4D97-AF65-F5344CB8AC3E}">
        <p14:creationId xmlns:p14="http://schemas.microsoft.com/office/powerpoint/2010/main" val="20418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127125" y="947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55576" y="764704"/>
            <a:ext cx="7407275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Scelte cruciali: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 smtClean="0">
                <a:latin typeface="Tahoma" panose="020B0604030504040204" pitchFamily="34" charset="0"/>
              </a:rPr>
              <a:t>1.	variabile </a:t>
            </a:r>
            <a:r>
              <a:rPr lang="it-IT" altLang="it-IT" sz="2400" dirty="0">
                <a:latin typeface="Tahoma" panose="020B0604030504040204" pitchFamily="34" charset="0"/>
              </a:rPr>
              <a:t>da </a:t>
            </a:r>
            <a:r>
              <a:rPr lang="it-IT" altLang="it-IT" sz="2400" dirty="0" smtClean="0">
                <a:latin typeface="Tahoma" panose="020B0604030504040204" pitchFamily="34" charset="0"/>
              </a:rPr>
              <a:t>valutare (legata agli obiettivi dello 	studio)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600" dirty="0">
              <a:latin typeface="Tahoma" panose="020B0604030504040204" pitchFamily="34" charset="0"/>
              <a:sym typeface="MT Extra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MT Extra" pitchFamily="18" charset="2"/>
              </a:rPr>
              <a:t>2.	</a:t>
            </a:r>
            <a:r>
              <a:rPr lang="it-IT" altLang="it-IT" sz="2400" dirty="0">
                <a:latin typeface="Tahoma" panose="020B0604030504040204" pitchFamily="34" charset="0"/>
              </a:rPr>
              <a:t>dimensione dell’intervallo ( </a:t>
            </a:r>
            <a:r>
              <a:rPr lang="it-IT" altLang="it-IT" sz="2400" b="1" dirty="0">
                <a:latin typeface="Tahoma" panose="020B0604030504040204" pitchFamily="34" charset="0"/>
                <a:sym typeface="MT Extra" pitchFamily="18" charset="2"/>
              </a:rPr>
              <a:t> </a:t>
            </a:r>
            <a:r>
              <a:rPr lang="it-IT" altLang="it-IT" b="1" dirty="0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 dirty="0">
                <a:latin typeface="Tahoma" panose="020B0604030504040204" pitchFamily="34" charset="0"/>
                <a:sym typeface="MT Extra" pitchFamily="18" charset="2"/>
              </a:rPr>
              <a:t> ) entro cui i 	valori possono essere considerati equivalenti</a:t>
            </a: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3.	</a:t>
            </a:r>
            <a:r>
              <a:rPr lang="it-IT" altLang="it-IT" sz="2400" dirty="0">
                <a:latin typeface="Tahoma" panose="020B0604030504040204" pitchFamily="34" charset="0"/>
                <a:sym typeface="MT Extra" pitchFamily="18" charset="2"/>
              </a:rPr>
              <a:t>livello di significatività del test e del CI ( </a:t>
            </a:r>
            <a:r>
              <a:rPr lang="it-IT" altLang="it-IT" sz="2400" b="1" dirty="0">
                <a:latin typeface="Tahoma" panose="020B0604030504040204" pitchFamily="34" charset="0"/>
                <a:sym typeface="Symbol" panose="05050102010706020507" pitchFamily="18" charset="2"/>
              </a:rPr>
              <a:t> 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4.	potenza del test ( 1-</a:t>
            </a:r>
            <a:r>
              <a:rPr lang="it-IT" altLang="it-IT" sz="2400" b="1" dirty="0">
                <a:latin typeface="Tahoma" panose="020B060403050404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 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5.	dimensione campionaria</a:t>
            </a:r>
          </a:p>
        </p:txBody>
      </p:sp>
    </p:spTree>
    <p:extLst>
      <p:ext uri="{BB962C8B-B14F-4D97-AF65-F5344CB8AC3E}">
        <p14:creationId xmlns:p14="http://schemas.microsoft.com/office/powerpoint/2010/main" val="264124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57200" y="533400"/>
            <a:ext cx="8077200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ahoma" panose="020B0604030504040204" pitchFamily="34" charset="0"/>
                <a:sym typeface="MT Extra" pitchFamily="18" charset="2"/>
              </a:rPr>
              <a:t>2.</a:t>
            </a:r>
            <a:r>
              <a:rPr lang="it-IT" altLang="it-IT" sz="2400">
                <a:latin typeface="Tahoma" panose="020B0604030504040204" pitchFamily="34" charset="0"/>
                <a:sym typeface="MT Extra" pitchFamily="18" charset="2"/>
              </a:rPr>
              <a:t>	</a:t>
            </a:r>
            <a:r>
              <a:rPr lang="it-IT" altLang="it-IT" sz="2400" b="1">
                <a:latin typeface="Tahoma" panose="020B0604030504040204" pitchFamily="34" charset="0"/>
              </a:rPr>
              <a:t>Dimensione dell’intervallo</a:t>
            </a:r>
            <a:r>
              <a:rPr lang="it-IT" altLang="it-IT" sz="2400">
                <a:latin typeface="Tahoma" panose="020B0604030504040204" pitchFamily="34" charset="0"/>
              </a:rPr>
              <a:t> ( </a:t>
            </a:r>
            <a:r>
              <a:rPr lang="it-IT" altLang="it-IT" sz="2400" b="1">
                <a:latin typeface="Tahoma" panose="020B0604030504040204" pitchFamily="34" charset="0"/>
                <a:sym typeface="MT Extra" pitchFamily="18" charset="2"/>
              </a:rPr>
              <a:t> </a:t>
            </a:r>
            <a:r>
              <a:rPr lang="it-IT" altLang="it-IT" b="1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>
                <a:latin typeface="Tahoma" panose="020B0604030504040204" pitchFamily="34" charset="0"/>
                <a:sym typeface="MT Extra" pitchFamily="18" charset="2"/>
              </a:rPr>
              <a:t> ) entro cui i 	valori possono essere considerati equivalenti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MT Extra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</a:t>
            </a:r>
            <a:r>
              <a:rPr lang="it-IT" altLang="it-IT" b="1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riflette la valutazione di quale sia la massima differenza accettabile da un punto di vista clinico (può essere espresso come % del valore medio osservabile con il farmaco </a:t>
            </a:r>
            <a:r>
              <a:rPr lang="it-IT" altLang="it-IT" sz="2400" i="1">
                <a:latin typeface="Tahoma" panose="020B0604030504040204" pitchFamily="34" charset="0"/>
                <a:sym typeface="Symbol" panose="05050102010706020507" pitchFamily="18" charset="2"/>
              </a:rPr>
              <a:t>brand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8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</a:t>
            </a:r>
            <a:r>
              <a:rPr lang="it-IT" altLang="it-IT" b="1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deve essere scelto e giustificato a priori sulla base di considerazioni cliniche e statistiche rigorose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8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</a:t>
            </a:r>
            <a:r>
              <a:rPr lang="it-IT" altLang="it-IT" b="1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non può superare il limite inferiore del 95% CI della variabile risposta esaminata nei pazienti trattati con il farmaco </a:t>
            </a:r>
            <a:r>
              <a:rPr lang="it-IT" altLang="it-IT" sz="2400" i="1">
                <a:latin typeface="Tahoma" panose="020B0604030504040204" pitchFamily="34" charset="0"/>
                <a:sym typeface="Symbol" panose="05050102010706020507" pitchFamily="18" charset="2"/>
              </a:rPr>
              <a:t>brand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endParaRPr lang="it-IT" altLang="it-IT" sz="2400" b="1">
              <a:latin typeface="Tahoma" panose="020B060403050404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41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457200"/>
            <a:ext cx="7924800" cy="508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3.	</a:t>
            </a:r>
            <a:r>
              <a:rPr lang="it-IT" altLang="it-IT" sz="2400" b="1">
                <a:latin typeface="Tahoma" panose="020B0604030504040204" pitchFamily="34" charset="0"/>
                <a:sym typeface="MT Extra" pitchFamily="18" charset="2"/>
              </a:rPr>
              <a:t>Livello di significatività del test e del CI ( 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 )</a:t>
            </a: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 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rappresenta la probabilità di errore di I tipo = errore che si commette nel dire che l’ipotesi nulla H</a:t>
            </a:r>
            <a:r>
              <a:rPr lang="it-IT" altLang="it-IT" sz="2400" baseline="-25000">
                <a:latin typeface="Tahoma" panose="020B060403050404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è falsa quando invece è vera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- 1-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rappresenta il livello di confidenza che si vuole avere nel dire che il valore vero del parametro è compreso nell’intervallo indicato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è solitamente per convenzione = 0.05 = 5%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8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 da cui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8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 1-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= 0.95 = 95%</a:t>
            </a:r>
          </a:p>
        </p:txBody>
      </p:sp>
    </p:spTree>
    <p:extLst>
      <p:ext uri="{BB962C8B-B14F-4D97-AF65-F5344CB8AC3E}">
        <p14:creationId xmlns:p14="http://schemas.microsoft.com/office/powerpoint/2010/main" val="262413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762000"/>
            <a:ext cx="78486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4.	Potenza del test ( 1- )</a:t>
            </a: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rappresenta la probabilità di errore di II tipo = errore che si commette nel dire che l’ipotesi nulla H</a:t>
            </a:r>
            <a:r>
              <a:rPr lang="it-IT" altLang="it-IT" sz="2400" baseline="-25000">
                <a:latin typeface="Tahoma" panose="020B060403050404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è vera quando invece è falsa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- 1-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rappresenta la potenza del test, ovvero la capacità che il test ha di rilevare la falsità di H</a:t>
            </a:r>
            <a:r>
              <a:rPr lang="it-IT" altLang="it-IT" sz="2400" baseline="-25000">
                <a:latin typeface="Tahoma" panose="020B0604030504040204" pitchFamily="34" charset="0"/>
                <a:sym typeface="Symbol" panose="05050102010706020507" pitchFamily="18" charset="2"/>
              </a:rPr>
              <a:t>0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- 1-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è solitamente posto  0.80 (80%)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          possibilmente = 0.90 (90%)</a:t>
            </a:r>
          </a:p>
        </p:txBody>
      </p:sp>
    </p:spTree>
    <p:extLst>
      <p:ext uri="{BB962C8B-B14F-4D97-AF65-F5344CB8AC3E}">
        <p14:creationId xmlns:p14="http://schemas.microsoft.com/office/powerpoint/2010/main" val="78166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65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57158" y="642918"/>
            <a:ext cx="850109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Distribuzione Binomiale</a:t>
            </a:r>
            <a:endParaRPr kumimoji="0" lang="it-IT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Variabile casuale X dicotomica (es.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 = 0, 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X=1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X=0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1-p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Nel caso di n esperimenti, in ognuno dei quali la variabile può assumere valori 0 o 1, si ha che la variabile somma dei risultati ottenuti nelle n prove può assumere un qualsiasi valore x = 0, ..., n, con probabilità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I numeri fissi n e p sono i parametri della distribuzione.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In particolare, si avrà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tabLst>
                <a:tab pos="358775" algn="l"/>
                <a:tab pos="1079500" algn="l"/>
                <a:tab pos="1800225" algn="l"/>
                <a:tab pos="2519363" algn="l"/>
                <a:tab pos="2879725" algn="l"/>
                <a:tab pos="3240088" algn="l"/>
                <a:tab pos="3598863" algn="l"/>
                <a:tab pos="3959225" algn="l"/>
                <a:tab pos="4319588" algn="l"/>
                <a:tab pos="4679950" algn="l"/>
                <a:tab pos="5038725" algn="l"/>
                <a:tab pos="5400675" algn="l"/>
                <a:tab pos="5759450" algn="l"/>
                <a:tab pos="6119813" algn="l"/>
                <a:tab pos="6480175" algn="l"/>
                <a:tab pos="6838950" algn="l"/>
                <a:tab pos="7199313" algn="l"/>
              </a:tabLs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media (X) =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np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			varianza (X) =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np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(1-p).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482530" y="3571876"/>
          <a:ext cx="8232874" cy="1119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Equazione" r:id="rId3" imgW="6172200" imgH="838080" progId="Equation.3">
                  <p:embed/>
                </p:oleObj>
              </mc:Choice>
              <mc:Fallback>
                <p:oleObj name="Equazione" r:id="rId3" imgW="6172200" imgH="8380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30" y="3571876"/>
                        <a:ext cx="8232874" cy="11191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03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2000" y="762000"/>
            <a:ext cx="76200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5.	Dimensione campionaria</a:t>
            </a: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RICORDA: una dimensione campionaria inadeguata (e quindi una scarsa potenza del test) può portare a concludere che due farmaci siano equivalenti, quando in realtà sono differenti (hanno diversa biodisponibilità)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quindi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- IMPORTANTE: dimensionare correttamente lo studio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seguendo gli stessi criteri sia per il test di significatività sia per gli intervalli di confidenza (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, </a:t>
            </a:r>
            <a:r>
              <a:rPr lang="it-IT" altLang="it-IT" sz="2400" b="1">
                <a:latin typeface="Tahoma" panose="020B0604030504040204" pitchFamily="34" charset="0"/>
                <a:sym typeface="Symbol" panose="05050102010706020507" pitchFamily="18" charset="2"/>
              </a:rPr>
              <a:t></a:t>
            </a:r>
            <a:r>
              <a:rPr lang="it-IT" altLang="it-IT" sz="2400">
                <a:latin typeface="Tahoma" panose="020B0604030504040204" pitchFamily="34" charset="0"/>
                <a:sym typeface="Symbol" panose="05050102010706020507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29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68313" y="404813"/>
            <a:ext cx="8207375" cy="624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it-IT" altLang="it-IT" b="1" dirty="0"/>
              <a:t>Approccio basato sull’Intervallo di Confidenza (CI)</a:t>
            </a:r>
            <a:endParaRPr lang="it-IT" altLang="it-IT" dirty="0"/>
          </a:p>
          <a:p>
            <a:pPr>
              <a:spcAft>
                <a:spcPts val="900"/>
              </a:spcAft>
              <a:defRPr/>
            </a:pPr>
            <a:r>
              <a:rPr lang="it-IT" altLang="it-IT" sz="2200" dirty="0" smtClean="0"/>
              <a:t>L’approccio </a:t>
            </a:r>
            <a:r>
              <a:rPr lang="it-IT" altLang="it-IT" sz="2200" dirty="0"/>
              <a:t>basato sugli intervalli di confidenza è consigliato da:</a:t>
            </a:r>
          </a:p>
          <a:p>
            <a:pPr>
              <a:spcAft>
                <a:spcPts val="900"/>
              </a:spcAft>
              <a:buFontTx/>
              <a:buChar char="-"/>
              <a:defRPr/>
            </a:pPr>
            <a:r>
              <a:rPr lang="it-IT" altLang="it-IT" sz="2200" dirty="0"/>
              <a:t> ICH   5.2.1998</a:t>
            </a:r>
          </a:p>
          <a:p>
            <a:pPr marL="185738">
              <a:spcAft>
                <a:spcPts val="900"/>
              </a:spcAft>
              <a:defRPr/>
            </a:pPr>
            <a:r>
              <a:rPr lang="it-IT" altLang="it-IT" sz="2200" dirty="0"/>
              <a:t>(E9 – Statistical </a:t>
            </a:r>
            <a:r>
              <a:rPr lang="it-IT" altLang="it-IT" sz="2200" dirty="0" err="1"/>
              <a:t>Principles</a:t>
            </a:r>
            <a:r>
              <a:rPr lang="it-IT" altLang="it-IT" sz="2200" dirty="0"/>
              <a:t> for </a:t>
            </a:r>
            <a:r>
              <a:rPr lang="it-IT" altLang="it-IT" sz="2200" dirty="0" err="1"/>
              <a:t>Clinical</a:t>
            </a:r>
            <a:r>
              <a:rPr lang="it-IT" altLang="it-IT" sz="2200" dirty="0"/>
              <a:t> Trials - § 3.3.2   Trials to show </a:t>
            </a:r>
            <a:r>
              <a:rPr lang="it-IT" altLang="it-IT" sz="2200" dirty="0" err="1"/>
              <a:t>equivalence</a:t>
            </a:r>
            <a:r>
              <a:rPr lang="it-IT" altLang="it-IT" sz="2200" dirty="0"/>
              <a:t> or non-</a:t>
            </a:r>
            <a:r>
              <a:rPr lang="it-IT" altLang="it-IT" sz="2200" dirty="0" err="1"/>
              <a:t>inferiority</a:t>
            </a:r>
            <a:r>
              <a:rPr lang="it-IT" altLang="it-IT" sz="2200" dirty="0"/>
              <a:t>)</a:t>
            </a:r>
          </a:p>
          <a:p>
            <a:pPr>
              <a:spcAft>
                <a:spcPts val="900"/>
              </a:spcAft>
              <a:buFontTx/>
              <a:buChar char="-"/>
              <a:defRPr/>
            </a:pPr>
            <a:r>
              <a:rPr lang="it-IT" altLang="it-IT" sz="2200" dirty="0"/>
              <a:t> EMEA   23.9.1999</a:t>
            </a:r>
          </a:p>
          <a:p>
            <a:pPr marL="185738">
              <a:spcAft>
                <a:spcPts val="900"/>
              </a:spcAft>
              <a:tabLst>
                <a:tab pos="185738" algn="l"/>
              </a:tabLst>
              <a:defRPr/>
            </a:pPr>
            <a:r>
              <a:rPr lang="it-IT" altLang="it-IT" sz="2200" dirty="0"/>
              <a:t>(</a:t>
            </a:r>
            <a:r>
              <a:rPr lang="it-IT" altLang="it-IT" sz="2200" dirty="0" err="1"/>
              <a:t>Points</a:t>
            </a:r>
            <a:r>
              <a:rPr lang="it-IT" altLang="it-IT" sz="2200" dirty="0"/>
              <a:t> to </a:t>
            </a:r>
            <a:r>
              <a:rPr lang="it-IT" altLang="it-IT" sz="2200" dirty="0" err="1"/>
              <a:t>consider</a:t>
            </a:r>
            <a:r>
              <a:rPr lang="it-IT" altLang="it-IT" sz="2200" dirty="0"/>
              <a:t> on </a:t>
            </a:r>
            <a:r>
              <a:rPr lang="it-IT" altLang="it-IT" sz="2200" dirty="0" err="1"/>
              <a:t>biostatistical</a:t>
            </a:r>
            <a:r>
              <a:rPr lang="it-IT" altLang="it-IT" sz="2200" dirty="0"/>
              <a:t>/</a:t>
            </a:r>
            <a:r>
              <a:rPr lang="it-IT" altLang="it-IT" sz="2200" dirty="0" err="1"/>
              <a:t>methodological</a:t>
            </a:r>
            <a:r>
              <a:rPr lang="it-IT" altLang="it-IT" sz="2200" dirty="0"/>
              <a:t> </a:t>
            </a:r>
            <a:r>
              <a:rPr lang="it-IT" altLang="it-IT" sz="2200" dirty="0" err="1"/>
              <a:t>issues</a:t>
            </a:r>
            <a:r>
              <a:rPr lang="it-IT" altLang="it-IT" sz="2200" dirty="0"/>
              <a:t> </a:t>
            </a:r>
            <a:r>
              <a:rPr lang="it-IT" altLang="it-IT" sz="2200" dirty="0" err="1"/>
              <a:t>arising</a:t>
            </a:r>
            <a:r>
              <a:rPr lang="it-IT" altLang="it-IT" sz="2200" dirty="0"/>
              <a:t> from </a:t>
            </a:r>
            <a:r>
              <a:rPr lang="it-IT" altLang="it-IT" sz="2200" dirty="0" err="1"/>
              <a:t>recent</a:t>
            </a:r>
            <a:r>
              <a:rPr lang="it-IT" altLang="it-IT" sz="2200" dirty="0"/>
              <a:t> CPMP </a:t>
            </a:r>
            <a:r>
              <a:rPr lang="it-IT" altLang="it-IT" sz="2200" dirty="0" err="1"/>
              <a:t>discussions</a:t>
            </a:r>
            <a:r>
              <a:rPr lang="it-IT" altLang="it-IT" sz="2200" dirty="0"/>
              <a:t> on </a:t>
            </a:r>
            <a:r>
              <a:rPr lang="it-IT" altLang="it-IT" sz="2200" dirty="0" err="1"/>
              <a:t>licensing</a:t>
            </a:r>
            <a:r>
              <a:rPr lang="it-IT" altLang="it-IT" sz="2200" dirty="0"/>
              <a:t> </a:t>
            </a:r>
            <a:r>
              <a:rPr lang="it-IT" altLang="it-IT" sz="2200" dirty="0" err="1"/>
              <a:t>applications</a:t>
            </a:r>
            <a:r>
              <a:rPr lang="it-IT" altLang="it-IT" sz="2200" dirty="0"/>
              <a:t>: </a:t>
            </a:r>
            <a:r>
              <a:rPr lang="it-IT" altLang="it-IT" sz="2200" dirty="0" err="1"/>
              <a:t>superiority</a:t>
            </a:r>
            <a:r>
              <a:rPr lang="it-IT" altLang="it-IT" sz="2200" dirty="0"/>
              <a:t>, non-</a:t>
            </a:r>
            <a:r>
              <a:rPr lang="it-IT" altLang="it-IT" sz="2200" dirty="0" err="1"/>
              <a:t>inferiority</a:t>
            </a:r>
            <a:r>
              <a:rPr lang="it-IT" altLang="it-IT" sz="2200" dirty="0"/>
              <a:t> and </a:t>
            </a:r>
            <a:r>
              <a:rPr lang="it-IT" altLang="it-IT" sz="2200" dirty="0" err="1"/>
              <a:t>equivalence</a:t>
            </a:r>
            <a:r>
              <a:rPr lang="it-IT" altLang="it-IT" sz="2200" dirty="0"/>
              <a:t> – II.2 </a:t>
            </a:r>
            <a:r>
              <a:rPr lang="it-IT" altLang="it-IT" sz="2200" dirty="0" err="1"/>
              <a:t>Equivalence</a:t>
            </a:r>
            <a:r>
              <a:rPr lang="it-IT" altLang="it-IT" sz="2200" dirty="0"/>
              <a:t> trials )</a:t>
            </a:r>
          </a:p>
          <a:p>
            <a:pPr>
              <a:spcAft>
                <a:spcPts val="900"/>
              </a:spcAft>
              <a:defRPr/>
            </a:pPr>
            <a:r>
              <a:rPr lang="it-IT" altLang="it-IT" sz="2200" dirty="0"/>
              <a:t>- EMEA </a:t>
            </a:r>
            <a:r>
              <a:rPr lang="it-IT" altLang="it-IT" sz="2200" dirty="0" err="1"/>
              <a:t>July</a:t>
            </a:r>
            <a:r>
              <a:rPr lang="it-IT" altLang="it-IT" sz="2200" dirty="0"/>
              <a:t> 2000</a:t>
            </a:r>
          </a:p>
          <a:p>
            <a:pPr marL="185738">
              <a:spcAft>
                <a:spcPts val="900"/>
              </a:spcAft>
              <a:defRPr/>
            </a:pPr>
            <a:r>
              <a:rPr lang="it-IT" altLang="it-IT" sz="2200" dirty="0"/>
              <a:t>(</a:t>
            </a:r>
            <a:r>
              <a:rPr lang="it-IT" altLang="it-IT" sz="2200" dirty="0" err="1"/>
              <a:t>Points</a:t>
            </a:r>
            <a:r>
              <a:rPr lang="it-IT" altLang="it-IT" sz="2200" dirty="0"/>
              <a:t> to </a:t>
            </a:r>
            <a:r>
              <a:rPr lang="it-IT" altLang="it-IT" sz="2200" dirty="0" err="1"/>
              <a:t>consider</a:t>
            </a:r>
            <a:r>
              <a:rPr lang="it-IT" altLang="it-IT" sz="2200" dirty="0"/>
              <a:t> on </a:t>
            </a:r>
            <a:r>
              <a:rPr lang="it-IT" altLang="it-IT" sz="2200" dirty="0" err="1"/>
              <a:t>switching</a:t>
            </a:r>
            <a:r>
              <a:rPr lang="it-IT" altLang="it-IT" sz="2200" dirty="0"/>
              <a:t> </a:t>
            </a:r>
            <a:r>
              <a:rPr lang="it-IT" altLang="it-IT" sz="2200" dirty="0" err="1"/>
              <a:t>between</a:t>
            </a:r>
            <a:r>
              <a:rPr lang="it-IT" altLang="it-IT" sz="2200" dirty="0"/>
              <a:t> </a:t>
            </a:r>
            <a:r>
              <a:rPr lang="it-IT" altLang="it-IT" sz="2200" dirty="0" err="1"/>
              <a:t>superiority</a:t>
            </a:r>
            <a:r>
              <a:rPr lang="it-IT" altLang="it-IT" sz="2200" dirty="0"/>
              <a:t> and non-</a:t>
            </a:r>
            <a:r>
              <a:rPr lang="it-IT" altLang="it-IT" sz="2200" dirty="0" err="1"/>
              <a:t>inferiority</a:t>
            </a:r>
            <a:r>
              <a:rPr lang="it-IT" altLang="it-IT" sz="2200" dirty="0"/>
              <a:t>)</a:t>
            </a:r>
          </a:p>
          <a:p>
            <a:pPr>
              <a:spcAft>
                <a:spcPts val="900"/>
              </a:spcAft>
              <a:defRPr/>
            </a:pPr>
            <a:r>
              <a:rPr lang="it-IT" altLang="it-IT" sz="2200" dirty="0"/>
              <a:t>- EMEA </a:t>
            </a:r>
            <a:r>
              <a:rPr lang="it-IT" altLang="it-IT" sz="2200" dirty="0" err="1"/>
              <a:t>July</a:t>
            </a:r>
            <a:r>
              <a:rPr lang="it-IT" altLang="it-IT" sz="2200" dirty="0"/>
              <a:t> 2005</a:t>
            </a:r>
          </a:p>
          <a:p>
            <a:pPr marL="185738">
              <a:spcAft>
                <a:spcPts val="900"/>
              </a:spcAft>
              <a:defRPr/>
            </a:pPr>
            <a:r>
              <a:rPr lang="it-IT" altLang="it-IT" sz="2200" dirty="0"/>
              <a:t>(</a:t>
            </a:r>
            <a:r>
              <a:rPr lang="it-IT" altLang="it-IT" sz="2200" dirty="0" err="1"/>
              <a:t>Guideline</a:t>
            </a:r>
            <a:r>
              <a:rPr lang="it-IT" altLang="it-IT" sz="2200" dirty="0"/>
              <a:t> on the </a:t>
            </a:r>
            <a:r>
              <a:rPr lang="it-IT" altLang="it-IT" sz="2200" dirty="0" err="1"/>
              <a:t>choice</a:t>
            </a:r>
            <a:r>
              <a:rPr lang="it-IT" altLang="it-IT" sz="2200" dirty="0"/>
              <a:t> of the non-</a:t>
            </a:r>
            <a:r>
              <a:rPr lang="it-IT" altLang="it-IT" sz="2200" dirty="0" err="1"/>
              <a:t>inferiority</a:t>
            </a:r>
            <a:r>
              <a:rPr lang="it-IT" altLang="it-IT" sz="2200" dirty="0"/>
              <a:t> </a:t>
            </a:r>
            <a:r>
              <a:rPr lang="it-IT" altLang="it-IT" sz="2200" dirty="0" err="1"/>
              <a:t>margin</a:t>
            </a:r>
            <a:r>
              <a:rPr lang="it-IT" altLang="it-IT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69925" y="533400"/>
            <a:ext cx="7940675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Tahoma" panose="020B0604030504040204" pitchFamily="34" charset="0"/>
              </a:rPr>
              <a:t>Approccio basato sull’Intervallo di Confidenza (CI)</a:t>
            </a:r>
            <a:endParaRPr lang="it-IT" altLang="it-IT" sz="24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- Metodo di scelta per l’interpretazione dei trial di equivalenza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- È definito come intervallo che, con un livello di confidenza prefissato (es. 95%), contiene la vera differenza fra </a:t>
            </a:r>
            <a:r>
              <a:rPr lang="it-IT" altLang="it-IT" sz="2400" dirty="0" smtClean="0">
                <a:latin typeface="Tahoma" panose="020B0604030504040204" pitchFamily="34" charset="0"/>
                <a:sym typeface="Symbol" panose="05050102010706020507" pitchFamily="18" charset="2"/>
              </a:rPr>
              <a:t>il trattamento di cui vogliamo valutare l’equivalenza e il trattamento di controllo</a:t>
            </a: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- Se tale intervallo comprende solo valori di differenza clinicamente non rilevanti – compresi cioè entro il </a:t>
            </a:r>
            <a:r>
              <a:rPr lang="it-IT" altLang="it-IT" sz="2400" dirty="0" err="1">
                <a:latin typeface="Tahoma" panose="020B0604030504040204" pitchFamily="34" charset="0"/>
                <a:sym typeface="Symbol" panose="05050102010706020507" pitchFamily="18" charset="2"/>
              </a:rPr>
              <a:t>range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it-IT" altLang="it-IT" sz="2400" dirty="0">
                <a:latin typeface="Tahoma" panose="020B0604030504040204" pitchFamily="34" charset="0"/>
              </a:rPr>
              <a:t>(- </a:t>
            </a:r>
            <a:r>
              <a:rPr lang="it-IT" altLang="it-IT" b="1" dirty="0">
                <a:latin typeface="Tahoma" panose="020B0604030504040204" pitchFamily="34" charset="0"/>
                <a:sym typeface="Symbol" panose="05050102010706020507" pitchFamily="18" charset="2"/>
              </a:rPr>
              <a:t> 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; +</a:t>
            </a:r>
            <a:r>
              <a:rPr lang="it-IT" altLang="it-IT" sz="2400" b="1" dirty="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it-IT" altLang="it-IT" b="1" dirty="0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) –, i due </a:t>
            </a:r>
            <a:r>
              <a:rPr lang="it-IT" altLang="it-IT" sz="2400" dirty="0" smtClean="0">
                <a:latin typeface="Tahoma" panose="020B0604030504040204" pitchFamily="34" charset="0"/>
                <a:sym typeface="Symbol" panose="05050102010706020507" pitchFamily="18" charset="2"/>
              </a:rPr>
              <a:t>trattamenti 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possono essere considerati equivalenti</a:t>
            </a:r>
          </a:p>
        </p:txBody>
      </p:sp>
    </p:spTree>
    <p:extLst>
      <p:ext uri="{BB962C8B-B14F-4D97-AF65-F5344CB8AC3E}">
        <p14:creationId xmlns:p14="http://schemas.microsoft.com/office/powerpoint/2010/main" val="12246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7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669925" y="533400"/>
            <a:ext cx="8220075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it-IT" altLang="it-IT" dirty="0"/>
              <a:t>Si procede come segue:</a:t>
            </a:r>
          </a:p>
          <a:p>
            <a:endParaRPr lang="it-IT" altLang="it-IT" sz="1000" dirty="0"/>
          </a:p>
          <a:p>
            <a:r>
              <a:rPr lang="it-IT" altLang="it-IT" dirty="0"/>
              <a:t>- si determina la differenza </a:t>
            </a:r>
            <a:r>
              <a:rPr lang="it-IT" altLang="it-IT" dirty="0" smtClean="0"/>
              <a:t>(nuovo </a:t>
            </a:r>
            <a:r>
              <a:rPr lang="it-IT" altLang="it-IT" dirty="0"/>
              <a:t>- </a:t>
            </a:r>
            <a:r>
              <a:rPr lang="it-IT" altLang="it-IT" dirty="0" smtClean="0"/>
              <a:t>controllo)</a:t>
            </a:r>
            <a:endParaRPr lang="it-IT" altLang="it-IT" dirty="0"/>
          </a:p>
          <a:p>
            <a:endParaRPr lang="it-IT" altLang="it-IT" sz="1000" dirty="0"/>
          </a:p>
          <a:p>
            <a:r>
              <a:rPr lang="it-IT" altLang="it-IT" dirty="0"/>
              <a:t>- si costruisce il CI della differenza (</a:t>
            </a:r>
            <a:r>
              <a:rPr lang="it-IT" altLang="it-IT" b="1" dirty="0"/>
              <a:t>solitamente al 95%</a:t>
            </a:r>
            <a:r>
              <a:rPr lang="it-IT" altLang="it-IT" dirty="0"/>
              <a:t>)</a:t>
            </a:r>
          </a:p>
          <a:p>
            <a:endParaRPr lang="it-IT" altLang="it-IT" sz="1000" dirty="0"/>
          </a:p>
          <a:p>
            <a:r>
              <a:rPr lang="it-IT" altLang="it-IT" dirty="0"/>
              <a:t>- si confronta il CI con l’intervallo (- </a:t>
            </a:r>
            <a:r>
              <a:rPr lang="it-IT" altLang="it-IT" sz="3200" b="1" dirty="0">
                <a:sym typeface="Symbol" panose="05050102010706020507" pitchFamily="18" charset="2"/>
              </a:rPr>
              <a:t> </a:t>
            </a:r>
            <a:r>
              <a:rPr lang="it-IT" altLang="it-IT" dirty="0">
                <a:sym typeface="Symbol" panose="05050102010706020507" pitchFamily="18" charset="2"/>
              </a:rPr>
              <a:t>; +</a:t>
            </a:r>
            <a:r>
              <a:rPr lang="it-IT" altLang="it-IT" b="1" dirty="0">
                <a:sym typeface="Symbol" panose="05050102010706020507" pitchFamily="18" charset="2"/>
              </a:rPr>
              <a:t>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>
                <a:sym typeface="Symbol" panose="05050102010706020507" pitchFamily="18" charset="2"/>
              </a:rPr>
              <a:t>);  se</a:t>
            </a:r>
          </a:p>
          <a:p>
            <a:endParaRPr lang="it-IT" altLang="it-IT" sz="1000" dirty="0">
              <a:sym typeface="Symbol" panose="05050102010706020507" pitchFamily="18" charset="2"/>
            </a:endParaRPr>
          </a:p>
          <a:p>
            <a:r>
              <a:rPr lang="it-IT" altLang="it-IT" dirty="0">
                <a:sym typeface="Symbol" panose="05050102010706020507" pitchFamily="18" charset="2"/>
              </a:rPr>
              <a:t>   CI   </a:t>
            </a:r>
            <a:r>
              <a:rPr lang="it-IT" altLang="it-IT" dirty="0"/>
              <a:t>(- </a:t>
            </a:r>
            <a:r>
              <a:rPr lang="it-IT" altLang="it-IT" sz="3200" b="1" dirty="0">
                <a:sym typeface="Symbol" panose="05050102010706020507" pitchFamily="18" charset="2"/>
              </a:rPr>
              <a:t> </a:t>
            </a:r>
            <a:r>
              <a:rPr lang="it-IT" altLang="it-IT" dirty="0">
                <a:sym typeface="Symbol" panose="05050102010706020507" pitchFamily="18" charset="2"/>
              </a:rPr>
              <a:t>; +</a:t>
            </a:r>
            <a:r>
              <a:rPr lang="it-IT" altLang="it-IT" b="1" dirty="0">
                <a:sym typeface="Symbol" panose="05050102010706020507" pitchFamily="18" charset="2"/>
              </a:rPr>
              <a:t>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>
                <a:sym typeface="Symbol" panose="05050102010706020507" pitchFamily="18" charset="2"/>
              </a:rPr>
              <a:t>)			   equivalenza</a:t>
            </a:r>
          </a:p>
          <a:p>
            <a:endParaRPr lang="it-IT" altLang="it-IT" sz="1000" dirty="0">
              <a:sym typeface="Symbol" panose="05050102010706020507" pitchFamily="18" charset="2"/>
            </a:endParaRPr>
          </a:p>
          <a:p>
            <a:r>
              <a:rPr lang="it-IT" altLang="it-IT" dirty="0">
                <a:sym typeface="Symbol" panose="05050102010706020507" pitchFamily="18" charset="2"/>
              </a:rPr>
              <a:t>  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l</a:t>
            </a:r>
            <a:r>
              <a:rPr lang="it-IT" altLang="it-IT" dirty="0">
                <a:sym typeface="Symbol" panose="05050102010706020507" pitchFamily="18" charset="2"/>
              </a:rPr>
              <a:t> &lt; -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>
                <a:sym typeface="Symbol" panose="05050102010706020507" pitchFamily="18" charset="2"/>
              </a:rPr>
              <a:t> ;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U</a:t>
            </a:r>
            <a:r>
              <a:rPr lang="it-IT" altLang="it-IT" dirty="0">
                <a:sym typeface="Symbol" panose="05050102010706020507" pitchFamily="18" charset="2"/>
              </a:rPr>
              <a:t> &lt; </a:t>
            </a:r>
            <a:r>
              <a:rPr lang="it-IT" altLang="it-IT" dirty="0"/>
              <a:t>0</a:t>
            </a:r>
            <a:r>
              <a:rPr lang="it-IT" altLang="it-IT" dirty="0">
                <a:sym typeface="Symbol" panose="05050102010706020507" pitchFamily="18" charset="2"/>
              </a:rPr>
              <a:t>		   inferiorità</a:t>
            </a:r>
          </a:p>
          <a:p>
            <a:endParaRPr lang="it-IT" altLang="it-IT" sz="1000" dirty="0">
              <a:sym typeface="Symbol" panose="05050102010706020507" pitchFamily="18" charset="2"/>
            </a:endParaRPr>
          </a:p>
          <a:p>
            <a:r>
              <a:rPr lang="it-IT" altLang="it-IT" dirty="0">
                <a:sym typeface="Symbol" panose="05050102010706020507" pitchFamily="18" charset="2"/>
              </a:rPr>
              <a:t>  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l</a:t>
            </a:r>
            <a:r>
              <a:rPr lang="it-IT" altLang="it-IT" dirty="0">
                <a:sym typeface="Symbol" panose="05050102010706020507" pitchFamily="18" charset="2"/>
              </a:rPr>
              <a:t> &gt; 0 ;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U</a:t>
            </a:r>
            <a:r>
              <a:rPr lang="it-IT" altLang="it-IT" dirty="0">
                <a:sym typeface="Symbol" panose="05050102010706020507" pitchFamily="18" charset="2"/>
              </a:rPr>
              <a:t> &gt; </a:t>
            </a:r>
            <a:r>
              <a:rPr lang="it-IT" altLang="it-IT" dirty="0"/>
              <a:t>+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>
                <a:sym typeface="Symbol" panose="05050102010706020507" pitchFamily="18" charset="2"/>
              </a:rPr>
              <a:t> 		   superiorità</a:t>
            </a:r>
          </a:p>
          <a:p>
            <a:endParaRPr lang="it-IT" altLang="it-IT" sz="1000" dirty="0">
              <a:sym typeface="Symbol" panose="05050102010706020507" pitchFamily="18" charset="2"/>
            </a:endParaRPr>
          </a:p>
          <a:p>
            <a:r>
              <a:rPr lang="it-IT" altLang="it-IT" dirty="0">
                <a:sym typeface="Symbol" panose="05050102010706020507" pitchFamily="18" charset="2"/>
              </a:rPr>
              <a:t>  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l</a:t>
            </a:r>
            <a:r>
              <a:rPr lang="it-IT" altLang="it-IT" dirty="0">
                <a:sym typeface="Symbol" panose="05050102010706020507" pitchFamily="18" charset="2"/>
              </a:rPr>
              <a:t>  </a:t>
            </a:r>
            <a:r>
              <a:rPr lang="it-IT" altLang="it-IT" dirty="0"/>
              <a:t>(-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/>
              <a:t> </a:t>
            </a:r>
            <a:r>
              <a:rPr lang="it-IT" altLang="it-IT" dirty="0">
                <a:sym typeface="Symbol" panose="05050102010706020507" pitchFamily="18" charset="2"/>
              </a:rPr>
              <a:t>; 0</a:t>
            </a:r>
            <a:r>
              <a:rPr lang="it-IT" altLang="it-IT" dirty="0"/>
              <a:t> </a:t>
            </a:r>
            <a:r>
              <a:rPr lang="it-IT" altLang="it-IT" dirty="0">
                <a:sym typeface="Symbol" panose="05050102010706020507" pitchFamily="18" charset="2"/>
              </a:rPr>
              <a:t>) ;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U</a:t>
            </a:r>
            <a:r>
              <a:rPr lang="it-IT" altLang="it-IT" baseline="-25000" dirty="0">
                <a:sym typeface="Symbol" panose="05050102010706020507" pitchFamily="18" charset="2"/>
              </a:rPr>
              <a:t> </a:t>
            </a:r>
            <a:r>
              <a:rPr lang="it-IT" altLang="it-IT" dirty="0"/>
              <a:t>&gt; </a:t>
            </a:r>
            <a:r>
              <a:rPr lang="it-IT" altLang="it-IT" dirty="0">
                <a:sym typeface="Symbol" panose="05050102010706020507" pitchFamily="18" charset="2"/>
              </a:rPr>
              <a:t>+</a:t>
            </a:r>
            <a:r>
              <a:rPr lang="it-IT" altLang="it-IT" b="1" dirty="0">
                <a:sym typeface="Symbol" panose="05050102010706020507" pitchFamily="18" charset="2"/>
              </a:rPr>
              <a:t>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>
                <a:sym typeface="Symbol" panose="05050102010706020507" pitchFamily="18" charset="2"/>
              </a:rPr>
              <a:t>	   non inferiorità</a:t>
            </a:r>
          </a:p>
          <a:p>
            <a:endParaRPr lang="it-IT" altLang="it-IT" sz="1000" dirty="0">
              <a:sym typeface="Symbol" panose="05050102010706020507" pitchFamily="18" charset="2"/>
            </a:endParaRPr>
          </a:p>
          <a:p>
            <a:r>
              <a:rPr lang="it-IT" altLang="it-IT" dirty="0">
                <a:sym typeface="Symbol" panose="05050102010706020507" pitchFamily="18" charset="2"/>
              </a:rPr>
              <a:t>  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l</a:t>
            </a:r>
            <a:r>
              <a:rPr lang="it-IT" altLang="it-IT" dirty="0">
                <a:sym typeface="Symbol" panose="05050102010706020507" pitchFamily="18" charset="2"/>
              </a:rPr>
              <a:t> &lt; </a:t>
            </a:r>
            <a:r>
              <a:rPr lang="it-IT" altLang="it-IT" dirty="0"/>
              <a:t>-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/>
              <a:t> </a:t>
            </a:r>
            <a:r>
              <a:rPr lang="it-IT" altLang="it-IT" dirty="0">
                <a:sym typeface="Symbol" panose="05050102010706020507" pitchFamily="18" charset="2"/>
              </a:rPr>
              <a:t>; </a:t>
            </a:r>
            <a:r>
              <a:rPr lang="it-IT" altLang="it-IT" dirty="0" err="1">
                <a:sym typeface="Symbol" panose="05050102010706020507" pitchFamily="18" charset="2"/>
              </a:rPr>
              <a:t>lim</a:t>
            </a:r>
            <a:r>
              <a:rPr lang="it-IT" altLang="it-IT" baseline="-25000" dirty="0" err="1">
                <a:sym typeface="Symbol" panose="05050102010706020507" pitchFamily="18" charset="2"/>
              </a:rPr>
              <a:t>U</a:t>
            </a:r>
            <a:r>
              <a:rPr lang="it-IT" altLang="it-IT" dirty="0">
                <a:sym typeface="Symbol" panose="05050102010706020507" pitchFamily="18" charset="2"/>
              </a:rPr>
              <a:t>   </a:t>
            </a:r>
            <a:r>
              <a:rPr lang="it-IT" altLang="it-IT" dirty="0"/>
              <a:t>( 0 ; + </a:t>
            </a:r>
            <a:r>
              <a:rPr lang="it-IT" altLang="it-IT" sz="3200" b="1" dirty="0">
                <a:sym typeface="Symbol" panose="05050102010706020507" pitchFamily="18" charset="2"/>
              </a:rPr>
              <a:t></a:t>
            </a:r>
            <a:r>
              <a:rPr lang="it-IT" altLang="it-IT" dirty="0">
                <a:sym typeface="Symbol" panose="05050102010706020507" pitchFamily="18" charset="2"/>
              </a:rPr>
              <a:t>) 	   non superiorità</a:t>
            </a:r>
          </a:p>
        </p:txBody>
      </p:sp>
    </p:spTree>
    <p:extLst>
      <p:ext uri="{BB962C8B-B14F-4D97-AF65-F5344CB8AC3E}">
        <p14:creationId xmlns:p14="http://schemas.microsoft.com/office/powerpoint/2010/main" val="39399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7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7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79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79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79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6"/>
          <p:cNvGrpSpPr>
            <a:grpSpLocks/>
          </p:cNvGrpSpPr>
          <p:nvPr/>
        </p:nvGrpSpPr>
        <p:grpSpPr bwMode="auto">
          <a:xfrm>
            <a:off x="533400" y="347663"/>
            <a:ext cx="6469063" cy="5829300"/>
            <a:chOff x="336" y="288"/>
            <a:chExt cx="4075" cy="3672"/>
          </a:xfrm>
        </p:grpSpPr>
        <p:graphicFrame>
          <p:nvGraphicFramePr>
            <p:cNvPr id="2867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4837587"/>
                </p:ext>
              </p:extLst>
            </p:nvPr>
          </p:nvGraphicFramePr>
          <p:xfrm>
            <a:off x="336" y="288"/>
            <a:ext cx="4075" cy="36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155" name="Foglio di lavoro" r:id="rId3" imgW="3667096" imgH="3229054" progId="Excel.Sheet.8">
                    <p:embed/>
                  </p:oleObj>
                </mc:Choice>
                <mc:Fallback>
                  <p:oleObj name="Foglio di lavoro" r:id="rId3" imgW="3667096" imgH="3229054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88"/>
                          <a:ext cx="4075" cy="36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77" name="Text Box 3"/>
            <p:cNvSpPr txBox="1">
              <a:spLocks noChangeArrowheads="1"/>
            </p:cNvSpPr>
            <p:nvPr/>
          </p:nvSpPr>
          <p:spPr bwMode="auto">
            <a:xfrm>
              <a:off x="471" y="912"/>
              <a:ext cx="326" cy="20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(a)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200">
                <a:latin typeface="Tahom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(b)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200">
                <a:latin typeface="Tahom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(c)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200">
                <a:latin typeface="Tahom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(d)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200">
                <a:latin typeface="Tahom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(e)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200">
                <a:latin typeface="Tahom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(f)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it-IT" altLang="it-IT" sz="1200">
                <a:latin typeface="Tahoma" panose="020B060403050404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latin typeface="Tahoma" panose="020B0604030504040204" pitchFamily="34" charset="0"/>
                </a:rPr>
                <a:t>(g)</a:t>
              </a:r>
              <a:endParaRPr lang="it-IT" altLang="it-IT" sz="2400">
                <a:latin typeface="Tahoma" panose="020B0604030504040204" pitchFamily="34" charset="0"/>
              </a:endParaRPr>
            </a:p>
          </p:txBody>
        </p:sp>
      </p:grp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443663" y="1338263"/>
            <a:ext cx="2311400" cy="335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accent2"/>
                </a:solidFill>
                <a:latin typeface="Tahoma" panose="020B0604030504040204" pitchFamily="34" charset="0"/>
              </a:rPr>
              <a:t>Non inferiorità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accent2"/>
                </a:solidFill>
                <a:latin typeface="Tahoma" panose="020B0604030504040204" pitchFamily="34" charset="0"/>
              </a:rPr>
              <a:t>Non superiorità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ahoma" panose="020B0604030504040204" pitchFamily="34" charset="0"/>
              </a:rPr>
              <a:t>Equivalenza (sup?)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ahoma" panose="020B0604030504040204" pitchFamily="34" charset="0"/>
              </a:rPr>
              <a:t>Equivalenza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ahoma" panose="020B0604030504040204" pitchFamily="34" charset="0"/>
              </a:rPr>
              <a:t>Equivalenza (inf?)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990033"/>
                </a:solidFill>
                <a:latin typeface="Tahoma" panose="020B0604030504040204" pitchFamily="34" charset="0"/>
              </a:rPr>
              <a:t>Inferiorità (eq?)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20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990033"/>
                </a:solidFill>
                <a:latin typeface="Tahoma" panose="020B0604030504040204" pitchFamily="34" charset="0"/>
              </a:rPr>
              <a:t>Superiorità (eq?)</a:t>
            </a:r>
            <a:endParaRPr lang="it-IT" altLang="it-IT" sz="20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3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8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8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48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s://upload.wikimedia.org/wikipedia/commons/thumb/b/b4/Equivalence_Test.png/1920px-Equivalence_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7900988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5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893050" cy="582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CasellaDiTesto 2"/>
          <p:cNvSpPr txBox="1">
            <a:spLocks noChangeArrowheads="1"/>
          </p:cNvSpPr>
          <p:nvPr/>
        </p:nvSpPr>
        <p:spPr bwMode="auto">
          <a:xfrm>
            <a:off x="323850" y="6021388"/>
            <a:ext cx="8245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it-IT" altLang="it-IT" sz="1800"/>
              <a:t>D: NEW non inferiore perché sotto </a:t>
            </a:r>
            <a:r>
              <a:rPr lang="it-IT" altLang="it-IT" sz="1800">
                <a:sym typeface="Symbol" panose="05050102010706020507" pitchFamily="18" charset="2"/>
              </a:rPr>
              <a:t>, ma significativamente diverso (in peggio)</a:t>
            </a:r>
          </a:p>
          <a:p>
            <a:r>
              <a:rPr lang="it-IT" altLang="it-IT" sz="1800">
                <a:sym typeface="Symbol" panose="05050102010706020507" pitchFamily="18" charset="2"/>
              </a:rPr>
              <a:t>G: NEW inconclusivo, ma significativamente diverso (in peggio)</a:t>
            </a:r>
            <a:endParaRPr lang="it-IT" altLang="it-IT" sz="1800"/>
          </a:p>
        </p:txBody>
      </p:sp>
    </p:spTree>
    <p:extLst>
      <p:ext uri="{BB962C8B-B14F-4D97-AF65-F5344CB8AC3E}">
        <p14:creationId xmlns:p14="http://schemas.microsoft.com/office/powerpoint/2010/main" val="20843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990600" y="685800"/>
            <a:ext cx="7102475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NOTA BENE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Quando si debbono valutare i risultati di un test di equivalenza o di non inferiorità, occorre: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- controllare il livello di confidenza (diffidare del 90%, verificando che non sia un sotterfugio per camuffare la non equivalenza)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</a:rPr>
              <a:t>- valutare l’ampiezza dell’intervallo di riferimento  (- </a:t>
            </a:r>
            <a:r>
              <a:rPr lang="it-IT" altLang="it-IT" b="1" dirty="0">
                <a:latin typeface="Tahoma" panose="020B0604030504040204" pitchFamily="34" charset="0"/>
                <a:sym typeface="Symbol" panose="05050102010706020507" pitchFamily="18" charset="2"/>
              </a:rPr>
              <a:t> 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; +</a:t>
            </a:r>
            <a:r>
              <a:rPr lang="it-IT" altLang="it-IT" sz="2400" b="1" dirty="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it-IT" altLang="it-IT" b="1" dirty="0">
                <a:latin typeface="Tahoma" panose="020B0604030504040204" pitchFamily="34" charset="0"/>
                <a:sym typeface="Symbol" panose="05050102010706020507" pitchFamily="18" charset="2"/>
              </a:rPr>
              <a:t>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), in relazione al </a:t>
            </a:r>
            <a:r>
              <a:rPr lang="it-IT" altLang="it-IT" sz="2400" dirty="0" smtClean="0">
                <a:latin typeface="Tahoma" panose="020B0604030504040204" pitchFamily="34" charset="0"/>
                <a:sym typeface="Symbol" panose="05050102010706020507" pitchFamily="18" charset="2"/>
              </a:rPr>
              <a:t>trattamento da valutare </a:t>
            </a: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e agli effetti attesi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000" dirty="0">
              <a:latin typeface="Tahoma" panose="020B0604030504040204" pitchFamily="34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ahoma" panose="020B0604030504040204" pitchFamily="34" charset="0"/>
                <a:sym typeface="Symbol" panose="05050102010706020507" pitchFamily="18" charset="2"/>
              </a:rPr>
              <a:t>- valutare la dimensione campionaria utilizzata</a:t>
            </a:r>
          </a:p>
        </p:txBody>
      </p:sp>
    </p:spTree>
    <p:extLst>
      <p:ext uri="{BB962C8B-B14F-4D97-AF65-F5344CB8AC3E}">
        <p14:creationId xmlns:p14="http://schemas.microsoft.com/office/powerpoint/2010/main" val="11455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143116"/>
            <a:ext cx="7554384" cy="2736304"/>
          </a:xfrm>
        </p:spPr>
        <p:txBody>
          <a:bodyPr>
            <a:normAutofit fontScale="70000" lnSpcReduction="20000"/>
          </a:bodyPr>
          <a:lstStyle/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Seminario di </a:t>
            </a:r>
          </a:p>
          <a:p>
            <a:r>
              <a:rPr lang="it-IT" sz="6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Statistica inferenziale</a:t>
            </a:r>
          </a:p>
          <a:p>
            <a:endParaRPr lang="it-IT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Flavia Chiarotti</a:t>
            </a:r>
            <a:b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it-IT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Replicabilità</a:t>
            </a:r>
            <a:endParaRPr lang="it-IT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C012C-8425-42DF-8BBD-FA2A435F5FA4}" type="slidenum">
              <a:rPr lang="it-IT" smtClean="0"/>
              <a:pPr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93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79630"/>
            <a:ext cx="871296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200" dirty="0" smtClean="0"/>
              <a:t>Negli ultimi anni, nella letteratura scientifica si 
è discusso del problema della </a:t>
            </a:r>
            <a:r>
              <a:rPr lang="it-IT" sz="2200" dirty="0" smtClean="0">
                <a:solidFill>
                  <a:srgbClr val="FF0000"/>
                </a:solidFill>
              </a:rPr>
              <a:t>mancanza di riproducibilità </a:t>
            </a:r>
            <a:r>
              <a:rPr lang="it-IT" sz="2200" dirty="0" smtClean="0"/>
              <a:t>degli studi.</a:t>
            </a:r>
          </a:p>
          <a:p>
            <a:pPr>
              <a:spcAft>
                <a:spcPts val="1200"/>
              </a:spcAft>
            </a:pPr>
            <a:r>
              <a:rPr lang="it-IT" sz="2200" dirty="0" smtClean="0"/>
              <a:t>Non tutti gli scienziati sono d’accordo sull’aumento della mancanza di riproducibilità. I principali argomenti contro tale teoria sono (</a:t>
            </a:r>
            <a:r>
              <a:rPr lang="it-IT" dirty="0" err="1" smtClean="0"/>
              <a:t>Pashler</a:t>
            </a:r>
            <a:r>
              <a:rPr lang="it-IT" dirty="0" smtClean="0"/>
              <a:t> and Harris.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replicability</a:t>
            </a:r>
            <a:r>
              <a:rPr lang="it-IT" dirty="0" smtClean="0"/>
              <a:t> </a:t>
            </a:r>
            <a:r>
              <a:rPr lang="it-IT" dirty="0" err="1" smtClean="0"/>
              <a:t>crisis</a:t>
            </a:r>
            <a:r>
              <a:rPr lang="it-IT" dirty="0" smtClean="0"/>
              <a:t> </a:t>
            </a:r>
            <a:r>
              <a:rPr lang="it-IT" dirty="0" err="1" smtClean="0"/>
              <a:t>overblown</a:t>
            </a:r>
            <a:r>
              <a:rPr lang="it-IT" dirty="0" smtClean="0"/>
              <a:t>? Three </a:t>
            </a:r>
            <a:r>
              <a:rPr lang="it-IT" dirty="0" err="1" smtClean="0"/>
              <a:t>arguments</a:t>
            </a:r>
            <a:r>
              <a:rPr lang="it-IT" dirty="0" smtClean="0"/>
              <a:t> </a:t>
            </a:r>
            <a:r>
              <a:rPr lang="it-IT" dirty="0" err="1" smtClean="0"/>
              <a:t>examined</a:t>
            </a:r>
            <a:r>
              <a:rPr lang="it-IT" dirty="0" smtClean="0"/>
              <a:t>. </a:t>
            </a:r>
            <a:r>
              <a:rPr lang="it-IT" i="1" dirty="0" smtClean="0"/>
              <a:t>APS</a:t>
            </a:r>
            <a:r>
              <a:rPr lang="it-IT" dirty="0" smtClean="0"/>
              <a:t>, 2012</a:t>
            </a:r>
            <a:r>
              <a:rPr lang="it-IT" sz="2200" dirty="0" smtClean="0"/>
              <a:t>):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dirty="0" smtClean="0"/>
              <a:t>E’ un dato che vi sia un tasso di falsi positivi diverso da zero, ma gli scienziati riescono a mantenerlo a livelli accettabili stabilendo un livello di significatività sufficientemente basso e conservativo (e.g., 5%).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dirty="0" smtClean="0"/>
              <a:t>E’ </a:t>
            </a:r>
            <a:r>
              <a:rPr lang="it-IT" sz="2200" dirty="0"/>
              <a:t>vero </a:t>
            </a:r>
            <a:r>
              <a:rPr lang="it-IT" sz="2200" dirty="0" smtClean="0"/>
              <a:t>che in </a:t>
            </a:r>
            <a:r>
              <a:rPr lang="it-IT" sz="2200" dirty="0"/>
              <a:t>molte aree della psicologia </a:t>
            </a:r>
            <a:r>
              <a:rPr lang="it-IT" sz="2200" dirty="0" smtClean="0"/>
              <a:t>raramente i </a:t>
            </a:r>
            <a:r>
              <a:rPr lang="it-IT" sz="2200" dirty="0"/>
              <a:t>ricercatori tentano </a:t>
            </a:r>
            <a:r>
              <a:rPr lang="it-IT" sz="2200" dirty="0" smtClean="0"/>
              <a:t>di replicare i dati. In ogni caso, i ricercatori frequentemente tentano (e pubblicano) replicazioni concettuali degli esperimenti, che sono molto più rilevanti ed efficaci nel valutare la fondatezza e la </a:t>
            </a:r>
            <a:r>
              <a:rPr lang="it-IT" sz="2200" dirty="0" err="1" smtClean="0"/>
              <a:t>generalizzabilità</a:t>
            </a:r>
            <a:r>
              <a:rPr lang="it-IT" sz="2200" dirty="0" smtClean="0"/>
              <a:t> dei risultati precedentemente ottenuti.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it-IT" sz="2200" dirty="0" smtClean="0"/>
              <a:t>La scienza seppur lentamente si auto-corregge. Risultati errati, qualora pubblicati, verranno successivamente smentiti. Non bisogna essere impazienti.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048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00034" y="571480"/>
            <a:ext cx="6819496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Esempio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Lancio di una moneta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X = T, C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se la moneta è bilanciata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P(T) = 0.5	P(C) = 0.5</a:t>
            </a:r>
          </a:p>
          <a:p>
            <a:pPr>
              <a:spcAft>
                <a:spcPts val="1200"/>
              </a:spcAft>
            </a:pP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Poniamo n = 3 (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3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lanci consecutivi della moneta)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Media attesa =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np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= 3*0.5 = 1.5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Varianza attesa =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np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(1-p) = 3*0.5*0.5 = 0.75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" y="728556"/>
            <a:ext cx="5820728" cy="610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00192" y="1016144"/>
            <a:ext cx="259228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it-IT" dirty="0" smtClean="0"/>
              <a:t>Baker, </a:t>
            </a:r>
            <a:r>
              <a:rPr lang="it-IT" i="1" dirty="0" smtClean="0"/>
              <a:t>Nature</a:t>
            </a:r>
            <a:r>
              <a:rPr lang="it-IT" dirty="0" smtClean="0"/>
              <a:t>, 2016</a:t>
            </a:r>
          </a:p>
          <a:p>
            <a:pPr>
              <a:spcAft>
                <a:spcPts val="1200"/>
              </a:spcAft>
            </a:pPr>
            <a:r>
              <a:rPr lang="it-IT" sz="2400" dirty="0" smtClean="0"/>
              <a:t>1576 ricercatori: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/>
              <a:t>Più del 70% di ricercatori non sono riusciti a riprodurre i risultati di esperimenti altrui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/>
              <a:t>Più del 50% di ricercatori non sono riusciti a riprodurre i propri risultati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70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79512" y="44624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400" dirty="0" smtClean="0"/>
              <a:t>Ciononostante, molti scienziati manifestano preoccupazione per la mancanza di replicabilità in vari campi della </a:t>
            </a:r>
            <a:r>
              <a:rPr lang="it-IT" sz="2400" dirty="0" err="1" smtClean="0"/>
              <a:t>scineza</a:t>
            </a:r>
            <a:endParaRPr lang="it-IT" sz="2400" dirty="0" smtClean="0"/>
          </a:p>
        </p:txBody>
      </p:sp>
    </p:spTree>
    <p:extLst>
      <p:ext uri="{BB962C8B-B14F-4D97-AF65-F5344CB8AC3E}">
        <p14:creationId xmlns:p14="http://schemas.microsoft.com/office/powerpoint/2010/main" val="20110326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63" y="63252"/>
            <a:ext cx="8245793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71</a:t>
            </a:fld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772616" y="3068960"/>
            <a:ext cx="7543800" cy="3648075"/>
            <a:chOff x="772616" y="3068960"/>
            <a:chExt cx="7543800" cy="36480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2616" y="3068960"/>
              <a:ext cx="7543800" cy="36480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Rettangolo 7"/>
            <p:cNvSpPr/>
            <p:nvPr/>
          </p:nvSpPr>
          <p:spPr>
            <a:xfrm>
              <a:off x="4607860" y="4410217"/>
              <a:ext cx="1800200" cy="1619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183924" y="5499302"/>
              <a:ext cx="1224136" cy="1619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400236" y="4140115"/>
              <a:ext cx="1008112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614574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131148"/>
            <a:ext cx="85689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sz="2400" dirty="0" smtClean="0"/>
              <a:t>Molti scienziati manifestano preoccupazione sulla replicabilità soprattutto negli studi preclinici e clinici</a:t>
            </a:r>
          </a:p>
          <a:p>
            <a:r>
              <a:rPr lang="en-US" dirty="0" smtClean="0"/>
              <a:t>Begley and Ioannidis. Reproducibility in science. </a:t>
            </a:r>
            <a:r>
              <a:rPr lang="en-US" i="1" dirty="0" smtClean="0"/>
              <a:t>Circulation Res</a:t>
            </a:r>
            <a:r>
              <a:rPr lang="en-US" dirty="0" smtClean="0"/>
              <a:t>, 2015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53" y="1916832"/>
            <a:ext cx="8738235" cy="460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1740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73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23528" y="40466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Tra le possibili ragioni della mancanza di riproducibilità vi so</a:t>
            </a:r>
            <a:r>
              <a:rPr lang="en-US" sz="2400" dirty="0" smtClean="0"/>
              <a:t>no: “To </a:t>
            </a:r>
            <a:r>
              <a:rPr lang="en-US" sz="2400" dirty="0"/>
              <a:t>a large extent, this reproducibility crisis in basic and preclinical research may be as a </a:t>
            </a:r>
            <a:r>
              <a:rPr lang="en-US" sz="2400" dirty="0" smtClean="0"/>
              <a:t>result of </a:t>
            </a:r>
            <a:r>
              <a:rPr lang="en-US" sz="2400" u="sng" dirty="0"/>
              <a:t>failure to adhere to good scientific practice</a:t>
            </a:r>
            <a:r>
              <a:rPr lang="en-US" sz="2400" dirty="0"/>
              <a:t> and the </a:t>
            </a:r>
            <a:r>
              <a:rPr lang="en-US" sz="2400" u="sng" dirty="0"/>
              <a:t>desperation to publish or perish</a:t>
            </a:r>
            <a:r>
              <a:rPr lang="en-US" sz="2400" dirty="0" smtClean="0"/>
              <a:t>.”</a:t>
            </a:r>
            <a:endParaRPr lang="it-IT" sz="2400" dirty="0"/>
          </a:p>
        </p:txBody>
      </p:sp>
      <p:grpSp>
        <p:nvGrpSpPr>
          <p:cNvPr id="7" name="Gruppo 6"/>
          <p:cNvGrpSpPr/>
          <p:nvPr/>
        </p:nvGrpSpPr>
        <p:grpSpPr>
          <a:xfrm>
            <a:off x="65925" y="2564904"/>
            <a:ext cx="9029700" cy="3326130"/>
            <a:chOff x="65925" y="2335118"/>
            <a:chExt cx="9029700" cy="332613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925" y="2335118"/>
              <a:ext cx="9029700" cy="3326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ttangolo 4"/>
            <p:cNvSpPr/>
            <p:nvPr/>
          </p:nvSpPr>
          <p:spPr>
            <a:xfrm>
              <a:off x="1691680" y="2907014"/>
              <a:ext cx="2160240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2555776" y="3140968"/>
              <a:ext cx="1368152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7"/>
          <p:cNvSpPr/>
          <p:nvPr/>
        </p:nvSpPr>
        <p:spPr>
          <a:xfrm>
            <a:off x="107504" y="6095037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Begley and Ioannidis. Reproducibility in science. </a:t>
            </a:r>
            <a:r>
              <a:rPr lang="en-US" i="1" dirty="0" smtClean="0"/>
              <a:t>Circulation Res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5455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74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51520" y="529510"/>
            <a:ext cx="86409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McShane</a:t>
            </a:r>
            <a:r>
              <a:rPr lang="en-US" dirty="0" smtClean="0"/>
              <a:t> , Gal, </a:t>
            </a:r>
            <a:r>
              <a:rPr lang="en-US" dirty="0" err="1" smtClean="0"/>
              <a:t>Gelman</a:t>
            </a:r>
            <a:r>
              <a:rPr lang="en-US" dirty="0" smtClean="0"/>
              <a:t>, Robert, and Tackett. </a:t>
            </a:r>
            <a:r>
              <a:rPr lang="en-US" dirty="0" smtClean="0">
                <a:solidFill>
                  <a:prstClr val="black"/>
                </a:solidFill>
              </a:rPr>
              <a:t>Abandon Statistical Significance. 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http://www.stat.columbia.edu/~gelman/research/unpublished/abandon.pdf</a:t>
            </a:r>
            <a:r>
              <a:rPr lang="en-US" dirty="0" smtClean="0"/>
              <a:t>, 2017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spcAft>
                <a:spcPts val="1200"/>
              </a:spcAft>
            </a:pPr>
            <a:r>
              <a:rPr lang="it-IT" sz="2400" dirty="0" smtClean="0"/>
              <a:t>Una ulteriore ragione della mancanza di riproducibilità potrebbe essere la “fede” che gli scienziati, e gli editori, nutrono verso il p-</a:t>
            </a:r>
            <a:r>
              <a:rPr lang="it-IT" sz="2400" dirty="0" err="1" smtClean="0"/>
              <a:t>value</a:t>
            </a:r>
            <a:r>
              <a:rPr lang="it-IT" sz="2400" dirty="0" smtClean="0"/>
              <a:t> che viene dai test di ipotesi.</a:t>
            </a:r>
          </a:p>
          <a:p>
            <a:pPr>
              <a:spcAft>
                <a:spcPts val="1200"/>
              </a:spcAft>
            </a:pPr>
            <a:r>
              <a:rPr lang="it-IT" sz="2400" dirty="0" smtClean="0">
                <a:solidFill>
                  <a:srgbClr val="FF0000"/>
                </a:solidFill>
              </a:rPr>
              <a:t>La significatività statistica è solo uno dei pezzi di informazione che vengono dall’analisi dei dati sperimentali</a:t>
            </a:r>
            <a:r>
              <a:rPr lang="it-IT" sz="2400" dirty="0" smtClean="0"/>
              <a:t>, e va integrata con considerazioni cliniche su: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/>
              <a:t>i possibili meccanismi biologici/clinici sottostanti al fenomeno osservato,</a:t>
            </a:r>
          </a:p>
          <a:p>
            <a:pPr marL="179388" indent="-179388">
              <a:spcAft>
                <a:spcPts val="1200"/>
              </a:spcAft>
              <a:buFont typeface="Arial" pitchFamily="34" charset="0"/>
              <a:buChar char="•"/>
            </a:pPr>
            <a:r>
              <a:rPr lang="it-IT" sz="2400" dirty="0" smtClean="0"/>
              <a:t>la rilevanza clinica dei risultati, in termini di dimensione degli effetti osservati.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629125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179512" y="154266"/>
            <a:ext cx="5760976" cy="5570411"/>
            <a:chOff x="179512" y="154260"/>
            <a:chExt cx="6737985" cy="65151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54260"/>
              <a:ext cx="6737985" cy="651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Ovale 2"/>
            <p:cNvSpPr/>
            <p:nvPr/>
          </p:nvSpPr>
          <p:spPr>
            <a:xfrm>
              <a:off x="431396" y="2402958"/>
              <a:ext cx="316835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1349569" y="4356139"/>
              <a:ext cx="2241213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75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012160" y="188640"/>
            <a:ext cx="313184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 smtClean="0"/>
              <a:t>Possibili soluzioni?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“One of the best –publicized approaches to boosting reproducibility is </a:t>
            </a:r>
            <a:r>
              <a:rPr lang="en-US" sz="2400" dirty="0" smtClean="0">
                <a:solidFill>
                  <a:srgbClr val="FF0000"/>
                </a:solidFill>
              </a:rPr>
              <a:t>pre-registration</a:t>
            </a:r>
            <a:r>
              <a:rPr lang="en-US" sz="2400" dirty="0" smtClean="0"/>
              <a:t>, where scientists </a:t>
            </a:r>
            <a:r>
              <a:rPr lang="en-US" sz="2400" dirty="0" smtClean="0">
                <a:solidFill>
                  <a:srgbClr val="FF0000"/>
                </a:solidFill>
              </a:rPr>
              <a:t>submit hypotheses and plans for data analysis to a third party before performing experiments</a:t>
            </a:r>
            <a:r>
              <a:rPr lang="en-US" sz="2400" dirty="0" smtClean="0"/>
              <a:t>, to prevent cherry-picking statistically significant results later”</a:t>
            </a:r>
            <a:endParaRPr lang="en-US" sz="2400" dirty="0"/>
          </a:p>
        </p:txBody>
      </p:sp>
      <p:sp>
        <p:nvSpPr>
          <p:cNvPr id="8" name="Rettangolo 7"/>
          <p:cNvSpPr/>
          <p:nvPr/>
        </p:nvSpPr>
        <p:spPr>
          <a:xfrm>
            <a:off x="179512" y="6084004"/>
            <a:ext cx="208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Baker, </a:t>
            </a:r>
            <a:r>
              <a:rPr lang="en-US" i="1" dirty="0" smtClean="0"/>
              <a:t>Nature</a:t>
            </a:r>
            <a:r>
              <a:rPr lang="en-US" dirty="0" smtClean="0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2453990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E1821-A0E1-4D2B-B884-515F6994B251}" type="slidenum">
              <a:rPr lang="it-IT" smtClean="0"/>
              <a:pPr/>
              <a:t>76</a:t>
            </a:fld>
            <a:endParaRPr lang="it-IT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59293"/>
              </p:ext>
            </p:extLst>
          </p:nvPr>
        </p:nvGraphicFramePr>
        <p:xfrm>
          <a:off x="251520" y="205524"/>
          <a:ext cx="8568952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it-IT" sz="2400" noProof="0" dirty="0" smtClean="0"/>
                        <a:t>Argomenti che debbono essere trattati nei protocolli sperimentali</a:t>
                      </a:r>
                      <a:endParaRPr lang="it-IT" sz="24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4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noProof="0" dirty="0" smtClean="0"/>
                        <a:t>Disegno sperimentale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gruppi indipendenti</a:t>
                      </a:r>
                    </a:p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misure ripetute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noProof="0" dirty="0" smtClean="0"/>
                        <a:t>Caratteristiche delle unità statistiche </a:t>
                      </a:r>
                      <a:endParaRPr lang="it-IT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ceppi di animali</a:t>
                      </a:r>
                    </a:p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demografia</a:t>
                      </a:r>
                    </a:p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criteri di inclusione ed esclusione …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noProof="0" dirty="0" smtClean="0"/>
                        <a:t>Trattamenti</a:t>
                      </a:r>
                      <a:endParaRPr lang="it-IT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tipo</a:t>
                      </a:r>
                    </a:p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dosi …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noProof="0" dirty="0" smtClean="0"/>
                        <a:t>Insieme di variabili che debbono essere rilevate sulle unità statistiche</a:t>
                      </a:r>
                      <a:endParaRPr lang="it-IT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err="1" smtClean="0"/>
                        <a:t>outcome</a:t>
                      </a:r>
                      <a:r>
                        <a:rPr lang="it-IT" sz="2000" noProof="0" dirty="0" smtClean="0"/>
                        <a:t> primari</a:t>
                      </a:r>
                      <a:r>
                        <a:rPr lang="it-IT" sz="2000" baseline="0" noProof="0" dirty="0" smtClean="0"/>
                        <a:t> e s</a:t>
                      </a:r>
                      <a:r>
                        <a:rPr lang="it-IT" sz="2000" noProof="0" dirty="0" smtClean="0"/>
                        <a:t>econdari (strumenti, test, apparati)</a:t>
                      </a:r>
                    </a:p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err="1" smtClean="0"/>
                        <a:t>covariate</a:t>
                      </a:r>
                      <a:r>
                        <a:rPr lang="it-IT" sz="2000" noProof="0" dirty="0" smtClean="0"/>
                        <a:t> (fattori di confondimento o di interazione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noProof="0" dirty="0" smtClean="0"/>
                        <a:t>Controllo per test multipli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err="1" smtClean="0"/>
                        <a:t>omics</a:t>
                      </a:r>
                      <a:r>
                        <a:rPr lang="it-IT" sz="2000" noProof="0" dirty="0" smtClean="0"/>
                        <a:t> ?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noProof="0" dirty="0" smtClean="0"/>
                        <a:t>Dimensione dell’effetto</a:t>
                      </a:r>
                      <a:endParaRPr lang="it-IT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rilevanza rispetto alla variabilità attesa dell’</a:t>
                      </a:r>
                      <a:r>
                        <a:rPr lang="it-IT" sz="2000" noProof="0" dirty="0" err="1" smtClean="0"/>
                        <a:t>outcome</a:t>
                      </a:r>
                      <a:r>
                        <a:rPr lang="it-IT" sz="2000" noProof="0" dirty="0" smtClean="0"/>
                        <a:t> e all’impatto clinic/biologico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noProof="0" dirty="0" smtClean="0"/>
                        <a:t>Livello di significatività e potenza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itchFamily="34" charset="0"/>
                        <a:buChar char="•"/>
                      </a:pPr>
                      <a:r>
                        <a:rPr lang="it-IT" sz="2000" noProof="0" dirty="0" smtClean="0"/>
                        <a:t>errori di I e II tipo</a:t>
                      </a:r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noProof="0" dirty="0" smtClean="0"/>
                        <a:t>Dimensione del campione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noProof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ttangolo arrotondato 4"/>
          <p:cNvSpPr/>
          <p:nvPr/>
        </p:nvSpPr>
        <p:spPr>
          <a:xfrm>
            <a:off x="107504" y="4371556"/>
            <a:ext cx="3240360" cy="22322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3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8</a:t>
            </a:fld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85721" y="186092"/>
          <a:ext cx="5072100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4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44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44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44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44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Lancio 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Lancio 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Lancio 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Seq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 teste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TTT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TTC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TCT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TCC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CTT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CTC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CCT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CCC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it-IT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5643568" y="1418274"/>
          <a:ext cx="3286148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1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215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15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N teste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Freq</a:t>
                      </a:r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ass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0.125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0.125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0.375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0.500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0.375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0.875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0.125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1.000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0-3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1.000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643570" y="285728"/>
            <a:ext cx="3144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3 lanci di una moneta bilanciata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137F-7BA9-4A6C-B02C-47FB8911CB6D}" type="slidenum">
              <a:rPr lang="it-IT" smtClean="0"/>
              <a:pPr/>
              <a:t>9</a:t>
            </a:fld>
            <a:endParaRPr lang="it-IT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57160" y="428604"/>
          <a:ext cx="8429680" cy="620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9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4296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N teste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Freq</a:t>
                      </a:r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ass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Freq</a:t>
                      </a:r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ass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Freq</a:t>
                      </a:r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dirty="0" err="1" smtClean="0">
                          <a:latin typeface="Arial" pitchFamily="34" charset="0"/>
                          <a:cs typeface="Arial" pitchFamily="34" charset="0"/>
                        </a:rPr>
                        <a:t>ass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F(x)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0.1250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0.1250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0.0625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0.0625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0.0010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0.0010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0.3750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0.5000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0.2500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0.3125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0.0098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0.0107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3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0.3750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0.8750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0.3750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0.6875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45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0.0439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0.0547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0.1250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0.2500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0.9375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120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0.1172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0.1719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0.0625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210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0.2051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0.3770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252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0.2461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0.6230</a:t>
                      </a:r>
                      <a:endParaRPr lang="it-IT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6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210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0.2051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0.8281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7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120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0.1172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0.9453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8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45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0.0439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0.9593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9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0.0098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0.9990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0.0010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TOT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8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16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1024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media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2.0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5.0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>
                          <a:latin typeface="+mn-lt"/>
                          <a:cs typeface="Arial" pitchFamily="34" charset="0"/>
                        </a:rPr>
                        <a:t>var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0.75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1.00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+mn-lt"/>
                          <a:cs typeface="Arial" pitchFamily="34" charset="0"/>
                        </a:rPr>
                        <a:t>2.50</a:t>
                      </a:r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3225</Words>
  <Application>Microsoft Office PowerPoint</Application>
  <PresentationFormat>Presentazione su schermo (4:3)</PresentationFormat>
  <Paragraphs>811</Paragraphs>
  <Slides>76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76</vt:i4>
      </vt:variant>
    </vt:vector>
  </HeadingPairs>
  <TitlesOfParts>
    <vt:vector size="82" baseType="lpstr">
      <vt:lpstr>Tema di Office</vt:lpstr>
      <vt:lpstr>Equazione</vt:lpstr>
      <vt:lpstr>Equation</vt:lpstr>
      <vt:lpstr>Grafico</vt:lpstr>
      <vt:lpstr>Documento</vt:lpstr>
      <vt:lpstr>Foglio di lavoro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Scuola di Specializzazione in Farmacia Ospedaliera</dc:title>
  <dc:creator>chiarotti_flavia</dc:creator>
  <cp:lastModifiedBy>Gianluca Frustagli</cp:lastModifiedBy>
  <cp:revision>86</cp:revision>
  <dcterms:created xsi:type="dcterms:W3CDTF">2017-09-29T12:59:21Z</dcterms:created>
  <dcterms:modified xsi:type="dcterms:W3CDTF">2018-04-09T23:25:30Z</dcterms:modified>
</cp:coreProperties>
</file>