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2" r:id="rId2"/>
    <p:sldId id="313" r:id="rId3"/>
    <p:sldId id="317" r:id="rId4"/>
    <p:sldId id="310" r:id="rId5"/>
    <p:sldId id="332" r:id="rId6"/>
    <p:sldId id="311" r:id="rId7"/>
    <p:sldId id="312" r:id="rId8"/>
    <p:sldId id="333" r:id="rId9"/>
    <p:sldId id="318" r:id="rId10"/>
    <p:sldId id="258" r:id="rId11"/>
    <p:sldId id="259" r:id="rId12"/>
    <p:sldId id="264" r:id="rId13"/>
    <p:sldId id="265" r:id="rId14"/>
    <p:sldId id="319" r:id="rId15"/>
    <p:sldId id="267" r:id="rId16"/>
    <p:sldId id="330" r:id="rId17"/>
    <p:sldId id="296" r:id="rId18"/>
    <p:sldId id="266" r:id="rId19"/>
    <p:sldId id="268" r:id="rId20"/>
    <p:sldId id="269" r:id="rId21"/>
    <p:sldId id="326" r:id="rId22"/>
    <p:sldId id="270" r:id="rId23"/>
    <p:sldId id="271" r:id="rId24"/>
    <p:sldId id="272" r:id="rId25"/>
    <p:sldId id="273" r:id="rId26"/>
    <p:sldId id="274" r:id="rId27"/>
    <p:sldId id="331" r:id="rId28"/>
    <p:sldId id="320" r:id="rId29"/>
    <p:sldId id="256" r:id="rId30"/>
    <p:sldId id="334" r:id="rId31"/>
    <p:sldId id="257" r:id="rId32"/>
    <p:sldId id="275" r:id="rId33"/>
    <p:sldId id="276" r:id="rId34"/>
    <p:sldId id="277" r:id="rId35"/>
    <p:sldId id="278" r:id="rId36"/>
    <p:sldId id="279" r:id="rId37"/>
    <p:sldId id="280" r:id="rId38"/>
    <p:sldId id="281" r:id="rId39"/>
    <p:sldId id="290" r:id="rId40"/>
    <p:sldId id="327" r:id="rId41"/>
    <p:sldId id="321" r:id="rId42"/>
    <p:sldId id="261" r:id="rId43"/>
    <p:sldId id="262" r:id="rId44"/>
    <p:sldId id="263" r:id="rId45"/>
    <p:sldId id="322" r:id="rId46"/>
    <p:sldId id="260" r:id="rId47"/>
    <p:sldId id="283" r:id="rId48"/>
    <p:sldId id="284" r:id="rId49"/>
    <p:sldId id="286" r:id="rId50"/>
    <p:sldId id="325" r:id="rId51"/>
    <p:sldId id="323" r:id="rId52"/>
    <p:sldId id="305" r:id="rId53"/>
    <p:sldId id="306" r:id="rId54"/>
    <p:sldId id="307" r:id="rId55"/>
    <p:sldId id="308" r:id="rId56"/>
    <p:sldId id="309" r:id="rId57"/>
    <p:sldId id="328" r:id="rId58"/>
    <p:sldId id="324" r:id="rId59"/>
    <p:sldId id="287" r:id="rId60"/>
    <p:sldId id="293" r:id="rId61"/>
    <p:sldId id="288" r:id="rId62"/>
    <p:sldId id="295" r:id="rId63"/>
    <p:sldId id="289" r:id="rId64"/>
    <p:sldId id="292" r:id="rId65"/>
    <p:sldId id="298" r:id="rId66"/>
    <p:sldId id="301" r:id="rId67"/>
    <p:sldId id="315" r:id="rId68"/>
    <p:sldId id="316" r:id="rId69"/>
    <p:sldId id="329"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24"/>
  </p:normalViewPr>
  <p:slideViewPr>
    <p:cSldViewPr snapToGrid="0" snapToObjects="1">
      <p:cViewPr>
        <p:scale>
          <a:sx n="75" d="100"/>
          <a:sy n="75" d="100"/>
        </p:scale>
        <p:origin x="-1914" y="-86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169959-4AE6-A74C-BF92-4557214B49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7E3F885-AD21-A748-B27C-7E78F677FB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A97C899-DC45-4E41-8C90-15F4397A52B4}"/>
              </a:ext>
            </a:extLst>
          </p:cNvPr>
          <p:cNvSpPr>
            <a:spLocks noGrp="1"/>
          </p:cNvSpPr>
          <p:nvPr>
            <p:ph type="dt" sz="half" idx="10"/>
          </p:nvPr>
        </p:nvSpPr>
        <p:spPr/>
        <p:txBody>
          <a:bodyPr/>
          <a:lstStyle/>
          <a:p>
            <a:fld id="{AD71AAED-C26F-584D-A5BB-A6B049291DF7}" type="datetimeFigureOut">
              <a:rPr lang="en-US" smtClean="0"/>
              <a:t>4/12/2019</a:t>
            </a:fld>
            <a:endParaRPr lang="en-US"/>
          </a:p>
        </p:txBody>
      </p:sp>
      <p:sp>
        <p:nvSpPr>
          <p:cNvPr id="5" name="Footer Placeholder 4">
            <a:extLst>
              <a:ext uri="{FF2B5EF4-FFF2-40B4-BE49-F238E27FC236}">
                <a16:creationId xmlns:a16="http://schemas.microsoft.com/office/drawing/2014/main" xmlns="" id="{5D79A622-88C6-E348-A2F0-50E2318F98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3F3D994-8921-374E-A604-CDAC5F04F043}"/>
              </a:ext>
            </a:extLst>
          </p:cNvPr>
          <p:cNvSpPr>
            <a:spLocks noGrp="1"/>
          </p:cNvSpPr>
          <p:nvPr>
            <p:ph type="sldNum" sz="quarter" idx="12"/>
          </p:nvPr>
        </p:nvSpPr>
        <p:spPr/>
        <p:txBody>
          <a:bodyPr/>
          <a:lstStyle/>
          <a:p>
            <a:fld id="{AFD0E51A-8507-C94F-9AA0-D57F0C97AF4C}" type="slidenum">
              <a:rPr lang="en-US" smtClean="0"/>
              <a:t>‹N›</a:t>
            </a:fld>
            <a:endParaRPr lang="en-US"/>
          </a:p>
        </p:txBody>
      </p:sp>
    </p:spTree>
    <p:extLst>
      <p:ext uri="{BB962C8B-B14F-4D97-AF65-F5344CB8AC3E}">
        <p14:creationId xmlns:p14="http://schemas.microsoft.com/office/powerpoint/2010/main" val="672247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32680B-1DAE-964C-98D4-FBA909C700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1C6442A-8B52-EC44-B6B4-2B5DFDCFE55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F1593CD-EB42-804A-8BE0-E5027BEB357C}"/>
              </a:ext>
            </a:extLst>
          </p:cNvPr>
          <p:cNvSpPr>
            <a:spLocks noGrp="1"/>
          </p:cNvSpPr>
          <p:nvPr>
            <p:ph type="dt" sz="half" idx="10"/>
          </p:nvPr>
        </p:nvSpPr>
        <p:spPr/>
        <p:txBody>
          <a:bodyPr/>
          <a:lstStyle/>
          <a:p>
            <a:fld id="{AD71AAED-C26F-584D-A5BB-A6B049291DF7}" type="datetimeFigureOut">
              <a:rPr lang="en-US" smtClean="0"/>
              <a:t>4/12/2019</a:t>
            </a:fld>
            <a:endParaRPr lang="en-US"/>
          </a:p>
        </p:txBody>
      </p:sp>
      <p:sp>
        <p:nvSpPr>
          <p:cNvPr id="5" name="Footer Placeholder 4">
            <a:extLst>
              <a:ext uri="{FF2B5EF4-FFF2-40B4-BE49-F238E27FC236}">
                <a16:creationId xmlns:a16="http://schemas.microsoft.com/office/drawing/2014/main" xmlns="" id="{AAD21475-8104-A545-AC2A-CFB16DD728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3330F46-F9E8-7742-860A-2A3E15AEC71E}"/>
              </a:ext>
            </a:extLst>
          </p:cNvPr>
          <p:cNvSpPr>
            <a:spLocks noGrp="1"/>
          </p:cNvSpPr>
          <p:nvPr>
            <p:ph type="sldNum" sz="quarter" idx="12"/>
          </p:nvPr>
        </p:nvSpPr>
        <p:spPr/>
        <p:txBody>
          <a:bodyPr/>
          <a:lstStyle/>
          <a:p>
            <a:fld id="{AFD0E51A-8507-C94F-9AA0-D57F0C97AF4C}" type="slidenum">
              <a:rPr lang="en-US" smtClean="0"/>
              <a:t>‹N›</a:t>
            </a:fld>
            <a:endParaRPr lang="en-US"/>
          </a:p>
        </p:txBody>
      </p:sp>
    </p:spTree>
    <p:extLst>
      <p:ext uri="{BB962C8B-B14F-4D97-AF65-F5344CB8AC3E}">
        <p14:creationId xmlns:p14="http://schemas.microsoft.com/office/powerpoint/2010/main" val="3125220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43F888E-1D80-7E48-84FF-BD0EC9AFFA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4D94BB0-1A02-5A45-AE44-D0DA5CA7724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365F9A-874D-E74D-AA97-5919EF191F1D}"/>
              </a:ext>
            </a:extLst>
          </p:cNvPr>
          <p:cNvSpPr>
            <a:spLocks noGrp="1"/>
          </p:cNvSpPr>
          <p:nvPr>
            <p:ph type="dt" sz="half" idx="10"/>
          </p:nvPr>
        </p:nvSpPr>
        <p:spPr/>
        <p:txBody>
          <a:bodyPr/>
          <a:lstStyle/>
          <a:p>
            <a:fld id="{AD71AAED-C26F-584D-A5BB-A6B049291DF7}" type="datetimeFigureOut">
              <a:rPr lang="en-US" smtClean="0"/>
              <a:t>4/12/2019</a:t>
            </a:fld>
            <a:endParaRPr lang="en-US"/>
          </a:p>
        </p:txBody>
      </p:sp>
      <p:sp>
        <p:nvSpPr>
          <p:cNvPr id="5" name="Footer Placeholder 4">
            <a:extLst>
              <a:ext uri="{FF2B5EF4-FFF2-40B4-BE49-F238E27FC236}">
                <a16:creationId xmlns:a16="http://schemas.microsoft.com/office/drawing/2014/main" xmlns="" id="{CC31198B-8317-CE4D-88D1-DC3079742D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3A9664E-7B1A-9746-8524-08258014280C}"/>
              </a:ext>
            </a:extLst>
          </p:cNvPr>
          <p:cNvSpPr>
            <a:spLocks noGrp="1"/>
          </p:cNvSpPr>
          <p:nvPr>
            <p:ph type="sldNum" sz="quarter" idx="12"/>
          </p:nvPr>
        </p:nvSpPr>
        <p:spPr/>
        <p:txBody>
          <a:bodyPr/>
          <a:lstStyle/>
          <a:p>
            <a:fld id="{AFD0E51A-8507-C94F-9AA0-D57F0C97AF4C}" type="slidenum">
              <a:rPr lang="en-US" smtClean="0"/>
              <a:t>‹N›</a:t>
            </a:fld>
            <a:endParaRPr lang="en-US"/>
          </a:p>
        </p:txBody>
      </p:sp>
    </p:spTree>
    <p:extLst>
      <p:ext uri="{BB962C8B-B14F-4D97-AF65-F5344CB8AC3E}">
        <p14:creationId xmlns:p14="http://schemas.microsoft.com/office/powerpoint/2010/main" val="2490913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B4C2A0-306A-2C4A-809B-C23343605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11F47C7-0404-804C-914D-762C9AA7749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25184B9-8B16-AD40-8693-3BD3079A0367}"/>
              </a:ext>
            </a:extLst>
          </p:cNvPr>
          <p:cNvSpPr>
            <a:spLocks noGrp="1"/>
          </p:cNvSpPr>
          <p:nvPr>
            <p:ph type="dt" sz="half" idx="10"/>
          </p:nvPr>
        </p:nvSpPr>
        <p:spPr/>
        <p:txBody>
          <a:bodyPr/>
          <a:lstStyle/>
          <a:p>
            <a:fld id="{AD71AAED-C26F-584D-A5BB-A6B049291DF7}" type="datetimeFigureOut">
              <a:rPr lang="en-US" smtClean="0"/>
              <a:t>4/12/2019</a:t>
            </a:fld>
            <a:endParaRPr lang="en-US"/>
          </a:p>
        </p:txBody>
      </p:sp>
      <p:sp>
        <p:nvSpPr>
          <p:cNvPr id="5" name="Footer Placeholder 4">
            <a:extLst>
              <a:ext uri="{FF2B5EF4-FFF2-40B4-BE49-F238E27FC236}">
                <a16:creationId xmlns:a16="http://schemas.microsoft.com/office/drawing/2014/main" xmlns="" id="{8B0E463B-49A5-C44D-BA09-A5E386EBA0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DA5C7A3-9D5A-2D4A-B89A-CE1EE2ED1431}"/>
              </a:ext>
            </a:extLst>
          </p:cNvPr>
          <p:cNvSpPr>
            <a:spLocks noGrp="1"/>
          </p:cNvSpPr>
          <p:nvPr>
            <p:ph type="sldNum" sz="quarter" idx="12"/>
          </p:nvPr>
        </p:nvSpPr>
        <p:spPr/>
        <p:txBody>
          <a:bodyPr/>
          <a:lstStyle/>
          <a:p>
            <a:fld id="{AFD0E51A-8507-C94F-9AA0-D57F0C97AF4C}" type="slidenum">
              <a:rPr lang="en-US" smtClean="0"/>
              <a:t>‹N›</a:t>
            </a:fld>
            <a:endParaRPr lang="en-US"/>
          </a:p>
        </p:txBody>
      </p:sp>
    </p:spTree>
    <p:extLst>
      <p:ext uri="{BB962C8B-B14F-4D97-AF65-F5344CB8AC3E}">
        <p14:creationId xmlns:p14="http://schemas.microsoft.com/office/powerpoint/2010/main" val="4038556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030D4F-0EAA-5347-A5B1-D5D7598C40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A7F6360-3FC1-D241-BC18-E5C381E091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5CDFDAD-3278-8A4D-96FA-FDEDBC75C878}"/>
              </a:ext>
            </a:extLst>
          </p:cNvPr>
          <p:cNvSpPr>
            <a:spLocks noGrp="1"/>
          </p:cNvSpPr>
          <p:nvPr>
            <p:ph type="dt" sz="half" idx="10"/>
          </p:nvPr>
        </p:nvSpPr>
        <p:spPr/>
        <p:txBody>
          <a:bodyPr/>
          <a:lstStyle/>
          <a:p>
            <a:fld id="{AD71AAED-C26F-584D-A5BB-A6B049291DF7}" type="datetimeFigureOut">
              <a:rPr lang="en-US" smtClean="0"/>
              <a:t>4/12/2019</a:t>
            </a:fld>
            <a:endParaRPr lang="en-US"/>
          </a:p>
        </p:txBody>
      </p:sp>
      <p:sp>
        <p:nvSpPr>
          <p:cNvPr id="5" name="Footer Placeholder 4">
            <a:extLst>
              <a:ext uri="{FF2B5EF4-FFF2-40B4-BE49-F238E27FC236}">
                <a16:creationId xmlns:a16="http://schemas.microsoft.com/office/drawing/2014/main" xmlns="" id="{F8A56779-6E57-AB4E-A4E0-4C79DBEFE1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6D8D194-80A9-1F48-841D-A2BBD51695FD}"/>
              </a:ext>
            </a:extLst>
          </p:cNvPr>
          <p:cNvSpPr>
            <a:spLocks noGrp="1"/>
          </p:cNvSpPr>
          <p:nvPr>
            <p:ph type="sldNum" sz="quarter" idx="12"/>
          </p:nvPr>
        </p:nvSpPr>
        <p:spPr/>
        <p:txBody>
          <a:bodyPr/>
          <a:lstStyle/>
          <a:p>
            <a:fld id="{AFD0E51A-8507-C94F-9AA0-D57F0C97AF4C}" type="slidenum">
              <a:rPr lang="en-US" smtClean="0"/>
              <a:t>‹N›</a:t>
            </a:fld>
            <a:endParaRPr lang="en-US"/>
          </a:p>
        </p:txBody>
      </p:sp>
    </p:spTree>
    <p:extLst>
      <p:ext uri="{BB962C8B-B14F-4D97-AF65-F5344CB8AC3E}">
        <p14:creationId xmlns:p14="http://schemas.microsoft.com/office/powerpoint/2010/main" val="3311734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AD5AC7-9E07-3D43-97DB-D6284B06B1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1E12263-BFB8-9A45-8618-15F2E7EC704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21480CF-2812-E242-BC95-0D3316DAC61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8A68DB0-B464-E840-9253-EE6F33C6BE63}"/>
              </a:ext>
            </a:extLst>
          </p:cNvPr>
          <p:cNvSpPr>
            <a:spLocks noGrp="1"/>
          </p:cNvSpPr>
          <p:nvPr>
            <p:ph type="dt" sz="half" idx="10"/>
          </p:nvPr>
        </p:nvSpPr>
        <p:spPr/>
        <p:txBody>
          <a:bodyPr/>
          <a:lstStyle/>
          <a:p>
            <a:fld id="{AD71AAED-C26F-584D-A5BB-A6B049291DF7}" type="datetimeFigureOut">
              <a:rPr lang="en-US" smtClean="0"/>
              <a:t>4/12/2019</a:t>
            </a:fld>
            <a:endParaRPr lang="en-US"/>
          </a:p>
        </p:txBody>
      </p:sp>
      <p:sp>
        <p:nvSpPr>
          <p:cNvPr id="6" name="Footer Placeholder 5">
            <a:extLst>
              <a:ext uri="{FF2B5EF4-FFF2-40B4-BE49-F238E27FC236}">
                <a16:creationId xmlns:a16="http://schemas.microsoft.com/office/drawing/2014/main" xmlns="" id="{86F5E99E-7FF0-A347-B62A-1D212561D8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F41F7B1-9213-F343-939D-B70E3830269C}"/>
              </a:ext>
            </a:extLst>
          </p:cNvPr>
          <p:cNvSpPr>
            <a:spLocks noGrp="1"/>
          </p:cNvSpPr>
          <p:nvPr>
            <p:ph type="sldNum" sz="quarter" idx="12"/>
          </p:nvPr>
        </p:nvSpPr>
        <p:spPr/>
        <p:txBody>
          <a:bodyPr/>
          <a:lstStyle/>
          <a:p>
            <a:fld id="{AFD0E51A-8507-C94F-9AA0-D57F0C97AF4C}" type="slidenum">
              <a:rPr lang="en-US" smtClean="0"/>
              <a:t>‹N›</a:t>
            </a:fld>
            <a:endParaRPr lang="en-US"/>
          </a:p>
        </p:txBody>
      </p:sp>
    </p:spTree>
    <p:extLst>
      <p:ext uri="{BB962C8B-B14F-4D97-AF65-F5344CB8AC3E}">
        <p14:creationId xmlns:p14="http://schemas.microsoft.com/office/powerpoint/2010/main" val="363114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62F267-3009-2540-A5C3-6CCBA4A43B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2778DD6-B165-BE40-985E-C56E973622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BFFCF797-7105-A548-9C37-7A60790F531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D454D9D-EE45-CF40-A54D-3EE9A4E59D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3DC2D65A-5BA7-3840-8598-A1EAE097C19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162C76C-54A1-FD44-A1B8-1226F1511CFC}"/>
              </a:ext>
            </a:extLst>
          </p:cNvPr>
          <p:cNvSpPr>
            <a:spLocks noGrp="1"/>
          </p:cNvSpPr>
          <p:nvPr>
            <p:ph type="dt" sz="half" idx="10"/>
          </p:nvPr>
        </p:nvSpPr>
        <p:spPr/>
        <p:txBody>
          <a:bodyPr/>
          <a:lstStyle/>
          <a:p>
            <a:fld id="{AD71AAED-C26F-584D-A5BB-A6B049291DF7}" type="datetimeFigureOut">
              <a:rPr lang="en-US" smtClean="0"/>
              <a:t>4/12/2019</a:t>
            </a:fld>
            <a:endParaRPr lang="en-US"/>
          </a:p>
        </p:txBody>
      </p:sp>
      <p:sp>
        <p:nvSpPr>
          <p:cNvPr id="8" name="Footer Placeholder 7">
            <a:extLst>
              <a:ext uri="{FF2B5EF4-FFF2-40B4-BE49-F238E27FC236}">
                <a16:creationId xmlns:a16="http://schemas.microsoft.com/office/drawing/2014/main" xmlns="" id="{82137568-550F-BF4D-86E3-31113A95B2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243C531-9189-D14C-933B-E8E83761F9A8}"/>
              </a:ext>
            </a:extLst>
          </p:cNvPr>
          <p:cNvSpPr>
            <a:spLocks noGrp="1"/>
          </p:cNvSpPr>
          <p:nvPr>
            <p:ph type="sldNum" sz="quarter" idx="12"/>
          </p:nvPr>
        </p:nvSpPr>
        <p:spPr/>
        <p:txBody>
          <a:bodyPr/>
          <a:lstStyle/>
          <a:p>
            <a:fld id="{AFD0E51A-8507-C94F-9AA0-D57F0C97AF4C}" type="slidenum">
              <a:rPr lang="en-US" smtClean="0"/>
              <a:t>‹N›</a:t>
            </a:fld>
            <a:endParaRPr lang="en-US"/>
          </a:p>
        </p:txBody>
      </p:sp>
    </p:spTree>
    <p:extLst>
      <p:ext uri="{BB962C8B-B14F-4D97-AF65-F5344CB8AC3E}">
        <p14:creationId xmlns:p14="http://schemas.microsoft.com/office/powerpoint/2010/main" val="1619748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381A99-8C85-6345-9C48-CF615E3E6B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5DD8666-4852-9A4B-B707-1DEF2E4A3CC2}"/>
              </a:ext>
            </a:extLst>
          </p:cNvPr>
          <p:cNvSpPr>
            <a:spLocks noGrp="1"/>
          </p:cNvSpPr>
          <p:nvPr>
            <p:ph type="dt" sz="half" idx="10"/>
          </p:nvPr>
        </p:nvSpPr>
        <p:spPr/>
        <p:txBody>
          <a:bodyPr/>
          <a:lstStyle/>
          <a:p>
            <a:fld id="{AD71AAED-C26F-584D-A5BB-A6B049291DF7}" type="datetimeFigureOut">
              <a:rPr lang="en-US" smtClean="0"/>
              <a:t>4/12/2019</a:t>
            </a:fld>
            <a:endParaRPr lang="en-US"/>
          </a:p>
        </p:txBody>
      </p:sp>
      <p:sp>
        <p:nvSpPr>
          <p:cNvPr id="4" name="Footer Placeholder 3">
            <a:extLst>
              <a:ext uri="{FF2B5EF4-FFF2-40B4-BE49-F238E27FC236}">
                <a16:creationId xmlns:a16="http://schemas.microsoft.com/office/drawing/2014/main" xmlns="" id="{02052C35-B8D2-3447-ADA0-28287C5CBC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8295625-E971-2F43-BA7A-90A6BBB2EC72}"/>
              </a:ext>
            </a:extLst>
          </p:cNvPr>
          <p:cNvSpPr>
            <a:spLocks noGrp="1"/>
          </p:cNvSpPr>
          <p:nvPr>
            <p:ph type="sldNum" sz="quarter" idx="12"/>
          </p:nvPr>
        </p:nvSpPr>
        <p:spPr/>
        <p:txBody>
          <a:bodyPr/>
          <a:lstStyle/>
          <a:p>
            <a:fld id="{AFD0E51A-8507-C94F-9AA0-D57F0C97AF4C}" type="slidenum">
              <a:rPr lang="en-US" smtClean="0"/>
              <a:t>‹N›</a:t>
            </a:fld>
            <a:endParaRPr lang="en-US"/>
          </a:p>
        </p:txBody>
      </p:sp>
    </p:spTree>
    <p:extLst>
      <p:ext uri="{BB962C8B-B14F-4D97-AF65-F5344CB8AC3E}">
        <p14:creationId xmlns:p14="http://schemas.microsoft.com/office/powerpoint/2010/main" val="2073959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477EA70-3504-7C4C-B1E0-749B17633D1C}"/>
              </a:ext>
            </a:extLst>
          </p:cNvPr>
          <p:cNvSpPr>
            <a:spLocks noGrp="1"/>
          </p:cNvSpPr>
          <p:nvPr>
            <p:ph type="dt" sz="half" idx="10"/>
          </p:nvPr>
        </p:nvSpPr>
        <p:spPr/>
        <p:txBody>
          <a:bodyPr/>
          <a:lstStyle/>
          <a:p>
            <a:fld id="{AD71AAED-C26F-584D-A5BB-A6B049291DF7}" type="datetimeFigureOut">
              <a:rPr lang="en-US" smtClean="0"/>
              <a:t>4/12/2019</a:t>
            </a:fld>
            <a:endParaRPr lang="en-US"/>
          </a:p>
        </p:txBody>
      </p:sp>
      <p:sp>
        <p:nvSpPr>
          <p:cNvPr id="3" name="Footer Placeholder 2">
            <a:extLst>
              <a:ext uri="{FF2B5EF4-FFF2-40B4-BE49-F238E27FC236}">
                <a16:creationId xmlns:a16="http://schemas.microsoft.com/office/drawing/2014/main" xmlns="" id="{4F33586E-2FE9-AA47-AA2B-9443C3A711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BF3ADC8-92F2-0543-86E0-534CC6AB57A0}"/>
              </a:ext>
            </a:extLst>
          </p:cNvPr>
          <p:cNvSpPr>
            <a:spLocks noGrp="1"/>
          </p:cNvSpPr>
          <p:nvPr>
            <p:ph type="sldNum" sz="quarter" idx="12"/>
          </p:nvPr>
        </p:nvSpPr>
        <p:spPr/>
        <p:txBody>
          <a:bodyPr/>
          <a:lstStyle/>
          <a:p>
            <a:fld id="{AFD0E51A-8507-C94F-9AA0-D57F0C97AF4C}" type="slidenum">
              <a:rPr lang="en-US" smtClean="0"/>
              <a:t>‹N›</a:t>
            </a:fld>
            <a:endParaRPr lang="en-US"/>
          </a:p>
        </p:txBody>
      </p:sp>
    </p:spTree>
    <p:extLst>
      <p:ext uri="{BB962C8B-B14F-4D97-AF65-F5344CB8AC3E}">
        <p14:creationId xmlns:p14="http://schemas.microsoft.com/office/powerpoint/2010/main" val="753297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193CF4-A60D-174E-A927-30E7D870BD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8E0A9E6-3320-6446-BF9C-C772A9A827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F8FC33A-B954-694E-AED7-8B4C694F2B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4D5599E-4324-484A-85DE-49273445D159}"/>
              </a:ext>
            </a:extLst>
          </p:cNvPr>
          <p:cNvSpPr>
            <a:spLocks noGrp="1"/>
          </p:cNvSpPr>
          <p:nvPr>
            <p:ph type="dt" sz="half" idx="10"/>
          </p:nvPr>
        </p:nvSpPr>
        <p:spPr/>
        <p:txBody>
          <a:bodyPr/>
          <a:lstStyle/>
          <a:p>
            <a:fld id="{AD71AAED-C26F-584D-A5BB-A6B049291DF7}" type="datetimeFigureOut">
              <a:rPr lang="en-US" smtClean="0"/>
              <a:t>4/12/2019</a:t>
            </a:fld>
            <a:endParaRPr lang="en-US"/>
          </a:p>
        </p:txBody>
      </p:sp>
      <p:sp>
        <p:nvSpPr>
          <p:cNvPr id="6" name="Footer Placeholder 5">
            <a:extLst>
              <a:ext uri="{FF2B5EF4-FFF2-40B4-BE49-F238E27FC236}">
                <a16:creationId xmlns:a16="http://schemas.microsoft.com/office/drawing/2014/main" xmlns="" id="{4289AD04-B9B0-FD45-A322-1F0AA9E912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AB52373-1183-4847-9449-73F21DAC6288}"/>
              </a:ext>
            </a:extLst>
          </p:cNvPr>
          <p:cNvSpPr>
            <a:spLocks noGrp="1"/>
          </p:cNvSpPr>
          <p:nvPr>
            <p:ph type="sldNum" sz="quarter" idx="12"/>
          </p:nvPr>
        </p:nvSpPr>
        <p:spPr/>
        <p:txBody>
          <a:bodyPr/>
          <a:lstStyle/>
          <a:p>
            <a:fld id="{AFD0E51A-8507-C94F-9AA0-D57F0C97AF4C}" type="slidenum">
              <a:rPr lang="en-US" smtClean="0"/>
              <a:t>‹N›</a:t>
            </a:fld>
            <a:endParaRPr lang="en-US"/>
          </a:p>
        </p:txBody>
      </p:sp>
    </p:spTree>
    <p:extLst>
      <p:ext uri="{BB962C8B-B14F-4D97-AF65-F5344CB8AC3E}">
        <p14:creationId xmlns:p14="http://schemas.microsoft.com/office/powerpoint/2010/main" val="3503840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25B540-234D-9E4F-A23B-582F1DB101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DB69B2E-00A0-D74C-A9F5-05A06C4EAF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835D010-5123-9245-AA96-EB29CC5ED0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E2538FB3-8FB9-7442-91BB-DA5FAA6DAFA3}"/>
              </a:ext>
            </a:extLst>
          </p:cNvPr>
          <p:cNvSpPr>
            <a:spLocks noGrp="1"/>
          </p:cNvSpPr>
          <p:nvPr>
            <p:ph type="dt" sz="half" idx="10"/>
          </p:nvPr>
        </p:nvSpPr>
        <p:spPr/>
        <p:txBody>
          <a:bodyPr/>
          <a:lstStyle/>
          <a:p>
            <a:fld id="{AD71AAED-C26F-584D-A5BB-A6B049291DF7}" type="datetimeFigureOut">
              <a:rPr lang="en-US" smtClean="0"/>
              <a:t>4/12/2019</a:t>
            </a:fld>
            <a:endParaRPr lang="en-US"/>
          </a:p>
        </p:txBody>
      </p:sp>
      <p:sp>
        <p:nvSpPr>
          <p:cNvPr id="6" name="Footer Placeholder 5">
            <a:extLst>
              <a:ext uri="{FF2B5EF4-FFF2-40B4-BE49-F238E27FC236}">
                <a16:creationId xmlns:a16="http://schemas.microsoft.com/office/drawing/2014/main" xmlns="" id="{6E5DCFB9-2AFC-154F-B891-CB3493568F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62D169D-5CE8-294D-87FF-8291F303C239}"/>
              </a:ext>
            </a:extLst>
          </p:cNvPr>
          <p:cNvSpPr>
            <a:spLocks noGrp="1"/>
          </p:cNvSpPr>
          <p:nvPr>
            <p:ph type="sldNum" sz="quarter" idx="12"/>
          </p:nvPr>
        </p:nvSpPr>
        <p:spPr/>
        <p:txBody>
          <a:bodyPr/>
          <a:lstStyle/>
          <a:p>
            <a:fld id="{AFD0E51A-8507-C94F-9AA0-D57F0C97AF4C}" type="slidenum">
              <a:rPr lang="en-US" smtClean="0"/>
              <a:t>‹N›</a:t>
            </a:fld>
            <a:endParaRPr lang="en-US"/>
          </a:p>
        </p:txBody>
      </p:sp>
    </p:spTree>
    <p:extLst>
      <p:ext uri="{BB962C8B-B14F-4D97-AF65-F5344CB8AC3E}">
        <p14:creationId xmlns:p14="http://schemas.microsoft.com/office/powerpoint/2010/main" val="1154130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357E859-9C99-6A46-B635-9763913A1E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2E23114-2D12-C84F-AFBF-9EE774C56B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DDAD1CC-C069-3A45-9EF9-775E25F056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71AAED-C26F-584D-A5BB-A6B049291DF7}" type="datetimeFigureOut">
              <a:rPr lang="en-US" smtClean="0"/>
              <a:t>4/12/2019</a:t>
            </a:fld>
            <a:endParaRPr lang="en-US"/>
          </a:p>
        </p:txBody>
      </p:sp>
      <p:sp>
        <p:nvSpPr>
          <p:cNvPr id="5" name="Footer Placeholder 4">
            <a:extLst>
              <a:ext uri="{FF2B5EF4-FFF2-40B4-BE49-F238E27FC236}">
                <a16:creationId xmlns:a16="http://schemas.microsoft.com/office/drawing/2014/main" xmlns="" id="{A326A12F-5480-B448-BC5F-49ACFF42E3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2EACF04-7EEE-CE44-A02D-8041719838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D0E51A-8507-C94F-9AA0-D57F0C97AF4C}" type="slidenum">
              <a:rPr lang="en-US" smtClean="0"/>
              <a:t>‹N›</a:t>
            </a:fld>
            <a:endParaRPr lang="en-US"/>
          </a:p>
        </p:txBody>
      </p:sp>
    </p:spTree>
    <p:extLst>
      <p:ext uri="{BB962C8B-B14F-4D97-AF65-F5344CB8AC3E}">
        <p14:creationId xmlns:p14="http://schemas.microsoft.com/office/powerpoint/2010/main" val="388447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niaid.nih.gov/ncn/grants/app/default.htm" TargetMode="External"/><Relationship Id="rId3" Type="http://schemas.openxmlformats.org/officeDocument/2006/relationships/image" Target="../media/image2.jpeg"/><Relationship Id="rId7" Type="http://schemas.openxmlformats.org/officeDocument/2006/relationships/hyperlink" Target="https://grants.nih.gov/grants/writing_application.htm"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www.nlm.nih.gov/ep/Tutorial.html" TargetMode="External"/><Relationship Id="rId5" Type="http://schemas.openxmlformats.org/officeDocument/2006/relationships/hyperlink" Target="mailto:hyndakk@aol.com"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firstnonprofit.org/grant-giving/top-six-reasons-grant-applications-rejecte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niaid.nih.gov/ncn/grants/app/default.ht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mailto:hyndakk@aol.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31A8AF7-1AE9-1E42-BF84-3A54EEFC906F}"/>
              </a:ext>
            </a:extLst>
          </p:cNvPr>
          <p:cNvPicPr>
            <a:picLocks noChangeAspect="1"/>
          </p:cNvPicPr>
          <p:nvPr/>
        </p:nvPicPr>
        <p:blipFill>
          <a:blip r:embed="rId2"/>
          <a:stretch>
            <a:fillRect/>
          </a:stretch>
        </p:blipFill>
        <p:spPr>
          <a:xfrm>
            <a:off x="1228725" y="1864553"/>
            <a:ext cx="2429634" cy="3623860"/>
          </a:xfrm>
          <a:prstGeom prst="rect">
            <a:avLst/>
          </a:prstGeom>
        </p:spPr>
      </p:pic>
      <p:pic>
        <p:nvPicPr>
          <p:cNvPr id="7" name="Picture 6">
            <a:extLst>
              <a:ext uri="{FF2B5EF4-FFF2-40B4-BE49-F238E27FC236}">
                <a16:creationId xmlns:a16="http://schemas.microsoft.com/office/drawing/2014/main" xmlns="" id="{09DAFB34-FBF0-994A-B8DB-625C756986DE}"/>
              </a:ext>
            </a:extLst>
          </p:cNvPr>
          <p:cNvPicPr>
            <a:picLocks noChangeAspect="1"/>
          </p:cNvPicPr>
          <p:nvPr/>
        </p:nvPicPr>
        <p:blipFill>
          <a:blip r:embed="rId3"/>
          <a:stretch>
            <a:fillRect/>
          </a:stretch>
        </p:blipFill>
        <p:spPr>
          <a:xfrm>
            <a:off x="5689600" y="2870200"/>
            <a:ext cx="812800" cy="1117600"/>
          </a:xfrm>
          <a:prstGeom prst="rect">
            <a:avLst/>
          </a:prstGeom>
        </p:spPr>
      </p:pic>
      <p:pic>
        <p:nvPicPr>
          <p:cNvPr id="9" name="Picture 8">
            <a:extLst>
              <a:ext uri="{FF2B5EF4-FFF2-40B4-BE49-F238E27FC236}">
                <a16:creationId xmlns:a16="http://schemas.microsoft.com/office/drawing/2014/main" xmlns="" id="{DA507445-B3DC-E04C-B40E-7F0AB83C3DE4}"/>
              </a:ext>
            </a:extLst>
          </p:cNvPr>
          <p:cNvPicPr>
            <a:picLocks noChangeAspect="1"/>
          </p:cNvPicPr>
          <p:nvPr/>
        </p:nvPicPr>
        <p:blipFill>
          <a:blip r:embed="rId4"/>
          <a:stretch>
            <a:fillRect/>
          </a:stretch>
        </p:blipFill>
        <p:spPr>
          <a:xfrm>
            <a:off x="4314824" y="1864553"/>
            <a:ext cx="2622457" cy="3550403"/>
          </a:xfrm>
          <a:prstGeom prst="rect">
            <a:avLst/>
          </a:prstGeom>
        </p:spPr>
      </p:pic>
      <p:pic>
        <p:nvPicPr>
          <p:cNvPr id="11" name="Picture 10">
            <a:extLst>
              <a:ext uri="{FF2B5EF4-FFF2-40B4-BE49-F238E27FC236}">
                <a16:creationId xmlns:a16="http://schemas.microsoft.com/office/drawing/2014/main" xmlns="" id="{851BA0F8-60D7-D440-B5AE-4A3A6DE31047}"/>
              </a:ext>
            </a:extLst>
          </p:cNvPr>
          <p:cNvPicPr>
            <a:picLocks noChangeAspect="1"/>
          </p:cNvPicPr>
          <p:nvPr/>
        </p:nvPicPr>
        <p:blipFill>
          <a:blip r:embed="rId3"/>
          <a:stretch>
            <a:fillRect/>
          </a:stretch>
        </p:blipFill>
        <p:spPr>
          <a:xfrm>
            <a:off x="7346949" y="1864553"/>
            <a:ext cx="2592502" cy="3564691"/>
          </a:xfrm>
          <a:prstGeom prst="rect">
            <a:avLst/>
          </a:prstGeom>
        </p:spPr>
      </p:pic>
      <p:sp>
        <p:nvSpPr>
          <p:cNvPr id="12" name="TextBox 11">
            <a:extLst>
              <a:ext uri="{FF2B5EF4-FFF2-40B4-BE49-F238E27FC236}">
                <a16:creationId xmlns:a16="http://schemas.microsoft.com/office/drawing/2014/main" xmlns="" id="{A297295B-D097-BF47-B985-88A3BFE4BB98}"/>
              </a:ext>
            </a:extLst>
          </p:cNvPr>
          <p:cNvSpPr txBox="1"/>
          <p:nvPr/>
        </p:nvSpPr>
        <p:spPr>
          <a:xfrm>
            <a:off x="1042984" y="414338"/>
            <a:ext cx="9544050" cy="1169551"/>
          </a:xfrm>
          <a:prstGeom prst="rect">
            <a:avLst/>
          </a:prstGeom>
          <a:noFill/>
        </p:spPr>
        <p:txBody>
          <a:bodyPr wrap="square" rtlCol="0">
            <a:spAutoFit/>
          </a:bodyPr>
          <a:lstStyle/>
          <a:p>
            <a:r>
              <a:rPr lang="en-US" sz="2800" b="1" dirty="0"/>
              <a:t>			Grant writing</a:t>
            </a:r>
          </a:p>
          <a:p>
            <a:endParaRPr lang="en-US" dirty="0"/>
          </a:p>
          <a:p>
            <a:r>
              <a:rPr lang="en-US" sz="2400" dirty="0"/>
              <a:t>Lots of resources on line and in books for how to write a successful grant.</a:t>
            </a:r>
          </a:p>
        </p:txBody>
      </p:sp>
      <p:sp>
        <p:nvSpPr>
          <p:cNvPr id="14" name="TextBox 13">
            <a:extLst>
              <a:ext uri="{FF2B5EF4-FFF2-40B4-BE49-F238E27FC236}">
                <a16:creationId xmlns:a16="http://schemas.microsoft.com/office/drawing/2014/main" xmlns="" id="{E1676925-B065-6047-9049-2079D7EF870A}"/>
              </a:ext>
            </a:extLst>
          </p:cNvPr>
          <p:cNvSpPr txBox="1"/>
          <p:nvPr/>
        </p:nvSpPr>
        <p:spPr>
          <a:xfrm>
            <a:off x="8115298" y="5743567"/>
            <a:ext cx="2128841" cy="1200329"/>
          </a:xfrm>
          <a:prstGeom prst="rect">
            <a:avLst/>
          </a:prstGeom>
          <a:noFill/>
        </p:spPr>
        <p:txBody>
          <a:bodyPr wrap="square" rtlCol="0">
            <a:spAutoFit/>
          </a:bodyPr>
          <a:lstStyle/>
          <a:p>
            <a:r>
              <a:rPr lang="en-US" dirty="0" err="1"/>
              <a:t>Hynda</a:t>
            </a:r>
            <a:r>
              <a:rPr lang="en-US" dirty="0"/>
              <a:t> K. Kleinman</a:t>
            </a:r>
          </a:p>
          <a:p>
            <a:r>
              <a:rPr lang="en-US" dirty="0">
                <a:hlinkClick r:id="rId5"/>
              </a:rPr>
              <a:t>hyndakk@aol.com</a:t>
            </a:r>
            <a:endParaRPr lang="en-US" dirty="0"/>
          </a:p>
          <a:p>
            <a:endParaRPr lang="en-US" dirty="0"/>
          </a:p>
          <a:p>
            <a:endParaRPr lang="en-US" dirty="0"/>
          </a:p>
        </p:txBody>
      </p:sp>
      <p:sp>
        <p:nvSpPr>
          <p:cNvPr id="2" name="TextBox 1">
            <a:extLst>
              <a:ext uri="{FF2B5EF4-FFF2-40B4-BE49-F238E27FC236}">
                <a16:creationId xmlns:a16="http://schemas.microsoft.com/office/drawing/2014/main" xmlns="" id="{AA6AFAF4-6F3E-B543-8C0C-BE4B33D42521}"/>
              </a:ext>
            </a:extLst>
          </p:cNvPr>
          <p:cNvSpPr txBox="1"/>
          <p:nvPr/>
        </p:nvSpPr>
        <p:spPr>
          <a:xfrm>
            <a:off x="757238" y="5672132"/>
            <a:ext cx="7329487" cy="1477328"/>
          </a:xfrm>
          <a:prstGeom prst="rect">
            <a:avLst/>
          </a:prstGeom>
          <a:noFill/>
        </p:spPr>
        <p:txBody>
          <a:bodyPr wrap="square" rtlCol="0">
            <a:spAutoFit/>
          </a:bodyPr>
          <a:lstStyle/>
          <a:p>
            <a:r>
              <a:rPr lang="en-US" u="sng" dirty="0">
                <a:hlinkClick r:id="rId6"/>
              </a:rPr>
              <a:t>https://www.nlm.nih.gov/ep/Tutorial.html</a:t>
            </a:r>
            <a:r>
              <a:rPr lang="en-US" dirty="0"/>
              <a:t> </a:t>
            </a:r>
            <a:br>
              <a:rPr lang="en-US" dirty="0"/>
            </a:br>
            <a:r>
              <a:rPr lang="en-US" dirty="0"/>
              <a:t>https:</a:t>
            </a:r>
            <a:r>
              <a:rPr lang="en-US" u="sng" dirty="0">
                <a:hlinkClick r:id="rId7"/>
              </a:rPr>
              <a:t>//grants.nih.gov/grants/writing_application.htm</a:t>
            </a:r>
            <a:endParaRPr lang="en-US" dirty="0"/>
          </a:p>
          <a:p>
            <a:pPr lvl="0"/>
            <a:r>
              <a:rPr lang="en-US" dirty="0"/>
              <a:t>Annotated Sample R01 grant (from NIAID)</a:t>
            </a:r>
            <a:br>
              <a:rPr lang="en-US" dirty="0"/>
            </a:br>
            <a:r>
              <a:rPr lang="en-US" dirty="0"/>
              <a:t>https:</a:t>
            </a:r>
            <a:r>
              <a:rPr lang="en-US" u="sng" dirty="0">
                <a:hlinkClick r:id="rId8"/>
              </a:rPr>
              <a:t>//www.niaid.nih.gov/ncn/grants/app/default.htm</a:t>
            </a:r>
            <a:endParaRPr lang="en-US" dirty="0"/>
          </a:p>
          <a:p>
            <a:endParaRPr lang="en-US" dirty="0"/>
          </a:p>
        </p:txBody>
      </p:sp>
    </p:spTree>
    <p:extLst>
      <p:ext uri="{BB962C8B-B14F-4D97-AF65-F5344CB8AC3E}">
        <p14:creationId xmlns:p14="http://schemas.microsoft.com/office/powerpoint/2010/main" val="3696488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B581C0A-BEB0-1549-ABCE-2807CC9DB9C7}"/>
              </a:ext>
            </a:extLst>
          </p:cNvPr>
          <p:cNvSpPr txBox="1"/>
          <p:nvPr/>
        </p:nvSpPr>
        <p:spPr>
          <a:xfrm>
            <a:off x="81281" y="239082"/>
            <a:ext cx="7319643" cy="5878532"/>
          </a:xfrm>
          <a:prstGeom prst="rect">
            <a:avLst/>
          </a:prstGeom>
          <a:noFill/>
        </p:spPr>
        <p:txBody>
          <a:bodyPr wrap="square" rtlCol="0">
            <a:spAutoFit/>
          </a:bodyPr>
          <a:lstStyle/>
          <a:p>
            <a:r>
              <a:rPr lang="en-US" b="1" dirty="0"/>
              <a:t>			</a:t>
            </a:r>
          </a:p>
          <a:p>
            <a:r>
              <a:rPr lang="en-US" sz="2400" b="1" dirty="0"/>
              <a:t>		</a:t>
            </a:r>
            <a:r>
              <a:rPr lang="en-US" sz="3200" b="1" dirty="0"/>
              <a:t>Overall written grant</a:t>
            </a:r>
          </a:p>
          <a:p>
            <a:endParaRPr lang="en-US" sz="2400" b="1" dirty="0"/>
          </a:p>
          <a:p>
            <a:r>
              <a:rPr lang="en-US" sz="2600" b="1" dirty="0"/>
              <a:t>Grant must address these questions:</a:t>
            </a:r>
            <a:endParaRPr lang="en-US" sz="2600" dirty="0"/>
          </a:p>
          <a:p>
            <a:r>
              <a:rPr lang="en-US" sz="2600" dirty="0">
                <a:solidFill>
                  <a:srgbClr val="0070C0"/>
                </a:solidFill>
              </a:rPr>
              <a:t>What you plan to accomplish? </a:t>
            </a:r>
          </a:p>
          <a:p>
            <a:r>
              <a:rPr lang="en-US" sz="2600" dirty="0">
                <a:solidFill>
                  <a:srgbClr val="0070C0"/>
                </a:solidFill>
              </a:rPr>
              <a:t>Why you want to do it? </a:t>
            </a:r>
          </a:p>
          <a:p>
            <a:r>
              <a:rPr lang="en-US" sz="2600" dirty="0">
                <a:solidFill>
                  <a:srgbClr val="0070C0"/>
                </a:solidFill>
              </a:rPr>
              <a:t>How you are going to do it</a:t>
            </a:r>
            <a:r>
              <a:rPr lang="en-US" sz="2600" dirty="0"/>
              <a:t>? </a:t>
            </a:r>
          </a:p>
          <a:p>
            <a:endParaRPr lang="en-US" sz="2600" dirty="0"/>
          </a:p>
          <a:p>
            <a:r>
              <a:rPr lang="en-US" sz="2600" u="sng" dirty="0">
                <a:solidFill>
                  <a:srgbClr val="FF0000"/>
                </a:solidFill>
              </a:rPr>
              <a:t>You must convince your readers that:</a:t>
            </a:r>
          </a:p>
          <a:p>
            <a:r>
              <a:rPr lang="en-US" sz="2600" dirty="0"/>
              <a:t>You have an important research idea, </a:t>
            </a:r>
          </a:p>
          <a:p>
            <a:r>
              <a:rPr lang="en-US" sz="2600" dirty="0"/>
              <a:t>You understand the relevant literature/major issues, </a:t>
            </a:r>
          </a:p>
          <a:p>
            <a:r>
              <a:rPr lang="en-US" sz="2600" dirty="0"/>
              <a:t>Your methodology is sound, </a:t>
            </a:r>
          </a:p>
          <a:p>
            <a:r>
              <a:rPr lang="en-US" sz="2600" dirty="0"/>
              <a:t>You can do the proposed study. </a:t>
            </a:r>
          </a:p>
          <a:p>
            <a:endParaRPr lang="en-US" sz="2400" dirty="0"/>
          </a:p>
          <a:p>
            <a:endParaRPr lang="en-US" dirty="0"/>
          </a:p>
        </p:txBody>
      </p:sp>
      <p:pic>
        <p:nvPicPr>
          <p:cNvPr id="1028" name="Picture 4" descr="https://www.ifm.eng.cam.ac.uk/uploads/Research/CSTI/Grant_writing_cartoons/Grant_writing_in_progress.JPG">
            <a:extLst>
              <a:ext uri="{FF2B5EF4-FFF2-40B4-BE49-F238E27FC236}">
                <a16:creationId xmlns:a16="http://schemas.microsoft.com/office/drawing/2014/main" xmlns="" id="{90837899-5462-0D47-9C57-E735EF998A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146" y="907707"/>
            <a:ext cx="7137623" cy="5350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034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BEE49A9-2586-8C41-BA67-AF45AC91BEAE}"/>
              </a:ext>
            </a:extLst>
          </p:cNvPr>
          <p:cNvSpPr txBox="1"/>
          <p:nvPr/>
        </p:nvSpPr>
        <p:spPr>
          <a:xfrm>
            <a:off x="502920" y="1523035"/>
            <a:ext cx="5166360" cy="5478423"/>
          </a:xfrm>
          <a:prstGeom prst="rect">
            <a:avLst/>
          </a:prstGeom>
          <a:noFill/>
        </p:spPr>
        <p:txBody>
          <a:bodyPr wrap="square" rtlCol="0">
            <a:spAutoFit/>
          </a:bodyPr>
          <a:lstStyle/>
          <a:p>
            <a:endParaRPr lang="en-US" sz="2400" dirty="0"/>
          </a:p>
          <a:p>
            <a:r>
              <a:rPr lang="en-US" sz="2800" dirty="0"/>
              <a:t>The quality of your research grant depends not only on the quality of your proposed project, but also on the </a:t>
            </a:r>
            <a:r>
              <a:rPr lang="en-US" sz="2800" u="sng" dirty="0"/>
              <a:t>quality of your writing</a:t>
            </a:r>
            <a:r>
              <a:rPr lang="en-US" sz="2800" dirty="0"/>
              <a:t>. </a:t>
            </a:r>
          </a:p>
          <a:p>
            <a:endParaRPr lang="en-US" sz="2800" dirty="0"/>
          </a:p>
          <a:p>
            <a:r>
              <a:rPr lang="en-US" sz="2800" dirty="0"/>
              <a:t>A good research project may be rejected if it is poorly written or hard to understand.  The reviewers are not all experts in your research area so make everything very clear! </a:t>
            </a:r>
          </a:p>
          <a:p>
            <a:endParaRPr lang="en-US" dirty="0"/>
          </a:p>
        </p:txBody>
      </p:sp>
      <p:pic>
        <p:nvPicPr>
          <p:cNvPr id="6" name="Picture 5">
            <a:extLst>
              <a:ext uri="{FF2B5EF4-FFF2-40B4-BE49-F238E27FC236}">
                <a16:creationId xmlns:a16="http://schemas.microsoft.com/office/drawing/2014/main" xmlns="" id="{E7D0CCF4-27E3-D549-93CF-A52423D78BFF}"/>
              </a:ext>
            </a:extLst>
          </p:cNvPr>
          <p:cNvPicPr>
            <a:picLocks noChangeAspect="1"/>
          </p:cNvPicPr>
          <p:nvPr/>
        </p:nvPicPr>
        <p:blipFill>
          <a:blip r:embed="rId2"/>
          <a:stretch>
            <a:fillRect/>
          </a:stretch>
        </p:blipFill>
        <p:spPr>
          <a:xfrm>
            <a:off x="5948680" y="1295400"/>
            <a:ext cx="5080000" cy="5171440"/>
          </a:xfrm>
          <a:prstGeom prst="rect">
            <a:avLst/>
          </a:prstGeom>
        </p:spPr>
      </p:pic>
      <p:sp>
        <p:nvSpPr>
          <p:cNvPr id="7" name="TextBox 6">
            <a:extLst>
              <a:ext uri="{FF2B5EF4-FFF2-40B4-BE49-F238E27FC236}">
                <a16:creationId xmlns:a16="http://schemas.microsoft.com/office/drawing/2014/main" xmlns="" id="{3B2E024C-1189-E444-988B-0EDBE54BA584}"/>
              </a:ext>
            </a:extLst>
          </p:cNvPr>
          <p:cNvSpPr txBox="1"/>
          <p:nvPr/>
        </p:nvSpPr>
        <p:spPr>
          <a:xfrm>
            <a:off x="502920" y="228600"/>
            <a:ext cx="10713720" cy="1354217"/>
          </a:xfrm>
          <a:prstGeom prst="rect">
            <a:avLst/>
          </a:prstGeom>
          <a:noFill/>
        </p:spPr>
        <p:txBody>
          <a:bodyPr wrap="square" rtlCol="0">
            <a:spAutoFit/>
          </a:bodyPr>
          <a:lstStyle/>
          <a:p>
            <a:r>
              <a:rPr lang="en-US" sz="3200" b="1" dirty="0"/>
              <a:t>The written document should be clear, understandable, and 				convincing (persuasive)</a:t>
            </a:r>
          </a:p>
          <a:p>
            <a:endParaRPr lang="en-US" dirty="0"/>
          </a:p>
        </p:txBody>
      </p:sp>
    </p:spTree>
    <p:extLst>
      <p:ext uri="{BB962C8B-B14F-4D97-AF65-F5344CB8AC3E}">
        <p14:creationId xmlns:p14="http://schemas.microsoft.com/office/powerpoint/2010/main" val="3647276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0A9C6DB-16B4-394C-9335-20C0A8BE01C7}"/>
              </a:ext>
            </a:extLst>
          </p:cNvPr>
          <p:cNvSpPr txBox="1"/>
          <p:nvPr/>
        </p:nvSpPr>
        <p:spPr>
          <a:xfrm>
            <a:off x="0" y="-3"/>
            <a:ext cx="12058650" cy="6832640"/>
          </a:xfrm>
          <a:prstGeom prst="rect">
            <a:avLst/>
          </a:prstGeom>
          <a:noFill/>
        </p:spPr>
        <p:txBody>
          <a:bodyPr wrap="square" rtlCol="0">
            <a:spAutoFit/>
          </a:bodyPr>
          <a:lstStyle/>
          <a:p>
            <a:pPr algn="ctr"/>
            <a:r>
              <a:rPr lang="en-US" sz="3200" b="1" dirty="0"/>
              <a:t>Most common reasons for rejection are a surprisingly simple failures:</a:t>
            </a:r>
          </a:p>
          <a:p>
            <a:endParaRPr lang="en-US" sz="2400" dirty="0"/>
          </a:p>
          <a:p>
            <a:r>
              <a:rPr lang="en-US" sz="2800" dirty="0"/>
              <a:t>*Deadline for submission not met.</a:t>
            </a:r>
          </a:p>
          <a:p>
            <a:r>
              <a:rPr lang="en-US" sz="2800" dirty="0"/>
              <a:t>*Topic was not appropriate for the funding agency.</a:t>
            </a:r>
          </a:p>
          <a:p>
            <a:r>
              <a:rPr lang="en-US" sz="2800" dirty="0"/>
              <a:t>*Guidelines for proposal content, format, and/or length were not followed </a:t>
            </a:r>
            <a:r>
              <a:rPr lang="en-US" sz="2800" i="1" dirty="0"/>
              <a:t>exactly</a:t>
            </a:r>
            <a:r>
              <a:rPr lang="en-US" sz="2800" dirty="0"/>
              <a:t>.</a:t>
            </a:r>
          </a:p>
          <a:p>
            <a:r>
              <a:rPr lang="en-US" sz="2800" dirty="0"/>
              <a:t>*Required documentation missing.</a:t>
            </a:r>
          </a:p>
          <a:p>
            <a:r>
              <a:rPr lang="en-US" sz="2800" dirty="0"/>
              <a:t>*Proposed question, design, method were completely traditional, with nothing unusual, intriguing, or clever.</a:t>
            </a:r>
          </a:p>
          <a:p>
            <a:r>
              <a:rPr lang="en-US" sz="2800" dirty="0"/>
              <a:t>*Proposal was not absolutely clear.</a:t>
            </a:r>
          </a:p>
          <a:p>
            <a:r>
              <a:rPr lang="en-US" sz="2800" dirty="0"/>
              <a:t>*Proposal was not complete.</a:t>
            </a:r>
          </a:p>
          <a:p>
            <a:r>
              <a:rPr lang="en-US" sz="2800" dirty="0"/>
              <a:t>*Authors review of the literature indicated they did not know the field.</a:t>
            </a:r>
          </a:p>
          <a:p>
            <a:r>
              <a:rPr lang="en-US" sz="2800" dirty="0"/>
              <a:t>*Proposed study was beyond the capacity of the authors.</a:t>
            </a:r>
          </a:p>
          <a:p>
            <a:endParaRPr lang="en-US" sz="2400" dirty="0"/>
          </a:p>
          <a:p>
            <a:r>
              <a:rPr lang="en-US" dirty="0">
                <a:hlinkClick r:id="rId2"/>
              </a:rPr>
              <a:t>www.firstnonprofit.org/grant-giving/top-six-reasons-grant-applications-rejected</a:t>
            </a:r>
          </a:p>
          <a:p>
            <a:r>
              <a:rPr lang="en-US" dirty="0">
                <a:solidFill>
                  <a:schemeClr val="accent1"/>
                </a:solidFill>
              </a:rPr>
              <a:t>Adapted from: Locke, L.F., W.W. </a:t>
            </a:r>
            <a:r>
              <a:rPr lang="en-US" dirty="0" err="1">
                <a:solidFill>
                  <a:schemeClr val="accent1"/>
                </a:solidFill>
              </a:rPr>
              <a:t>Spirduso</a:t>
            </a:r>
            <a:r>
              <a:rPr lang="en-US" dirty="0">
                <a:solidFill>
                  <a:schemeClr val="accent1"/>
                </a:solidFill>
              </a:rPr>
              <a:t>, and S.J. Silverman. 1987. Proposals that Work. Second edition. Newbury Park, CA: Sage Publications, Inc., by the University of Montana’s Office of the Vice President for Research &amp; Creative Scholarship.</a:t>
            </a:r>
            <a:endParaRPr lang="en-US" sz="2400" dirty="0">
              <a:solidFill>
                <a:schemeClr val="accent1"/>
              </a:solidFill>
            </a:endParaRPr>
          </a:p>
        </p:txBody>
      </p:sp>
      <p:pic>
        <p:nvPicPr>
          <p:cNvPr id="5" name="Picture 4">
            <a:extLst>
              <a:ext uri="{FF2B5EF4-FFF2-40B4-BE49-F238E27FC236}">
                <a16:creationId xmlns:a16="http://schemas.microsoft.com/office/drawing/2014/main" xmlns="" id="{94CDD582-DAF2-F345-9E0C-50B95DC39ADA}"/>
              </a:ext>
            </a:extLst>
          </p:cNvPr>
          <p:cNvPicPr>
            <a:picLocks noChangeAspect="1"/>
          </p:cNvPicPr>
          <p:nvPr/>
        </p:nvPicPr>
        <p:blipFill>
          <a:blip r:embed="rId3"/>
          <a:stretch>
            <a:fillRect/>
          </a:stretch>
        </p:blipFill>
        <p:spPr>
          <a:xfrm>
            <a:off x="10376596" y="601480"/>
            <a:ext cx="1558511" cy="1298758"/>
          </a:xfrm>
          <a:prstGeom prst="rect">
            <a:avLst/>
          </a:prstGeom>
        </p:spPr>
      </p:pic>
    </p:spTree>
    <p:extLst>
      <p:ext uri="{BB962C8B-B14F-4D97-AF65-F5344CB8AC3E}">
        <p14:creationId xmlns:p14="http://schemas.microsoft.com/office/powerpoint/2010/main" val="763347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629BB7F-45C1-CB4B-B54A-7E2385630A51}"/>
              </a:ext>
            </a:extLst>
          </p:cNvPr>
          <p:cNvSpPr txBox="1"/>
          <p:nvPr/>
        </p:nvSpPr>
        <p:spPr>
          <a:xfrm>
            <a:off x="142875" y="-171449"/>
            <a:ext cx="11830050" cy="7201972"/>
          </a:xfrm>
          <a:prstGeom prst="rect">
            <a:avLst/>
          </a:prstGeom>
          <a:noFill/>
        </p:spPr>
        <p:txBody>
          <a:bodyPr wrap="square" rtlCol="0">
            <a:spAutoFit/>
          </a:bodyPr>
          <a:lstStyle/>
          <a:p>
            <a:endParaRPr lang="en-US" dirty="0"/>
          </a:p>
          <a:p>
            <a:pPr algn="ctr"/>
            <a:r>
              <a:rPr lang="en-US" sz="3200" b="1" dirty="0"/>
              <a:t>Most common reasons for grant rejection (continued)</a:t>
            </a:r>
            <a:endParaRPr lang="en-US" sz="3200" dirty="0"/>
          </a:p>
          <a:p>
            <a:endParaRPr lang="en-US" dirty="0"/>
          </a:p>
          <a:p>
            <a:r>
              <a:rPr lang="en-US" sz="2800" dirty="0"/>
              <a:t>Methods were unsuited for the research.</a:t>
            </a:r>
          </a:p>
          <a:p>
            <a:r>
              <a:rPr lang="en-US" sz="2800" dirty="0"/>
              <a:t>Budget was unrealistic </a:t>
            </a:r>
          </a:p>
          <a:p>
            <a:r>
              <a:rPr lang="en-US" sz="2800" dirty="0"/>
              <a:t>Authors were highly biased on issues.</a:t>
            </a:r>
          </a:p>
          <a:p>
            <a:r>
              <a:rPr lang="en-US" sz="2800" dirty="0"/>
              <a:t>Poor writing quality (e.g., broad claims, unclear reasoning, excessive repetitions,  unreasonable length).</a:t>
            </a:r>
          </a:p>
          <a:p>
            <a:r>
              <a:rPr lang="en-US" sz="2800" dirty="0"/>
              <a:t>An unreasonable number of mechanical/technical defects that reflected carelessness and the author’s lack of attention to detail. </a:t>
            </a:r>
          </a:p>
          <a:p>
            <a:pPr algn="ctr"/>
            <a:endParaRPr lang="en-US" sz="2800" b="1" dirty="0"/>
          </a:p>
          <a:p>
            <a:endParaRPr lang="en-US" sz="2400" b="1" dirty="0"/>
          </a:p>
          <a:p>
            <a:r>
              <a:rPr lang="en-US" sz="2800" b="1" dirty="0">
                <a:solidFill>
                  <a:srgbClr val="0070C0"/>
                </a:solidFill>
              </a:rPr>
              <a:t>Because the probability of rejection is high, it is particularly important to be mindful of these items.  The good news is that most on the rejections reasons are within your control!</a:t>
            </a:r>
          </a:p>
          <a:p>
            <a:r>
              <a:rPr lang="en-US" sz="2400" dirty="0"/>
              <a:t/>
            </a:r>
            <a:br>
              <a:rPr lang="en-US" sz="2400" dirty="0"/>
            </a:br>
            <a:endParaRPr lang="en-US" sz="2400" dirty="0"/>
          </a:p>
          <a:p>
            <a:endParaRPr lang="en-US" dirty="0"/>
          </a:p>
        </p:txBody>
      </p:sp>
      <p:pic>
        <p:nvPicPr>
          <p:cNvPr id="5" name="Picture 4">
            <a:extLst>
              <a:ext uri="{FF2B5EF4-FFF2-40B4-BE49-F238E27FC236}">
                <a16:creationId xmlns:a16="http://schemas.microsoft.com/office/drawing/2014/main" xmlns="" id="{55F62A9A-5B84-3A4A-AD4E-74FB89FB80BC}"/>
              </a:ext>
            </a:extLst>
          </p:cNvPr>
          <p:cNvPicPr>
            <a:picLocks noChangeAspect="1"/>
          </p:cNvPicPr>
          <p:nvPr/>
        </p:nvPicPr>
        <p:blipFill>
          <a:blip r:embed="rId2"/>
          <a:stretch>
            <a:fillRect/>
          </a:stretch>
        </p:blipFill>
        <p:spPr>
          <a:xfrm>
            <a:off x="9629775" y="5539054"/>
            <a:ext cx="1074323" cy="1197388"/>
          </a:xfrm>
          <a:prstGeom prst="rect">
            <a:avLst/>
          </a:prstGeom>
        </p:spPr>
      </p:pic>
    </p:spTree>
    <p:extLst>
      <p:ext uri="{BB962C8B-B14F-4D97-AF65-F5344CB8AC3E}">
        <p14:creationId xmlns:p14="http://schemas.microsoft.com/office/powerpoint/2010/main" val="1648513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68CC19-EDB7-0243-8790-572F9C8B6480}"/>
              </a:ext>
            </a:extLst>
          </p:cNvPr>
          <p:cNvSpPr>
            <a:spLocks noGrp="1"/>
          </p:cNvSpPr>
          <p:nvPr>
            <p:ph type="title"/>
          </p:nvPr>
        </p:nvSpPr>
        <p:spPr>
          <a:xfrm>
            <a:off x="838200" y="2051057"/>
            <a:ext cx="10515600" cy="1325563"/>
          </a:xfrm>
        </p:spPr>
        <p:txBody>
          <a:bodyPr/>
          <a:lstStyle/>
          <a:p>
            <a:r>
              <a:rPr lang="en-US" b="1" dirty="0"/>
              <a:t>		</a:t>
            </a:r>
            <a:r>
              <a:rPr lang="en-US" sz="5400" b="1" dirty="0"/>
              <a:t>Plan your grant</a:t>
            </a:r>
          </a:p>
        </p:txBody>
      </p:sp>
    </p:spTree>
    <p:extLst>
      <p:ext uri="{BB962C8B-B14F-4D97-AF65-F5344CB8AC3E}">
        <p14:creationId xmlns:p14="http://schemas.microsoft.com/office/powerpoint/2010/main" val="3823284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E4AC19A-4566-284B-8D26-6FE496254ECE}"/>
              </a:ext>
            </a:extLst>
          </p:cNvPr>
          <p:cNvSpPr txBox="1"/>
          <p:nvPr/>
        </p:nvSpPr>
        <p:spPr>
          <a:xfrm>
            <a:off x="485773" y="242885"/>
            <a:ext cx="11572877" cy="6863417"/>
          </a:xfrm>
          <a:prstGeom prst="rect">
            <a:avLst/>
          </a:prstGeom>
          <a:noFill/>
        </p:spPr>
        <p:txBody>
          <a:bodyPr wrap="square" rtlCol="0">
            <a:spAutoFit/>
          </a:bodyPr>
          <a:lstStyle/>
          <a:p>
            <a:r>
              <a:rPr lang="en-US" sz="3200" b="1" dirty="0"/>
              <a:t>Plan your grant: Organize your time to complete the application </a:t>
            </a:r>
          </a:p>
          <a:p>
            <a:endParaRPr lang="en-US" b="1" dirty="0"/>
          </a:p>
          <a:p>
            <a:endParaRPr lang="en-US" sz="2800" dirty="0"/>
          </a:p>
          <a:p>
            <a:r>
              <a:rPr lang="en-US" sz="2800" dirty="0"/>
              <a:t>Identify a gap in knowledge</a:t>
            </a:r>
          </a:p>
          <a:p>
            <a:endParaRPr lang="en-US" sz="2800" dirty="0"/>
          </a:p>
          <a:p>
            <a:r>
              <a:rPr lang="en-US" sz="2800" dirty="0"/>
              <a:t>Develop a feasible timeline. Be realistic about the time it can take to write/revise the application, incorporate feedback, and submit</a:t>
            </a:r>
          </a:p>
          <a:p>
            <a:endParaRPr lang="en-US" sz="2800" dirty="0"/>
          </a:p>
          <a:p>
            <a:r>
              <a:rPr lang="en-US" sz="2800" dirty="0"/>
              <a:t>Get prior approvals from your institution if needed</a:t>
            </a:r>
          </a:p>
          <a:p>
            <a:endParaRPr lang="en-US" sz="2800" dirty="0"/>
          </a:p>
          <a:p>
            <a:r>
              <a:rPr lang="en-US" sz="2800" dirty="0"/>
              <a:t>Get required documentation for animals, patients samples, use of core facility, </a:t>
            </a:r>
            <a:r>
              <a:rPr lang="en-US" sz="2800" dirty="0" err="1"/>
              <a:t>etc</a:t>
            </a:r>
            <a:endParaRPr lang="en-US" sz="2800" dirty="0"/>
          </a:p>
          <a:p>
            <a:endParaRPr lang="en-US" sz="2800" dirty="0"/>
          </a:p>
          <a:p>
            <a:r>
              <a:rPr lang="en-US" sz="2800" b="1" dirty="0">
                <a:solidFill>
                  <a:srgbClr val="0070C0"/>
                </a:solidFill>
              </a:rPr>
              <a:t>Missing one item such as the animal protocol number can result in rejection!</a:t>
            </a:r>
          </a:p>
          <a:p>
            <a:endParaRPr lang="en-US" b="1" dirty="0">
              <a:solidFill>
                <a:srgbClr val="0070C0"/>
              </a:solidFill>
            </a:endParaRPr>
          </a:p>
          <a:p>
            <a:r>
              <a:rPr lang="en-US" dirty="0"/>
              <a:t/>
            </a:r>
            <a:br>
              <a:rPr lang="en-US" dirty="0"/>
            </a:br>
            <a:endParaRPr lang="en-US" dirty="0"/>
          </a:p>
        </p:txBody>
      </p:sp>
    </p:spTree>
    <p:extLst>
      <p:ext uri="{BB962C8B-B14F-4D97-AF65-F5344CB8AC3E}">
        <p14:creationId xmlns:p14="http://schemas.microsoft.com/office/powerpoint/2010/main" val="3671710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9A0F0D0-8F65-E04E-B63D-24AB3C5E69B8}"/>
              </a:ext>
            </a:extLst>
          </p:cNvPr>
          <p:cNvSpPr txBox="1"/>
          <p:nvPr/>
        </p:nvSpPr>
        <p:spPr>
          <a:xfrm>
            <a:off x="142875" y="400042"/>
            <a:ext cx="11730035" cy="6155531"/>
          </a:xfrm>
          <a:prstGeom prst="rect">
            <a:avLst/>
          </a:prstGeom>
          <a:noFill/>
        </p:spPr>
        <p:txBody>
          <a:bodyPr wrap="square" rtlCol="0">
            <a:spAutoFit/>
          </a:bodyPr>
          <a:lstStyle/>
          <a:p>
            <a:r>
              <a:rPr lang="en-US" sz="3200" b="1" dirty="0"/>
              <a:t>		Plan your grant (continued)</a:t>
            </a:r>
            <a:endParaRPr lang="en-US" sz="3200" dirty="0"/>
          </a:p>
          <a:p>
            <a:endParaRPr lang="en-US" sz="2400" dirty="0"/>
          </a:p>
          <a:p>
            <a:r>
              <a:rPr lang="en-US" sz="2400" dirty="0"/>
              <a:t>Make sure your specific research aims can be accomplished within the proposed time and with the resources you have.</a:t>
            </a:r>
          </a:p>
          <a:p>
            <a:endParaRPr lang="en-US" sz="2400" dirty="0"/>
          </a:p>
          <a:p>
            <a:r>
              <a:rPr lang="en-US" sz="2400" dirty="0"/>
              <a:t>Make sure you have adequate preliminary data if needed.</a:t>
            </a:r>
          </a:p>
          <a:p>
            <a:endParaRPr lang="en-US" sz="2400" dirty="0"/>
          </a:p>
          <a:p>
            <a:r>
              <a:rPr lang="en-US" sz="2400" dirty="0"/>
              <a:t>Identifying experienced investigators to review a draft of your application and provide feedback.</a:t>
            </a:r>
          </a:p>
          <a:p>
            <a:endParaRPr lang="en-US" sz="2400" b="1" dirty="0">
              <a:solidFill>
                <a:schemeClr val="accent1">
                  <a:lumMod val="50000"/>
                </a:schemeClr>
              </a:solidFill>
            </a:endParaRPr>
          </a:p>
          <a:p>
            <a:r>
              <a:rPr lang="en-US" sz="2400" b="1" dirty="0">
                <a:solidFill>
                  <a:schemeClr val="accent1">
                    <a:lumMod val="50000"/>
                  </a:schemeClr>
                </a:solidFill>
              </a:rPr>
              <a:t>Find collaborators and get them to agree to read the proposal, provide a support letter, and their resume in the correct format</a:t>
            </a:r>
          </a:p>
          <a:p>
            <a:endParaRPr lang="en-US" sz="2400" dirty="0"/>
          </a:p>
          <a:p>
            <a:endParaRPr lang="en-US" sz="2400" dirty="0"/>
          </a:p>
          <a:p>
            <a:r>
              <a:rPr lang="en-US" sz="3200" b="1" dirty="0">
                <a:solidFill>
                  <a:srgbClr val="0070C0"/>
                </a:solidFill>
              </a:rPr>
              <a:t>Submit your application well ahead of the deadline (days ahead!)</a:t>
            </a:r>
          </a:p>
          <a:p>
            <a:endParaRPr lang="en-US" dirty="0"/>
          </a:p>
        </p:txBody>
      </p:sp>
    </p:spTree>
    <p:extLst>
      <p:ext uri="{BB962C8B-B14F-4D97-AF65-F5344CB8AC3E}">
        <p14:creationId xmlns:p14="http://schemas.microsoft.com/office/powerpoint/2010/main" val="3425736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58BB0ED-7CAC-634C-8404-E627A1BC2A6D}"/>
              </a:ext>
            </a:extLst>
          </p:cNvPr>
          <p:cNvSpPr txBox="1"/>
          <p:nvPr/>
        </p:nvSpPr>
        <p:spPr>
          <a:xfrm>
            <a:off x="142876" y="685798"/>
            <a:ext cx="11844338" cy="6986528"/>
          </a:xfrm>
          <a:prstGeom prst="rect">
            <a:avLst/>
          </a:prstGeom>
          <a:noFill/>
        </p:spPr>
        <p:txBody>
          <a:bodyPr wrap="square" rtlCol="0">
            <a:spAutoFit/>
          </a:bodyPr>
          <a:lstStyle/>
          <a:p>
            <a:r>
              <a:rPr lang="en-US" sz="2000" b="1" dirty="0">
                <a:solidFill>
                  <a:srgbClr val="0070C0"/>
                </a:solidFill>
              </a:rPr>
              <a:t>Letterhead</a:t>
            </a:r>
          </a:p>
          <a:p>
            <a:endParaRPr lang="en-US" sz="2000" dirty="0"/>
          </a:p>
          <a:p>
            <a:r>
              <a:rPr lang="en-US" sz="2000" dirty="0"/>
              <a:t>Mayo Clinic</a:t>
            </a:r>
            <a:br>
              <a:rPr lang="en-US" sz="2000" dirty="0"/>
            </a:br>
            <a:r>
              <a:rPr lang="en-US" sz="2000" dirty="0"/>
              <a:t>200 First Street SW Rochester, MN 55905 </a:t>
            </a:r>
          </a:p>
          <a:p>
            <a:r>
              <a:rPr lang="en-US" sz="2000" dirty="0"/>
              <a:t>From Thomas C. </a:t>
            </a:r>
            <a:r>
              <a:rPr lang="en-US" sz="2000" dirty="0" err="1"/>
              <a:t>Smyrk</a:t>
            </a:r>
            <a:r>
              <a:rPr lang="en-US" sz="2000" dirty="0"/>
              <a:t>, M. D. Division of Anatomic Pathology </a:t>
            </a:r>
          </a:p>
          <a:p>
            <a:r>
              <a:rPr lang="en-US" sz="2000" dirty="0"/>
              <a:t>June 18, 2015 </a:t>
            </a:r>
          </a:p>
          <a:p>
            <a:r>
              <a:rPr lang="en-US" sz="2000" dirty="0"/>
              <a:t>To: William A. </a:t>
            </a:r>
            <a:r>
              <a:rPr lang="en-US" sz="2000" dirty="0" err="1"/>
              <a:t>Faubion</a:t>
            </a:r>
            <a:r>
              <a:rPr lang="en-US" sz="2000" dirty="0"/>
              <a:t>, M. D. Gastroenterology and Hepatology Mayo 9 East </a:t>
            </a:r>
          </a:p>
          <a:p>
            <a:endParaRPr lang="en-US" sz="2000" dirty="0"/>
          </a:p>
          <a:p>
            <a:r>
              <a:rPr lang="en-US" sz="2000" dirty="0"/>
              <a:t>Dear Bill: </a:t>
            </a:r>
          </a:p>
          <a:p>
            <a:r>
              <a:rPr lang="en-US" sz="2000" dirty="0"/>
              <a:t>I am happy to provide this letter of collaboration in support of your grant proposal entitled </a:t>
            </a:r>
            <a:r>
              <a:rPr lang="en-US" sz="2000" b="1" dirty="0">
                <a:solidFill>
                  <a:srgbClr val="0070C0"/>
                </a:solidFill>
              </a:rPr>
              <a:t>"Inflammatory cascades disrupt </a:t>
            </a:r>
            <a:r>
              <a:rPr lang="en-US" sz="2000" b="1" dirty="0" err="1">
                <a:solidFill>
                  <a:srgbClr val="0070C0"/>
                </a:solidFill>
              </a:rPr>
              <a:t>Treg</a:t>
            </a:r>
            <a:r>
              <a:rPr lang="en-US" sz="2000" b="1" dirty="0">
                <a:solidFill>
                  <a:srgbClr val="0070C0"/>
                </a:solidFill>
              </a:rPr>
              <a:t> function through epigenetic mechanisms." </a:t>
            </a:r>
            <a:r>
              <a:rPr lang="en-US" sz="2000" dirty="0">
                <a:solidFill>
                  <a:srgbClr val="0070C0"/>
                </a:solidFill>
              </a:rPr>
              <a:t>As an expert GI pathologist</a:t>
            </a:r>
            <a:r>
              <a:rPr lang="en-US" sz="2000" dirty="0"/>
              <a:t>, I look forward to </a:t>
            </a:r>
            <a:r>
              <a:rPr lang="en-US" sz="2000" dirty="0">
                <a:solidFill>
                  <a:srgbClr val="0070C0"/>
                </a:solidFill>
              </a:rPr>
              <a:t>our continued collaboration </a:t>
            </a:r>
            <a:r>
              <a:rPr lang="en-US" sz="2000" dirty="0"/>
              <a:t>as it relates to interpretation of colitis in your murine models. </a:t>
            </a:r>
            <a:r>
              <a:rPr lang="en-US" sz="2000" dirty="0">
                <a:solidFill>
                  <a:srgbClr val="0070C0"/>
                </a:solidFill>
              </a:rPr>
              <a:t>We have used our blinded histologic scoring assay successfully in our recent collaborative papers.</a:t>
            </a:r>
            <a:r>
              <a:rPr lang="en-US" sz="2000" dirty="0"/>
              <a:t> I look forward </a:t>
            </a:r>
            <a:r>
              <a:rPr lang="en-US" sz="2000" dirty="0">
                <a:solidFill>
                  <a:srgbClr val="0070C0"/>
                </a:solidFill>
              </a:rPr>
              <a:t>to our continued work in your new studies of </a:t>
            </a:r>
            <a:r>
              <a:rPr lang="en-US" sz="2000" dirty="0"/>
              <a:t>the treatment of active colitis with </a:t>
            </a:r>
            <a:r>
              <a:rPr lang="en-US" sz="2000" dirty="0" err="1"/>
              <a:t>Treg</a:t>
            </a:r>
            <a:r>
              <a:rPr lang="en-US" sz="2000" dirty="0"/>
              <a:t> cellular therapy. </a:t>
            </a:r>
          </a:p>
          <a:p>
            <a:endParaRPr lang="en-US" sz="2000" dirty="0">
              <a:solidFill>
                <a:srgbClr val="7030A0"/>
              </a:solidFill>
            </a:endParaRPr>
          </a:p>
          <a:p>
            <a:r>
              <a:rPr lang="en-US" sz="2800" dirty="0">
                <a:solidFill>
                  <a:srgbClr val="7030A0"/>
                </a:solidFill>
              </a:rPr>
              <a:t>Note: How short the letter is.</a:t>
            </a:r>
          </a:p>
          <a:p>
            <a:r>
              <a:rPr lang="en-US" sz="2800" dirty="0">
                <a:solidFill>
                  <a:srgbClr val="7030A0"/>
                </a:solidFill>
              </a:rPr>
              <a:t>           Required: letterhead, title of grant, expertise, and agreement to work on 	aspect of project. Mention previous collaboration if relevant.</a:t>
            </a:r>
          </a:p>
          <a:p>
            <a:endParaRPr lang="en-US" sz="2800" dirty="0">
              <a:solidFill>
                <a:srgbClr val="7030A0"/>
              </a:solidFill>
            </a:endParaRPr>
          </a:p>
          <a:p>
            <a:endParaRPr lang="en-US" dirty="0"/>
          </a:p>
          <a:p>
            <a:endParaRPr lang="en-US" dirty="0"/>
          </a:p>
        </p:txBody>
      </p:sp>
      <p:sp>
        <p:nvSpPr>
          <p:cNvPr id="6" name="TextBox 5">
            <a:extLst>
              <a:ext uri="{FF2B5EF4-FFF2-40B4-BE49-F238E27FC236}">
                <a16:creationId xmlns:a16="http://schemas.microsoft.com/office/drawing/2014/main" xmlns="" id="{1F075E23-79CD-8446-9C75-CC5B535F65BD}"/>
              </a:ext>
            </a:extLst>
          </p:cNvPr>
          <p:cNvSpPr txBox="1"/>
          <p:nvPr/>
        </p:nvSpPr>
        <p:spPr>
          <a:xfrm>
            <a:off x="3257550" y="128586"/>
            <a:ext cx="5086350" cy="523220"/>
          </a:xfrm>
          <a:prstGeom prst="rect">
            <a:avLst/>
          </a:prstGeom>
          <a:noFill/>
        </p:spPr>
        <p:txBody>
          <a:bodyPr wrap="square" rtlCol="0">
            <a:spAutoFit/>
          </a:bodyPr>
          <a:lstStyle/>
          <a:p>
            <a:r>
              <a:rPr lang="en-US" sz="2800" b="1" dirty="0"/>
              <a:t>Example: Collaboration letter</a:t>
            </a:r>
          </a:p>
        </p:txBody>
      </p:sp>
    </p:spTree>
    <p:extLst>
      <p:ext uri="{BB962C8B-B14F-4D97-AF65-F5344CB8AC3E}">
        <p14:creationId xmlns:p14="http://schemas.microsoft.com/office/powerpoint/2010/main" val="2715711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71D92F2-0510-3D41-814D-40C475E50C7C}"/>
              </a:ext>
            </a:extLst>
          </p:cNvPr>
          <p:cNvSpPr txBox="1"/>
          <p:nvPr/>
        </p:nvSpPr>
        <p:spPr>
          <a:xfrm>
            <a:off x="385760" y="514350"/>
            <a:ext cx="11372853" cy="5509200"/>
          </a:xfrm>
          <a:prstGeom prst="rect">
            <a:avLst/>
          </a:prstGeom>
          <a:noFill/>
        </p:spPr>
        <p:txBody>
          <a:bodyPr wrap="square" rtlCol="0">
            <a:spAutoFit/>
          </a:bodyPr>
          <a:lstStyle/>
          <a:p>
            <a:r>
              <a:rPr lang="en-US" sz="2800" b="1" dirty="0"/>
              <a:t>Plan your grant: What to do first when writing a grant application</a:t>
            </a:r>
          </a:p>
          <a:p>
            <a:endParaRPr lang="en-US" sz="2800" b="1" dirty="0"/>
          </a:p>
          <a:p>
            <a:r>
              <a:rPr lang="en-US" sz="2800" u="sng" dirty="0"/>
              <a:t>Read all of the instructions on the organization website (</a:t>
            </a:r>
            <a:r>
              <a:rPr lang="en-US" sz="2800" u="sng" dirty="0">
                <a:solidFill>
                  <a:srgbClr val="0070C0"/>
                </a:solidFill>
              </a:rPr>
              <a:t>Mission statement</a:t>
            </a:r>
            <a:r>
              <a:rPr lang="en-US" sz="2800" u="sng" dirty="0"/>
              <a:t>)</a:t>
            </a:r>
          </a:p>
          <a:p>
            <a:r>
              <a:rPr lang="en-US" sz="2400" dirty="0"/>
              <a:t>	Is proposal a “match for the objective of the granting organization?  (Up to 80% 	of grant applications for some organizations are not reviewed because the 	proposal does not match the organization’s goals).</a:t>
            </a:r>
          </a:p>
          <a:p>
            <a:endParaRPr lang="en-US" sz="2400" u="sng" dirty="0"/>
          </a:p>
          <a:p>
            <a:r>
              <a:rPr lang="en-US" sz="2800" u="sng" dirty="0"/>
              <a:t>Follow the directions exactly for every item</a:t>
            </a:r>
          </a:p>
          <a:p>
            <a:r>
              <a:rPr lang="en-US" sz="2400" dirty="0"/>
              <a:t>	Page limit for total grant &amp; for specific sections</a:t>
            </a:r>
          </a:p>
          <a:p>
            <a:r>
              <a:rPr lang="en-US" sz="2400" dirty="0"/>
              <a:t>	Font size and margins</a:t>
            </a:r>
          </a:p>
          <a:p>
            <a:r>
              <a:rPr lang="en-US" sz="2400" dirty="0"/>
              <a:t>	Character limit of title</a:t>
            </a:r>
          </a:p>
          <a:p>
            <a:r>
              <a:rPr lang="en-US" sz="2400" dirty="0"/>
              <a:t>	Realistic amount of money requested</a:t>
            </a:r>
          </a:p>
          <a:p>
            <a:r>
              <a:rPr lang="en-US" sz="2400" dirty="0"/>
              <a:t>	Format of resumes</a:t>
            </a:r>
          </a:p>
          <a:p>
            <a:r>
              <a:rPr lang="en-US" sz="2400" dirty="0"/>
              <a:t>	</a:t>
            </a:r>
            <a:r>
              <a:rPr lang="en-US" sz="2400" dirty="0" err="1"/>
              <a:t>Etc</a:t>
            </a:r>
            <a:endParaRPr lang="en-US" sz="2400" dirty="0"/>
          </a:p>
        </p:txBody>
      </p:sp>
      <p:pic>
        <p:nvPicPr>
          <p:cNvPr id="3" name="Picture 2">
            <a:extLst>
              <a:ext uri="{FF2B5EF4-FFF2-40B4-BE49-F238E27FC236}">
                <a16:creationId xmlns:a16="http://schemas.microsoft.com/office/drawing/2014/main" xmlns="" id="{0CA9F0C1-1D61-614C-8F8F-0170B9DD2678}"/>
              </a:ext>
            </a:extLst>
          </p:cNvPr>
          <p:cNvPicPr>
            <a:picLocks noChangeAspect="1"/>
          </p:cNvPicPr>
          <p:nvPr/>
        </p:nvPicPr>
        <p:blipFill>
          <a:blip r:embed="rId2"/>
          <a:stretch>
            <a:fillRect/>
          </a:stretch>
        </p:blipFill>
        <p:spPr>
          <a:xfrm>
            <a:off x="7159387" y="2986089"/>
            <a:ext cx="5162549" cy="3871912"/>
          </a:xfrm>
          <a:prstGeom prst="rect">
            <a:avLst/>
          </a:prstGeom>
        </p:spPr>
      </p:pic>
    </p:spTree>
    <p:extLst>
      <p:ext uri="{BB962C8B-B14F-4D97-AF65-F5344CB8AC3E}">
        <p14:creationId xmlns:p14="http://schemas.microsoft.com/office/powerpoint/2010/main" val="2181599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BBF64BE-7BB7-FE47-8277-6012453017B4}"/>
              </a:ext>
            </a:extLst>
          </p:cNvPr>
          <p:cNvSpPr txBox="1"/>
          <p:nvPr/>
        </p:nvSpPr>
        <p:spPr>
          <a:xfrm>
            <a:off x="471488" y="700088"/>
            <a:ext cx="10987087" cy="4585871"/>
          </a:xfrm>
          <a:prstGeom prst="rect">
            <a:avLst/>
          </a:prstGeom>
          <a:noFill/>
        </p:spPr>
        <p:txBody>
          <a:bodyPr wrap="square" rtlCol="0">
            <a:spAutoFit/>
          </a:bodyPr>
          <a:lstStyle/>
          <a:p>
            <a:r>
              <a:rPr lang="en-US" sz="3200" b="1" dirty="0"/>
              <a:t>Plan your grant: Prepare a strong and well designed grant </a:t>
            </a:r>
          </a:p>
          <a:p>
            <a:endParaRPr lang="en-US" dirty="0"/>
          </a:p>
          <a:p>
            <a:r>
              <a:rPr lang="en-US" sz="2800" dirty="0"/>
              <a:t>Address the basic principles of a solid project and include:</a:t>
            </a:r>
          </a:p>
          <a:p>
            <a:r>
              <a:rPr lang="en-US" sz="2800" dirty="0"/>
              <a:t>1) the scientific premise forming the basis of the proposed research,</a:t>
            </a:r>
            <a:br>
              <a:rPr lang="en-US" sz="2800" dirty="0"/>
            </a:br>
            <a:r>
              <a:rPr lang="en-US" sz="2800" dirty="0"/>
              <a:t>2) rigorous experimental design for robust and unbiased results,</a:t>
            </a:r>
            <a:br>
              <a:rPr lang="en-US" sz="2800" dirty="0"/>
            </a:br>
            <a:r>
              <a:rPr lang="en-US" sz="2800" dirty="0"/>
              <a:t>3) consideration of relevant biological variables</a:t>
            </a:r>
            <a:br>
              <a:rPr lang="en-US" sz="2800" dirty="0"/>
            </a:br>
            <a:r>
              <a:rPr lang="en-US" sz="2800" dirty="0"/>
              <a:t>4) authentication of key biological and/or chemical resources. </a:t>
            </a:r>
          </a:p>
          <a:p>
            <a:endParaRPr lang="en-US" sz="2800" dirty="0"/>
          </a:p>
          <a:p>
            <a:r>
              <a:rPr lang="en-US" sz="2800" dirty="0">
                <a:solidFill>
                  <a:srgbClr val="0070C0"/>
                </a:solidFill>
              </a:rPr>
              <a:t>You are encouraged to work with your institution and contact the funding organization with specific scientific questions.</a:t>
            </a:r>
          </a:p>
          <a:p>
            <a:endParaRPr lang="en-US" dirty="0"/>
          </a:p>
        </p:txBody>
      </p:sp>
    </p:spTree>
    <p:extLst>
      <p:ext uri="{BB962C8B-B14F-4D97-AF65-F5344CB8AC3E}">
        <p14:creationId xmlns:p14="http://schemas.microsoft.com/office/powerpoint/2010/main" val="3055746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4050262-32D8-D947-B0AB-AC916F10B356}"/>
              </a:ext>
            </a:extLst>
          </p:cNvPr>
          <p:cNvSpPr txBox="1"/>
          <p:nvPr/>
        </p:nvSpPr>
        <p:spPr>
          <a:xfrm>
            <a:off x="271463" y="328613"/>
            <a:ext cx="10801350" cy="6647974"/>
          </a:xfrm>
          <a:prstGeom prst="rect">
            <a:avLst/>
          </a:prstGeom>
          <a:noFill/>
        </p:spPr>
        <p:txBody>
          <a:bodyPr wrap="square" rtlCol="0">
            <a:spAutoFit/>
          </a:bodyPr>
          <a:lstStyle/>
          <a:p>
            <a:r>
              <a:rPr lang="en-US" sz="2800" b="1" dirty="0"/>
              <a:t>	Outline of talk on grant writing</a:t>
            </a:r>
          </a:p>
          <a:p>
            <a:endParaRPr lang="en-US" dirty="0"/>
          </a:p>
          <a:p>
            <a:r>
              <a:rPr lang="en-US" sz="2000" dirty="0"/>
              <a:t>1.  Find a grant</a:t>
            </a:r>
          </a:p>
          <a:p>
            <a:r>
              <a:rPr lang="en-US" sz="2000" dirty="0"/>
              <a:t>2.  Introduction to important aspects of grant writing, success, and failure</a:t>
            </a:r>
          </a:p>
          <a:p>
            <a:r>
              <a:rPr lang="en-US" sz="2000" dirty="0"/>
              <a:t>3. Plan your grant (</a:t>
            </a:r>
            <a:r>
              <a:rPr lang="en-US" sz="2000" u="sng" dirty="0"/>
              <a:t>before</a:t>
            </a:r>
            <a:r>
              <a:rPr lang="en-US" sz="2000" dirty="0"/>
              <a:t> you begin writing!)</a:t>
            </a:r>
          </a:p>
          <a:p>
            <a:r>
              <a:rPr lang="en-US" sz="2000" dirty="0"/>
              <a:t>	Read Instructions and follow EXACT directions</a:t>
            </a:r>
          </a:p>
          <a:p>
            <a:r>
              <a:rPr lang="en-US" sz="2000" dirty="0"/>
              <a:t>	Organize your time</a:t>
            </a:r>
          </a:p>
          <a:p>
            <a:r>
              <a:rPr lang="en-US" sz="2000" dirty="0"/>
              <a:t>	Be sure to have vertebrate animal/human subjects approvals</a:t>
            </a:r>
          </a:p>
          <a:p>
            <a:r>
              <a:rPr lang="en-US" sz="2000" dirty="0"/>
              <a:t>	Get collaborators, their support letters, and curriculum vitae</a:t>
            </a:r>
          </a:p>
          <a:p>
            <a:r>
              <a:rPr lang="en-US" sz="2000" dirty="0"/>
              <a:t>	Know review criteria of the grant</a:t>
            </a:r>
          </a:p>
          <a:p>
            <a:r>
              <a:rPr lang="en-US" sz="2000" dirty="0"/>
              <a:t>4. Writing the grant </a:t>
            </a:r>
          </a:p>
          <a:p>
            <a:r>
              <a:rPr lang="en-US" sz="2000" dirty="0"/>
              <a:t>	Specific aims/summary</a:t>
            </a:r>
          </a:p>
          <a:p>
            <a:r>
              <a:rPr lang="en-US" sz="2000" dirty="0"/>
              <a:t>			Title of grant</a:t>
            </a:r>
          </a:p>
          <a:p>
            <a:r>
              <a:rPr lang="en-US" sz="2000" dirty="0"/>
              <a:t>	Introduction</a:t>
            </a:r>
          </a:p>
          <a:p>
            <a:r>
              <a:rPr lang="en-US" sz="2000" dirty="0"/>
              <a:t>	Research Plan</a:t>
            </a:r>
          </a:p>
          <a:p>
            <a:r>
              <a:rPr lang="en-US" sz="2000" dirty="0"/>
              <a:t>	Conclusion and Timeline</a:t>
            </a:r>
          </a:p>
          <a:p>
            <a:r>
              <a:rPr lang="en-US" sz="2000" dirty="0"/>
              <a:t>	Personnel</a:t>
            </a:r>
          </a:p>
          <a:p>
            <a:r>
              <a:rPr lang="en-US" sz="2000" dirty="0"/>
              <a:t>	Budget</a:t>
            </a:r>
          </a:p>
          <a:p>
            <a:r>
              <a:rPr lang="en-US" sz="2000" dirty="0"/>
              <a:t>	Resource sharing</a:t>
            </a:r>
          </a:p>
          <a:p>
            <a:r>
              <a:rPr lang="en-US" sz="2000" dirty="0"/>
              <a:t>	Vertebrate animals/human subjects</a:t>
            </a:r>
          </a:p>
          <a:p>
            <a:r>
              <a:rPr lang="en-US" sz="2000" dirty="0"/>
              <a:t>	References</a:t>
            </a:r>
          </a:p>
        </p:txBody>
      </p:sp>
    </p:spTree>
    <p:extLst>
      <p:ext uri="{BB962C8B-B14F-4D97-AF65-F5344CB8AC3E}">
        <p14:creationId xmlns:p14="http://schemas.microsoft.com/office/powerpoint/2010/main" val="378883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36B7B08-B5A7-1746-B1FA-A9466B0BBA91}"/>
              </a:ext>
            </a:extLst>
          </p:cNvPr>
          <p:cNvSpPr txBox="1"/>
          <p:nvPr/>
        </p:nvSpPr>
        <p:spPr>
          <a:xfrm>
            <a:off x="242888" y="100001"/>
            <a:ext cx="11949112" cy="6894195"/>
          </a:xfrm>
          <a:prstGeom prst="rect">
            <a:avLst/>
          </a:prstGeom>
          <a:noFill/>
        </p:spPr>
        <p:txBody>
          <a:bodyPr wrap="square" rtlCol="0">
            <a:spAutoFit/>
          </a:bodyPr>
          <a:lstStyle/>
          <a:p>
            <a:r>
              <a:rPr lang="en-US" sz="2800" b="1" dirty="0"/>
              <a:t>Plan you proposal: </a:t>
            </a:r>
            <a:r>
              <a:rPr lang="en-US" sz="2800" b="1" u="sng" dirty="0"/>
              <a:t>Scored review criteria </a:t>
            </a:r>
            <a:r>
              <a:rPr lang="en-US" sz="2800" b="1" dirty="0"/>
              <a:t>of many grant applications include:</a:t>
            </a:r>
          </a:p>
          <a:p>
            <a:endParaRPr lang="en-US" sz="2800" b="1" dirty="0"/>
          </a:p>
          <a:p>
            <a:r>
              <a:rPr lang="en-US" sz="2400" b="1" dirty="0"/>
              <a:t>Significance.</a:t>
            </a:r>
            <a:r>
              <a:rPr lang="en-US" sz="2400" dirty="0"/>
              <a:t> Does the project address an important problem? </a:t>
            </a:r>
          </a:p>
          <a:p>
            <a:r>
              <a:rPr lang="en-US" sz="2400" b="1" dirty="0"/>
              <a:t>Investigator(s).</a:t>
            </a:r>
            <a:r>
              <a:rPr lang="en-US" sz="2400" dirty="0"/>
              <a:t> Are the PD/PIs, collaborators, and other researchers well suited to the project? </a:t>
            </a:r>
          </a:p>
          <a:p>
            <a:r>
              <a:rPr lang="en-US" sz="2400" b="1" dirty="0"/>
              <a:t>Innovation. </a:t>
            </a:r>
            <a:r>
              <a:rPr lang="en-US" sz="2400" dirty="0"/>
              <a:t>Are the concepts, methodologies, instrumentation, or interventions novel?</a:t>
            </a:r>
          </a:p>
          <a:p>
            <a:r>
              <a:rPr lang="en-US" sz="2400" b="1" dirty="0"/>
              <a:t>Approach. </a:t>
            </a:r>
            <a:r>
              <a:rPr lang="en-US" sz="2400" dirty="0"/>
              <a:t>Are the overall strategy, methodology, and analyses well-reasoned/appropriate to accomplish the project? Are potential problems, alternative strategies, and benchmarks for success presented. </a:t>
            </a:r>
          </a:p>
          <a:p>
            <a:r>
              <a:rPr lang="en-US" sz="2400" b="1" dirty="0"/>
              <a:t>Environment. </a:t>
            </a:r>
            <a:r>
              <a:rPr lang="en-US" sz="2400" dirty="0"/>
              <a:t>Will the scientific environment contribute to the probability of success? Are the institutional support, equipment, and other physical resources available to the investigators adequate for the project proposed?</a:t>
            </a:r>
          </a:p>
          <a:p>
            <a:r>
              <a:rPr lang="en-US" sz="2400" b="1" dirty="0"/>
              <a:t>Budget. </a:t>
            </a:r>
            <a:r>
              <a:rPr lang="en-US" sz="2400" dirty="0"/>
              <a:t>Be sure justify all personnel, equipment, supplies, animals, etc.</a:t>
            </a:r>
          </a:p>
          <a:p>
            <a:endParaRPr lang="en-US" sz="2400" dirty="0">
              <a:solidFill>
                <a:schemeClr val="accent1"/>
              </a:solidFill>
            </a:endParaRPr>
          </a:p>
          <a:p>
            <a:r>
              <a:rPr lang="en-US" sz="2600" dirty="0">
                <a:solidFill>
                  <a:schemeClr val="accent1"/>
                </a:solidFill>
              </a:rPr>
              <a:t>Note: you may include these subheadings in your grant.  </a:t>
            </a:r>
            <a:r>
              <a:rPr lang="en-US" sz="2600" u="sng" dirty="0">
                <a:solidFill>
                  <a:schemeClr val="accent1"/>
                </a:solidFill>
              </a:rPr>
              <a:t>Keep these points in mind when writing the grant!</a:t>
            </a:r>
          </a:p>
          <a:p>
            <a:r>
              <a:rPr lang="en-US" sz="2600" dirty="0">
                <a:solidFill>
                  <a:schemeClr val="accent1"/>
                </a:solidFill>
              </a:rPr>
              <a:t>The reviewers will rate each category on “strengths” and “weaknesses”</a:t>
            </a:r>
          </a:p>
          <a:p>
            <a:r>
              <a:rPr lang="en-US" sz="2600" dirty="0">
                <a:solidFill>
                  <a:schemeClr val="accent1"/>
                </a:solidFill>
              </a:rPr>
              <a:t>so you might want to use the term “strengths” in the text.</a:t>
            </a:r>
          </a:p>
          <a:p>
            <a:endParaRPr lang="en-US" dirty="0"/>
          </a:p>
        </p:txBody>
      </p:sp>
    </p:spTree>
    <p:extLst>
      <p:ext uri="{BB962C8B-B14F-4D97-AF65-F5344CB8AC3E}">
        <p14:creationId xmlns:p14="http://schemas.microsoft.com/office/powerpoint/2010/main" val="2865174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CD04AFBA-C830-6241-BFCF-C17A2BD88A02}"/>
              </a:ext>
            </a:extLst>
          </p:cNvPr>
          <p:cNvSpPr txBox="1"/>
          <p:nvPr/>
        </p:nvSpPr>
        <p:spPr>
          <a:xfrm>
            <a:off x="508000" y="314325"/>
            <a:ext cx="11336338" cy="6801862"/>
          </a:xfrm>
          <a:prstGeom prst="rect">
            <a:avLst/>
          </a:prstGeom>
          <a:noFill/>
        </p:spPr>
        <p:txBody>
          <a:bodyPr wrap="square" rtlCol="0">
            <a:spAutoFit/>
          </a:bodyPr>
          <a:lstStyle/>
          <a:p>
            <a:r>
              <a:rPr lang="en-US" sz="3200" b="1" dirty="0"/>
              <a:t>	Actual example of a grant scoring sheet (AIRC)</a:t>
            </a:r>
          </a:p>
          <a:p>
            <a:endParaRPr lang="en-US" sz="2800" b="1" dirty="0"/>
          </a:p>
          <a:p>
            <a:r>
              <a:rPr lang="en-US" sz="2800" b="1" dirty="0"/>
              <a:t>Instructions to the reviewer:</a:t>
            </a:r>
          </a:p>
          <a:p>
            <a:r>
              <a:rPr lang="en-US" sz="2200" u="sng" dirty="0"/>
              <a:t>Indicate your rating on </a:t>
            </a:r>
            <a:r>
              <a:rPr lang="en-US" sz="2200" b="1" u="sng" dirty="0"/>
              <a:t>a scale of 0-100 </a:t>
            </a:r>
            <a:r>
              <a:rPr lang="en-US" sz="2200" u="sng" dirty="0"/>
              <a:t>for each of the following points </a:t>
            </a:r>
          </a:p>
          <a:p>
            <a:r>
              <a:rPr lang="en-US" sz="2200" b="1" dirty="0"/>
              <a:t>Outstanding </a:t>
            </a:r>
            <a:r>
              <a:rPr lang="en-US" sz="2200" dirty="0"/>
              <a:t>(95-100)</a:t>
            </a:r>
          </a:p>
          <a:p>
            <a:r>
              <a:rPr lang="en-US" sz="2200" b="1" dirty="0"/>
              <a:t>Excellent </a:t>
            </a:r>
            <a:r>
              <a:rPr lang="en-US" sz="2200" dirty="0"/>
              <a:t>(90-94) </a:t>
            </a:r>
          </a:p>
          <a:p>
            <a:r>
              <a:rPr lang="en-US" sz="2200" b="1" dirty="0"/>
              <a:t>Very Good </a:t>
            </a:r>
            <a:r>
              <a:rPr lang="en-US" sz="2200" dirty="0"/>
              <a:t>(85-89)</a:t>
            </a:r>
          </a:p>
          <a:p>
            <a:r>
              <a:rPr lang="en-US" sz="2200" dirty="0"/>
              <a:t> </a:t>
            </a:r>
            <a:r>
              <a:rPr lang="en-US" sz="2200" b="1" dirty="0"/>
              <a:t>Good </a:t>
            </a:r>
            <a:r>
              <a:rPr lang="en-US" sz="2200" dirty="0"/>
              <a:t>(75-84) </a:t>
            </a:r>
          </a:p>
          <a:p>
            <a:r>
              <a:rPr lang="en-US" sz="2200" b="1" dirty="0"/>
              <a:t>Weak </a:t>
            </a:r>
            <a:r>
              <a:rPr lang="en-US" sz="2200" dirty="0"/>
              <a:t>(74 and below)</a:t>
            </a:r>
            <a:br>
              <a:rPr lang="en-US" sz="2200" dirty="0"/>
            </a:br>
            <a:r>
              <a:rPr lang="en-US" sz="2200" b="1" dirty="0"/>
              <a:t>Please type in a single value and not a range of values </a:t>
            </a:r>
          </a:p>
          <a:p>
            <a:endParaRPr lang="en-US" sz="2200" b="1" dirty="0"/>
          </a:p>
          <a:p>
            <a:r>
              <a:rPr lang="en-US" sz="2200" u="sng" dirty="0"/>
              <a:t>Write you review and score for each category:</a:t>
            </a:r>
          </a:p>
          <a:p>
            <a:r>
              <a:rPr lang="en-US" sz="2200" dirty="0"/>
              <a:t>Originality and Innovation,  Score =</a:t>
            </a:r>
          </a:p>
          <a:p>
            <a:r>
              <a:rPr lang="en-US" sz="2200" dirty="0"/>
              <a:t>Project importance and implications, Score =</a:t>
            </a:r>
          </a:p>
          <a:p>
            <a:r>
              <a:rPr lang="en-US" sz="2200" dirty="0"/>
              <a:t>Adequacy of methods, Score =</a:t>
            </a:r>
          </a:p>
          <a:p>
            <a:r>
              <a:rPr lang="en-US" sz="2200" dirty="0"/>
              <a:t>Suitability of investigator’s background to the project, Score =</a:t>
            </a:r>
          </a:p>
          <a:p>
            <a:r>
              <a:rPr lang="en-US" sz="2200" dirty="0"/>
              <a:t>Summary (strengths and weaknesses)</a:t>
            </a:r>
          </a:p>
          <a:p>
            <a:r>
              <a:rPr lang="en-US" sz="2200" dirty="0"/>
              <a:t>Final Recommendation</a:t>
            </a:r>
          </a:p>
          <a:p>
            <a:endParaRPr lang="en-US" dirty="0"/>
          </a:p>
        </p:txBody>
      </p:sp>
      <p:pic>
        <p:nvPicPr>
          <p:cNvPr id="1025" name="Picture 1" descr="page1image63149968">
            <a:extLst>
              <a:ext uri="{FF2B5EF4-FFF2-40B4-BE49-F238E27FC236}">
                <a16:creationId xmlns:a16="http://schemas.microsoft.com/office/drawing/2014/main" xmlns="" id="{705D7815-D052-7644-A9C9-E2D589621B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8000" cy="520700"/>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page1image63149968">
            <a:extLst>
              <a:ext uri="{FF2B5EF4-FFF2-40B4-BE49-F238E27FC236}">
                <a16:creationId xmlns:a16="http://schemas.microsoft.com/office/drawing/2014/main" xmlns="" id="{41E2B383-CA0E-1D4C-A862-69B91E0169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8000" cy="52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62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F68B4FE-614F-094D-9550-A8A28C3E0BD9}"/>
              </a:ext>
            </a:extLst>
          </p:cNvPr>
          <p:cNvSpPr txBox="1"/>
          <p:nvPr/>
        </p:nvSpPr>
        <p:spPr>
          <a:xfrm>
            <a:off x="485775" y="271463"/>
            <a:ext cx="11706225" cy="1631216"/>
          </a:xfrm>
          <a:prstGeom prst="rect">
            <a:avLst/>
          </a:prstGeom>
          <a:noFill/>
        </p:spPr>
        <p:txBody>
          <a:bodyPr wrap="square" rtlCol="0">
            <a:spAutoFit/>
          </a:bodyPr>
          <a:lstStyle/>
          <a:p>
            <a:r>
              <a:rPr lang="en-US" sz="2800" b="1" dirty="0"/>
              <a:t>			Important writing tips</a:t>
            </a:r>
          </a:p>
          <a:p>
            <a:endParaRPr lang="en-US" dirty="0"/>
          </a:p>
          <a:p>
            <a:endParaRPr lang="en-US" dirty="0"/>
          </a:p>
          <a:p>
            <a:endParaRPr lang="en-US" dirty="0"/>
          </a:p>
          <a:p>
            <a:endParaRPr lang="en-US" dirty="0"/>
          </a:p>
        </p:txBody>
      </p:sp>
      <p:graphicFrame>
        <p:nvGraphicFramePr>
          <p:cNvPr id="7" name="Table 6">
            <a:extLst>
              <a:ext uri="{FF2B5EF4-FFF2-40B4-BE49-F238E27FC236}">
                <a16:creationId xmlns:a16="http://schemas.microsoft.com/office/drawing/2014/main" xmlns="" id="{CA2F8906-F003-F548-868F-65322EC49101}"/>
              </a:ext>
            </a:extLst>
          </p:cNvPr>
          <p:cNvGraphicFramePr>
            <a:graphicFrameLocks noGrp="1"/>
          </p:cNvGraphicFramePr>
          <p:nvPr>
            <p:extLst>
              <p:ext uri="{D42A27DB-BD31-4B8C-83A1-F6EECF244321}">
                <p14:modId xmlns:p14="http://schemas.microsoft.com/office/powerpoint/2010/main" val="350843193"/>
              </p:ext>
            </p:extLst>
          </p:nvPr>
        </p:nvGraphicFramePr>
        <p:xfrm>
          <a:off x="342893" y="1170460"/>
          <a:ext cx="11849107" cy="1314450"/>
        </p:xfrm>
        <a:graphic>
          <a:graphicData uri="http://schemas.openxmlformats.org/drawingml/2006/table">
            <a:tbl>
              <a:tblPr/>
              <a:tblGrid>
                <a:gridCol w="11849107">
                  <a:extLst>
                    <a:ext uri="{9D8B030D-6E8A-4147-A177-3AD203B41FA5}">
                      <a16:colId xmlns:a16="http://schemas.microsoft.com/office/drawing/2014/main" xmlns="" val="46792199"/>
                    </a:ext>
                  </a:extLst>
                </a:gridCol>
              </a:tblGrid>
              <a:tr h="0">
                <a:tc>
                  <a:txBody>
                    <a:bodyPr/>
                    <a:lstStyle/>
                    <a:p>
                      <a:pPr algn="l" fontAlgn="t"/>
                      <a:r>
                        <a:rPr lang="en-US" sz="2800" b="1" dirty="0">
                          <a:effectLst/>
                        </a:rPr>
                        <a:t>TIP #1:  Make Your Project’s Goals Realistic</a:t>
                      </a:r>
                    </a:p>
                    <a:p>
                      <a:pPr algn="l" fontAlgn="t"/>
                      <a:endParaRPr lang="en-US" sz="2800" dirty="0">
                        <a:effectLst/>
                      </a:endParaRPr>
                    </a:p>
                    <a:p>
                      <a:pPr algn="l" fontAlgn="t"/>
                      <a:r>
                        <a:rPr lang="en-US" sz="2400" dirty="0">
                          <a:effectLst/>
                        </a:rPr>
                        <a:t>Propose only the amount of work than can be reasonably done.</a:t>
                      </a:r>
                    </a:p>
                  </a:txBody>
                  <a:tcPr marL="47625" marR="47625" marT="47625" marB="47625">
                    <a:lnL>
                      <a:noFill/>
                    </a:lnL>
                    <a:lnR>
                      <a:noFill/>
                    </a:lnR>
                    <a:lnT>
                      <a:noFill/>
                    </a:lnT>
                    <a:lnB>
                      <a:noFill/>
                    </a:lnB>
                    <a:solidFill>
                      <a:srgbClr val="F2F0E7"/>
                    </a:solidFill>
                  </a:tcPr>
                </a:tc>
                <a:extLst>
                  <a:ext uri="{0D108BD9-81ED-4DB2-BD59-A6C34878D82A}">
                    <a16:rowId xmlns:a16="http://schemas.microsoft.com/office/drawing/2014/main" xmlns="" val="3902221594"/>
                  </a:ext>
                </a:extLst>
              </a:tr>
            </a:tbl>
          </a:graphicData>
        </a:graphic>
      </p:graphicFrame>
      <p:sp>
        <p:nvSpPr>
          <p:cNvPr id="8" name="Rectangle 2">
            <a:extLst>
              <a:ext uri="{FF2B5EF4-FFF2-40B4-BE49-F238E27FC236}">
                <a16:creationId xmlns:a16="http://schemas.microsoft.com/office/drawing/2014/main" xmlns="" id="{5808C76F-6A31-C446-B923-C96CA416396E}"/>
              </a:ext>
            </a:extLst>
          </p:cNvPr>
          <p:cNvSpPr>
            <a:spLocks noChangeArrowheads="1"/>
          </p:cNvSpPr>
          <p:nvPr/>
        </p:nvSpPr>
        <p:spPr bwMode="auto">
          <a:xfrm>
            <a:off x="2738438" y="3214731"/>
            <a:ext cx="92398" cy="653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19044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rPr>
              <a:t/>
            </a:r>
            <a:br>
              <a:rPr kumimoji="0" lang="en-US" altLang="en-US" sz="12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xmlns="" id="{B72CD2D0-6A01-A542-ADB7-66F782898A7B}"/>
              </a:ext>
            </a:extLst>
          </p:cNvPr>
          <p:cNvSpPr txBox="1"/>
          <p:nvPr/>
        </p:nvSpPr>
        <p:spPr>
          <a:xfrm>
            <a:off x="228600" y="2071688"/>
            <a:ext cx="11787188" cy="2677656"/>
          </a:xfrm>
          <a:prstGeom prst="rect">
            <a:avLst/>
          </a:prstGeom>
          <a:noFill/>
        </p:spPr>
        <p:txBody>
          <a:bodyPr wrap="square" rtlCol="0">
            <a:spAutoFit/>
          </a:bodyPr>
          <a:lstStyle/>
          <a:p>
            <a:pPr lvl="0" eaLnBrk="0" fontAlgn="base" hangingPunct="0">
              <a:spcBef>
                <a:spcPct val="0"/>
              </a:spcBef>
              <a:spcAft>
                <a:spcPct val="0"/>
              </a:spcAft>
            </a:pPr>
            <a:endParaRPr lang="en-US" altLang="en-US" sz="2400" dirty="0">
              <a:latin typeface="Arial" panose="020B0604020202020204" pitchFamily="34" charset="0"/>
            </a:endParaRPr>
          </a:p>
          <a:p>
            <a:pPr lvl="0" eaLnBrk="0" fontAlgn="base" hangingPunct="0">
              <a:spcBef>
                <a:spcPct val="0"/>
              </a:spcBef>
              <a:spcAft>
                <a:spcPct val="0"/>
              </a:spcAft>
            </a:pPr>
            <a:endParaRPr lang="en-US" altLang="en-US" sz="2400" u="sng" dirty="0">
              <a:solidFill>
                <a:srgbClr val="444444"/>
              </a:solidFill>
              <a:latin typeface="Nunito"/>
            </a:endParaRPr>
          </a:p>
          <a:p>
            <a:pPr lvl="0" eaLnBrk="0" fontAlgn="base" hangingPunct="0">
              <a:spcBef>
                <a:spcPct val="0"/>
              </a:spcBef>
              <a:spcAft>
                <a:spcPct val="0"/>
              </a:spcAft>
            </a:pPr>
            <a:r>
              <a:rPr lang="en-US" altLang="en-US" sz="2400" u="sng" dirty="0">
                <a:solidFill>
                  <a:srgbClr val="444444"/>
                </a:solidFill>
                <a:latin typeface="Nunito"/>
              </a:rPr>
              <a:t>Think about the budget </a:t>
            </a:r>
            <a:r>
              <a:rPr lang="en-US" altLang="en-US" sz="2400" dirty="0">
                <a:solidFill>
                  <a:srgbClr val="444444"/>
                </a:solidFill>
                <a:latin typeface="Nunito"/>
              </a:rPr>
              <a:t>and how it relate to your research plan. </a:t>
            </a:r>
            <a:r>
              <a:rPr lang="en-US" altLang="en-US" sz="2400" u="sng" dirty="0">
                <a:solidFill>
                  <a:srgbClr val="444444"/>
                </a:solidFill>
                <a:latin typeface="Nunito"/>
              </a:rPr>
              <a:t>Everything in the budget must be reasonable and justified</a:t>
            </a:r>
            <a:r>
              <a:rPr lang="en-US" altLang="en-US" sz="2400" dirty="0">
                <a:solidFill>
                  <a:srgbClr val="444444"/>
                </a:solidFill>
                <a:latin typeface="Nunito"/>
              </a:rPr>
              <a:t>.</a:t>
            </a:r>
          </a:p>
          <a:p>
            <a:pPr lvl="0" eaLnBrk="0" fontAlgn="base" hangingPunct="0">
              <a:spcBef>
                <a:spcPct val="0"/>
              </a:spcBef>
              <a:spcAft>
                <a:spcPct val="0"/>
              </a:spcAft>
            </a:pPr>
            <a:endParaRPr lang="en-US" altLang="en-US" sz="2400" dirty="0">
              <a:solidFill>
                <a:srgbClr val="444444"/>
              </a:solidFill>
              <a:latin typeface="Nunito"/>
            </a:endParaRPr>
          </a:p>
          <a:p>
            <a:pPr lvl="0" eaLnBrk="0" fontAlgn="base" hangingPunct="0">
              <a:spcBef>
                <a:spcPct val="0"/>
              </a:spcBef>
              <a:spcAft>
                <a:spcPct val="0"/>
              </a:spcAft>
            </a:pPr>
            <a:r>
              <a:rPr lang="en-US" altLang="en-US" sz="2400" dirty="0">
                <a:solidFill>
                  <a:srgbClr val="444444"/>
                </a:solidFill>
                <a:latin typeface="Nunito"/>
              </a:rPr>
              <a:t> Make sure that the personnel have appropriate scientific expertise and training. Emphasize their strengths for the grant.</a:t>
            </a:r>
            <a:endParaRPr lang="en-US" dirty="0"/>
          </a:p>
        </p:txBody>
      </p:sp>
    </p:spTree>
    <p:extLst>
      <p:ext uri="{BB962C8B-B14F-4D97-AF65-F5344CB8AC3E}">
        <p14:creationId xmlns:p14="http://schemas.microsoft.com/office/powerpoint/2010/main" val="356534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DB3D6F1-9969-8C4B-84FD-926F2A2FA510}"/>
              </a:ext>
            </a:extLst>
          </p:cNvPr>
          <p:cNvSpPr txBox="1"/>
          <p:nvPr/>
        </p:nvSpPr>
        <p:spPr>
          <a:xfrm>
            <a:off x="214309" y="514350"/>
            <a:ext cx="11977691" cy="6370975"/>
          </a:xfrm>
          <a:prstGeom prst="rect">
            <a:avLst/>
          </a:prstGeom>
          <a:noFill/>
        </p:spPr>
        <p:txBody>
          <a:bodyPr wrap="square" rtlCol="0">
            <a:spAutoFit/>
          </a:bodyPr>
          <a:lstStyle/>
          <a:p>
            <a:r>
              <a:rPr lang="en-US" sz="2800" b="1" dirty="0"/>
              <a:t>TIP #2:  Be Organized and Logical</a:t>
            </a:r>
            <a:endParaRPr lang="en-US" sz="2800" dirty="0"/>
          </a:p>
          <a:p>
            <a:r>
              <a:rPr lang="en-US" sz="2600" dirty="0">
                <a:solidFill>
                  <a:srgbClr val="0070C0"/>
                </a:solidFill>
              </a:rPr>
              <a:t>Reviewers are accustomed to finding information in specific sections of the application. </a:t>
            </a:r>
            <a:r>
              <a:rPr lang="en-US" sz="2600" dirty="0"/>
              <a:t> </a:t>
            </a:r>
          </a:p>
          <a:p>
            <a:endParaRPr lang="en-US" sz="2400" dirty="0"/>
          </a:p>
          <a:p>
            <a:r>
              <a:rPr lang="en-US" sz="2400" dirty="0"/>
              <a:t>-F</a:t>
            </a:r>
            <a:r>
              <a:rPr lang="en-US" sz="2400" u="sng" dirty="0"/>
              <a:t>ollow the suggested organization in the instructions</a:t>
            </a:r>
            <a:endParaRPr lang="en-US" sz="2400" dirty="0"/>
          </a:p>
          <a:p>
            <a:endParaRPr lang="en-US" sz="2400" dirty="0"/>
          </a:p>
          <a:p>
            <a:r>
              <a:rPr lang="en-US" sz="2400" dirty="0"/>
              <a:t>-Write clear headings.</a:t>
            </a:r>
          </a:p>
          <a:p>
            <a:endParaRPr lang="en-US" sz="2400" dirty="0"/>
          </a:p>
          <a:p>
            <a:r>
              <a:rPr lang="en-US" sz="2400" dirty="0"/>
              <a:t>-Use </a:t>
            </a:r>
            <a:r>
              <a:rPr lang="en-US" sz="2400" u="sng" dirty="0"/>
              <a:t>sub-headings</a:t>
            </a:r>
            <a:r>
              <a:rPr lang="en-US" sz="2400" dirty="0"/>
              <a:t>, short paragraphs, and other techniques to make the application as easy to navigate as possible. Be specific and informative.</a:t>
            </a:r>
          </a:p>
          <a:p>
            <a:endParaRPr lang="en-US" sz="2400" dirty="0"/>
          </a:p>
          <a:p>
            <a:r>
              <a:rPr lang="en-US" sz="2400" dirty="0"/>
              <a:t>-</a:t>
            </a:r>
            <a:r>
              <a:rPr lang="en-US" sz="2400" u="sng" dirty="0"/>
              <a:t>Use diagrams, figures, and tables</a:t>
            </a:r>
            <a:r>
              <a:rPr lang="en-US" sz="2400" dirty="0"/>
              <a:t>, with appropriate legends, to assist the reviewers to understand complex information. Make sure the figures/labels are readable.</a:t>
            </a:r>
          </a:p>
          <a:p>
            <a:endParaRPr lang="en-US" sz="2400" dirty="0"/>
          </a:p>
          <a:p>
            <a:r>
              <a:rPr lang="en-US" sz="2400" dirty="0"/>
              <a:t>-</a:t>
            </a:r>
            <a:r>
              <a:rPr lang="en-US" sz="2400" u="sng" dirty="0"/>
              <a:t>Use bullets and numbered lists for effective organization</a:t>
            </a:r>
            <a:r>
              <a:rPr lang="en-US" sz="2400" dirty="0"/>
              <a:t>. Indents and bold print add readability. </a:t>
            </a:r>
            <a:r>
              <a:rPr lang="en-US" sz="2400" b="1" u="sng" dirty="0"/>
              <a:t>Bolding highlights the key concepts </a:t>
            </a:r>
            <a:r>
              <a:rPr lang="en-US" sz="2400" dirty="0"/>
              <a:t>and allows reviewers to retrieve information quickly.</a:t>
            </a:r>
          </a:p>
          <a:p>
            <a:endParaRPr lang="en-US" dirty="0"/>
          </a:p>
        </p:txBody>
      </p:sp>
    </p:spTree>
    <p:extLst>
      <p:ext uri="{BB962C8B-B14F-4D97-AF65-F5344CB8AC3E}">
        <p14:creationId xmlns:p14="http://schemas.microsoft.com/office/powerpoint/2010/main" val="259727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3E24751-8865-B849-B1EF-D31EF52B9BC9}"/>
              </a:ext>
            </a:extLst>
          </p:cNvPr>
          <p:cNvSpPr txBox="1"/>
          <p:nvPr/>
        </p:nvSpPr>
        <p:spPr>
          <a:xfrm>
            <a:off x="242888" y="171444"/>
            <a:ext cx="11715750" cy="7263527"/>
          </a:xfrm>
          <a:prstGeom prst="rect">
            <a:avLst/>
          </a:prstGeom>
          <a:noFill/>
        </p:spPr>
        <p:txBody>
          <a:bodyPr wrap="square" rtlCol="0">
            <a:spAutoFit/>
          </a:bodyPr>
          <a:lstStyle/>
          <a:p>
            <a:r>
              <a:rPr lang="en-US" sz="2800" b="1" dirty="0"/>
              <a:t>TIP #3:  Write in Clear Concise Language </a:t>
            </a:r>
            <a:r>
              <a:rPr lang="en-US" b="1" dirty="0"/>
              <a:t> </a:t>
            </a:r>
          </a:p>
          <a:p>
            <a:endParaRPr lang="en-US" sz="2400" dirty="0"/>
          </a:p>
          <a:p>
            <a:r>
              <a:rPr lang="en-US" sz="2400" dirty="0">
                <a:solidFill>
                  <a:srgbClr val="0070C0"/>
                </a:solidFill>
              </a:rPr>
              <a:t>A reviewer must often read 10-15 grants. Your grant has a better chance of being successful if it is easy-to-read.</a:t>
            </a:r>
          </a:p>
          <a:p>
            <a:endParaRPr lang="en-US" sz="2400" dirty="0"/>
          </a:p>
          <a:p>
            <a:r>
              <a:rPr lang="en-US" sz="2400" dirty="0"/>
              <a:t>-Write a </a:t>
            </a:r>
            <a:r>
              <a:rPr lang="en-US" sz="2400" u="sng" dirty="0"/>
              <a:t>clear topic sentence </a:t>
            </a:r>
            <a:r>
              <a:rPr lang="en-US" sz="2400" dirty="0"/>
              <a:t>for each paragraph with one main point or idea.  </a:t>
            </a:r>
          </a:p>
          <a:p>
            <a:endParaRPr lang="en-US" sz="2400" dirty="0"/>
          </a:p>
          <a:p>
            <a:r>
              <a:rPr lang="en-US" sz="2400" dirty="0"/>
              <a:t>-Make your points as direct as possible. Avoid jargon or excessive language.</a:t>
            </a:r>
          </a:p>
          <a:p>
            <a:endParaRPr lang="en-US" sz="2400" dirty="0"/>
          </a:p>
          <a:p>
            <a:r>
              <a:rPr lang="en-US" sz="2400" dirty="0"/>
              <a:t>-Write </a:t>
            </a:r>
            <a:r>
              <a:rPr lang="en-US" sz="2400" u="sng" dirty="0"/>
              <a:t>simple and clear sentences</a:t>
            </a:r>
            <a:r>
              <a:rPr lang="en-US" sz="2400" dirty="0"/>
              <a:t>, keeping to about 20 words or less per sentence.</a:t>
            </a:r>
          </a:p>
          <a:p>
            <a:endParaRPr lang="en-US" sz="2400" dirty="0"/>
          </a:p>
          <a:p>
            <a:r>
              <a:rPr lang="en-US" sz="2400" dirty="0"/>
              <a:t>-Be consistent with terms, references, and writing style.</a:t>
            </a:r>
          </a:p>
          <a:p>
            <a:endParaRPr lang="en-US" sz="2400" dirty="0"/>
          </a:p>
          <a:p>
            <a:r>
              <a:rPr lang="en-US" sz="2400" dirty="0"/>
              <a:t>-Use the active, rather than passive. For example, "We will develop an experiment, "not "An experiment will be developed."</a:t>
            </a:r>
          </a:p>
          <a:p>
            <a:endParaRPr lang="en-US" sz="2400" dirty="0"/>
          </a:p>
          <a:p>
            <a:r>
              <a:rPr lang="en-US" sz="2400" dirty="0"/>
              <a:t>-</a:t>
            </a:r>
            <a:r>
              <a:rPr lang="en-US" sz="2400" u="sng" dirty="0"/>
              <a:t>Spell out all acronyms </a:t>
            </a:r>
            <a:r>
              <a:rPr lang="en-US" sz="2400" dirty="0"/>
              <a:t>on first reference.</a:t>
            </a:r>
          </a:p>
          <a:p>
            <a:r>
              <a:rPr lang="en-US" dirty="0"/>
              <a:t/>
            </a:r>
            <a:br>
              <a:rPr lang="en-US" dirty="0"/>
            </a:br>
            <a:endParaRPr lang="en-US" dirty="0"/>
          </a:p>
          <a:p>
            <a:endParaRPr lang="en-US" dirty="0"/>
          </a:p>
        </p:txBody>
      </p:sp>
    </p:spTree>
    <p:extLst>
      <p:ext uri="{BB962C8B-B14F-4D97-AF65-F5344CB8AC3E}">
        <p14:creationId xmlns:p14="http://schemas.microsoft.com/office/powerpoint/2010/main" val="1965826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F44510E-5D6E-CD4D-93EE-327D29A45DE9}"/>
              </a:ext>
            </a:extLst>
          </p:cNvPr>
          <p:cNvSpPr txBox="1"/>
          <p:nvPr/>
        </p:nvSpPr>
        <p:spPr>
          <a:xfrm>
            <a:off x="142874" y="200021"/>
            <a:ext cx="11772900" cy="6278642"/>
          </a:xfrm>
          <a:prstGeom prst="rect">
            <a:avLst/>
          </a:prstGeom>
          <a:noFill/>
        </p:spPr>
        <p:txBody>
          <a:bodyPr wrap="square" rtlCol="0">
            <a:spAutoFit/>
          </a:bodyPr>
          <a:lstStyle/>
          <a:p>
            <a:r>
              <a:rPr lang="en-US" sz="2800" b="1" dirty="0"/>
              <a:t>TIP #4:  Sell Your Idea</a:t>
            </a:r>
            <a:endParaRPr lang="en-US" sz="2400" dirty="0"/>
          </a:p>
          <a:p>
            <a:r>
              <a:rPr lang="en-US" sz="2400" dirty="0"/>
              <a:t>-Capture the reviewers’ attention by </a:t>
            </a:r>
            <a:r>
              <a:rPr lang="en-US" sz="2400" u="sng" dirty="0"/>
              <a:t>making the case for why your research be funded</a:t>
            </a:r>
            <a:r>
              <a:rPr lang="en-US" sz="2400" dirty="0"/>
              <a:t> </a:t>
            </a:r>
          </a:p>
          <a:p>
            <a:endParaRPr lang="en-US" sz="2400" dirty="0"/>
          </a:p>
          <a:p>
            <a:r>
              <a:rPr lang="en-US" sz="2400" dirty="0"/>
              <a:t>-Include enough background information to enable a reader to understand your proposal.  </a:t>
            </a:r>
          </a:p>
          <a:p>
            <a:endParaRPr lang="en-US" sz="2400" dirty="0"/>
          </a:p>
          <a:p>
            <a:r>
              <a:rPr lang="en-US" sz="2400" dirty="0"/>
              <a:t>-Support your idea </a:t>
            </a:r>
            <a:r>
              <a:rPr lang="en-US" sz="2400" u="sng" dirty="0"/>
              <a:t>with collaborators </a:t>
            </a:r>
            <a:r>
              <a:rPr lang="en-US" sz="2400" dirty="0"/>
              <a:t>who have expertise that benefits the project.</a:t>
            </a:r>
          </a:p>
          <a:p>
            <a:r>
              <a:rPr lang="en-US" dirty="0"/>
              <a:t/>
            </a:r>
            <a:br>
              <a:rPr lang="en-US" dirty="0"/>
            </a:br>
            <a:r>
              <a:rPr lang="en-US" sz="2800" b="1" dirty="0"/>
              <a:t>TIP #5:  Enlist Help</a:t>
            </a:r>
            <a:endParaRPr lang="en-US" sz="2800" dirty="0"/>
          </a:p>
          <a:p>
            <a:r>
              <a:rPr lang="en-US" sz="2400" dirty="0"/>
              <a:t>- </a:t>
            </a:r>
            <a:r>
              <a:rPr lang="en-US" sz="2400" u="sng" dirty="0"/>
              <a:t>Allow someone to check for errors</a:t>
            </a:r>
            <a:r>
              <a:rPr lang="en-US" sz="2400" dirty="0"/>
              <a:t>, and give you feedback on whether the content flows.</a:t>
            </a:r>
          </a:p>
          <a:p>
            <a:endParaRPr lang="en-US" sz="2400" dirty="0"/>
          </a:p>
          <a:p>
            <a:r>
              <a:rPr lang="en-US" sz="2400" dirty="0"/>
              <a:t>-</a:t>
            </a:r>
            <a:r>
              <a:rPr lang="en-US" sz="2400" dirty="0">
                <a:solidFill>
                  <a:srgbClr val="0070C0"/>
                </a:solidFill>
              </a:rPr>
              <a:t>NO</a:t>
            </a:r>
            <a:r>
              <a:rPr lang="en-US" sz="2400" dirty="0"/>
              <a:t> typographical errors, misspellings, grammatical mistakes, sloppy formatting, etc. A disorganized application may lead the reviewers to conclude that your research may be disorganized.</a:t>
            </a:r>
          </a:p>
          <a:p>
            <a:endParaRPr lang="en-US" sz="2400" b="1" dirty="0"/>
          </a:p>
          <a:p>
            <a:r>
              <a:rPr lang="en-US" sz="2400" b="1" dirty="0"/>
              <a:t>-</a:t>
            </a:r>
            <a:r>
              <a:rPr lang="en-US" sz="2400" b="1" u="sng" dirty="0"/>
              <a:t>Remember the Details</a:t>
            </a:r>
            <a:r>
              <a:rPr lang="en-US" sz="2400" b="1" dirty="0"/>
              <a:t>!</a:t>
            </a:r>
            <a:r>
              <a:rPr lang="en-US" sz="2400" dirty="0"/>
              <a:t>   There are format requirements, such as font size, margins, spacing. </a:t>
            </a:r>
          </a:p>
          <a:p>
            <a:r>
              <a:rPr lang="en-US" sz="2000" dirty="0"/>
              <a:t/>
            </a:r>
            <a:br>
              <a:rPr lang="en-US" sz="2000" dirty="0"/>
            </a:br>
            <a:endParaRPr lang="en-US" sz="2000" dirty="0"/>
          </a:p>
        </p:txBody>
      </p:sp>
    </p:spTree>
    <p:extLst>
      <p:ext uri="{BB962C8B-B14F-4D97-AF65-F5344CB8AC3E}">
        <p14:creationId xmlns:p14="http://schemas.microsoft.com/office/powerpoint/2010/main" val="326880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1239127-F7E8-2A4E-925E-44EC9C94559B}"/>
              </a:ext>
            </a:extLst>
          </p:cNvPr>
          <p:cNvSpPr txBox="1"/>
          <p:nvPr/>
        </p:nvSpPr>
        <p:spPr>
          <a:xfrm>
            <a:off x="614363" y="385763"/>
            <a:ext cx="11287125" cy="5909310"/>
          </a:xfrm>
          <a:prstGeom prst="rect">
            <a:avLst/>
          </a:prstGeom>
          <a:noFill/>
        </p:spPr>
        <p:txBody>
          <a:bodyPr wrap="square" rtlCol="0">
            <a:spAutoFit/>
          </a:bodyPr>
          <a:lstStyle/>
          <a:p>
            <a:r>
              <a:rPr lang="en-US" sz="2800" b="1" dirty="0"/>
              <a:t>TIP # 6:  Share for Comments </a:t>
            </a:r>
            <a:endParaRPr lang="en-US" sz="2800" dirty="0"/>
          </a:p>
          <a:p>
            <a:endParaRPr lang="en-US" sz="2000" dirty="0"/>
          </a:p>
          <a:p>
            <a:r>
              <a:rPr lang="en-US" sz="2400" dirty="0"/>
              <a:t>Request your colleagues review your first page (Specific Aims) early in the process. </a:t>
            </a:r>
          </a:p>
          <a:p>
            <a:endParaRPr lang="en-US" sz="2400" dirty="0"/>
          </a:p>
          <a:p>
            <a:r>
              <a:rPr lang="en-US" sz="2400" u="sng" dirty="0"/>
              <a:t>Allow time for an internal review </a:t>
            </a:r>
            <a:r>
              <a:rPr lang="en-US" sz="2400" dirty="0"/>
              <a:t>by collaborators, colleagues, mentors and make revisions/edits from that review. </a:t>
            </a:r>
          </a:p>
          <a:p>
            <a:endParaRPr lang="en-US" sz="2400" dirty="0"/>
          </a:p>
          <a:p>
            <a:r>
              <a:rPr lang="en-US" sz="2400" dirty="0"/>
              <a:t>Ask those who are providing a review to be critical and evaluate the application using the review criteria (Significance, Investigator, Innovation, Approach, Environment)</a:t>
            </a:r>
          </a:p>
          <a:p>
            <a:endParaRPr lang="en-US" sz="2400" dirty="0"/>
          </a:p>
          <a:p>
            <a:r>
              <a:rPr lang="en-US" sz="2400" u="sng" dirty="0"/>
              <a:t>Look over the entire grant application one final time</a:t>
            </a:r>
            <a:r>
              <a:rPr lang="en-US" sz="2400" dirty="0"/>
              <a:t>. You want a convincing proposal that is also formatted according to the application guidelines, punctuation error-free, clear to read, and to the point!</a:t>
            </a:r>
          </a:p>
          <a:p>
            <a:r>
              <a:rPr lang="en-US" sz="2400" dirty="0"/>
              <a:t/>
            </a:r>
            <a:br>
              <a:rPr lang="en-US" sz="2400" dirty="0"/>
            </a:br>
            <a:endParaRPr lang="en-US" sz="2400" dirty="0"/>
          </a:p>
          <a:p>
            <a:endParaRPr lang="en-US" dirty="0"/>
          </a:p>
        </p:txBody>
      </p:sp>
    </p:spTree>
    <p:extLst>
      <p:ext uri="{BB962C8B-B14F-4D97-AF65-F5344CB8AC3E}">
        <p14:creationId xmlns:p14="http://schemas.microsoft.com/office/powerpoint/2010/main" val="773208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CB7C45B-0695-A849-852B-50C7099C0DEA}"/>
              </a:ext>
            </a:extLst>
          </p:cNvPr>
          <p:cNvSpPr txBox="1"/>
          <p:nvPr/>
        </p:nvSpPr>
        <p:spPr>
          <a:xfrm>
            <a:off x="1700218" y="785810"/>
            <a:ext cx="10344150" cy="707886"/>
          </a:xfrm>
          <a:prstGeom prst="rect">
            <a:avLst/>
          </a:prstGeom>
          <a:noFill/>
        </p:spPr>
        <p:txBody>
          <a:bodyPr wrap="square" rtlCol="0">
            <a:spAutoFit/>
          </a:bodyPr>
          <a:lstStyle/>
          <a:p>
            <a:r>
              <a:rPr lang="en-US" sz="4000" dirty="0"/>
              <a:t>You are ready to write the proposal</a:t>
            </a:r>
          </a:p>
        </p:txBody>
      </p:sp>
      <p:pic>
        <p:nvPicPr>
          <p:cNvPr id="6" name="Picture 5">
            <a:extLst>
              <a:ext uri="{FF2B5EF4-FFF2-40B4-BE49-F238E27FC236}">
                <a16:creationId xmlns:a16="http://schemas.microsoft.com/office/drawing/2014/main" xmlns="" id="{F9285507-A815-1B49-BA98-9490B475E029}"/>
              </a:ext>
            </a:extLst>
          </p:cNvPr>
          <p:cNvPicPr>
            <a:picLocks noChangeAspect="1"/>
          </p:cNvPicPr>
          <p:nvPr/>
        </p:nvPicPr>
        <p:blipFill>
          <a:blip r:embed="rId2"/>
          <a:stretch>
            <a:fillRect/>
          </a:stretch>
        </p:blipFill>
        <p:spPr>
          <a:xfrm>
            <a:off x="1514475" y="1689095"/>
            <a:ext cx="5743569" cy="5243091"/>
          </a:xfrm>
          <a:prstGeom prst="rect">
            <a:avLst/>
          </a:prstGeom>
        </p:spPr>
      </p:pic>
      <p:sp>
        <p:nvSpPr>
          <p:cNvPr id="25" name="TextBox 24">
            <a:extLst>
              <a:ext uri="{FF2B5EF4-FFF2-40B4-BE49-F238E27FC236}">
                <a16:creationId xmlns:a16="http://schemas.microsoft.com/office/drawing/2014/main" xmlns="" id="{29BB1196-C60C-7945-981F-FF445BBEBDCC}"/>
              </a:ext>
            </a:extLst>
          </p:cNvPr>
          <p:cNvSpPr txBox="1"/>
          <p:nvPr/>
        </p:nvSpPr>
        <p:spPr>
          <a:xfrm>
            <a:off x="7486646" y="1771650"/>
            <a:ext cx="3571879" cy="4401205"/>
          </a:xfrm>
          <a:prstGeom prst="rect">
            <a:avLst/>
          </a:prstGeom>
          <a:noFill/>
        </p:spPr>
        <p:txBody>
          <a:bodyPr wrap="square" rtlCol="0">
            <a:spAutoFit/>
          </a:bodyPr>
          <a:lstStyle/>
          <a:p>
            <a:r>
              <a:rPr lang="en-US" sz="2800" dirty="0">
                <a:solidFill>
                  <a:schemeClr val="accent1">
                    <a:lumMod val="75000"/>
                  </a:schemeClr>
                </a:solidFill>
              </a:rPr>
              <a:t>Hopefully what I am going to show you in the next slides will make this process easy.</a:t>
            </a:r>
          </a:p>
          <a:p>
            <a:endParaRPr lang="en-US" sz="2800" dirty="0">
              <a:solidFill>
                <a:schemeClr val="accent1">
                  <a:lumMod val="75000"/>
                </a:schemeClr>
              </a:solidFill>
            </a:endParaRPr>
          </a:p>
          <a:p>
            <a:r>
              <a:rPr lang="en-US" sz="2800" dirty="0">
                <a:solidFill>
                  <a:schemeClr val="accent1">
                    <a:lumMod val="75000"/>
                  </a:schemeClr>
                </a:solidFill>
              </a:rPr>
              <a:t>I will show you “step by step” or “sentence by sentence” how to make writing a proposal easier.</a:t>
            </a:r>
          </a:p>
        </p:txBody>
      </p:sp>
    </p:spTree>
    <p:extLst>
      <p:ext uri="{BB962C8B-B14F-4D97-AF65-F5344CB8AC3E}">
        <p14:creationId xmlns:p14="http://schemas.microsoft.com/office/powerpoint/2010/main" val="138581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E387F7-38EC-3D41-A386-9B7A834C09A2}"/>
              </a:ext>
            </a:extLst>
          </p:cNvPr>
          <p:cNvSpPr>
            <a:spLocks noGrp="1"/>
          </p:cNvSpPr>
          <p:nvPr>
            <p:ph type="title"/>
          </p:nvPr>
        </p:nvSpPr>
        <p:spPr>
          <a:xfrm>
            <a:off x="300039" y="950917"/>
            <a:ext cx="11787186" cy="1325563"/>
          </a:xfrm>
        </p:spPr>
        <p:txBody>
          <a:bodyPr>
            <a:normAutofit fontScale="90000"/>
          </a:bodyPr>
          <a:lstStyle/>
          <a:p>
            <a:r>
              <a:rPr lang="en-US" b="1" dirty="0"/>
              <a:t/>
            </a:r>
            <a:br>
              <a:rPr lang="en-US" b="1" dirty="0"/>
            </a:br>
            <a:r>
              <a:rPr lang="en-US" b="1" dirty="0"/>
              <a:t>Writing the proposal: start with the Specific Aims/Project 					Summary</a:t>
            </a:r>
            <a:br>
              <a:rPr lang="en-US" b="1" dirty="0"/>
            </a:br>
            <a:r>
              <a:rPr lang="en-US" b="1" dirty="0"/>
              <a:t/>
            </a:r>
            <a:br>
              <a:rPr lang="en-US" b="1" dirty="0"/>
            </a:br>
            <a:r>
              <a:rPr lang="en-US" sz="3600" dirty="0">
                <a:solidFill>
                  <a:srgbClr val="0070C0"/>
                </a:solidFill>
              </a:rPr>
              <a:t>This section is </a:t>
            </a:r>
            <a:r>
              <a:rPr lang="en-US" sz="3600" b="1" dirty="0">
                <a:solidFill>
                  <a:srgbClr val="0070C0"/>
                </a:solidFill>
              </a:rPr>
              <a:t>i</a:t>
            </a:r>
            <a:r>
              <a:rPr lang="en-US" sz="3600" b="1" u="sng" dirty="0">
                <a:solidFill>
                  <a:srgbClr val="0070C0"/>
                </a:solidFill>
              </a:rPr>
              <a:t>mportant</a:t>
            </a:r>
            <a:r>
              <a:rPr lang="en-US" sz="3600" dirty="0">
                <a:solidFill>
                  <a:srgbClr val="0070C0"/>
                </a:solidFill>
              </a:rPr>
              <a:t> and will help you write the rest of the grant!</a:t>
            </a:r>
            <a:br>
              <a:rPr lang="en-US" sz="3600" dirty="0">
                <a:solidFill>
                  <a:srgbClr val="0070C0"/>
                </a:solidFill>
              </a:rPr>
            </a:br>
            <a:r>
              <a:rPr lang="en-US" sz="3600" dirty="0">
                <a:solidFill>
                  <a:srgbClr val="0070C0"/>
                </a:solidFill>
              </a:rPr>
              <a:t/>
            </a:r>
            <a:br>
              <a:rPr lang="en-US" sz="3600" dirty="0">
                <a:solidFill>
                  <a:srgbClr val="0070C0"/>
                </a:solidFill>
              </a:rPr>
            </a:br>
            <a:r>
              <a:rPr lang="en-US" sz="3600" dirty="0">
                <a:solidFill>
                  <a:srgbClr val="0070C0"/>
                </a:solidFill>
              </a:rPr>
              <a:t>It is the first thing that the reviewers see.</a:t>
            </a:r>
          </a:p>
        </p:txBody>
      </p:sp>
    </p:spTree>
    <p:extLst>
      <p:ext uri="{BB962C8B-B14F-4D97-AF65-F5344CB8AC3E}">
        <p14:creationId xmlns:p14="http://schemas.microsoft.com/office/powerpoint/2010/main" val="2980749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CD420A35-DCDF-5C4F-BBEB-F3404212D218}"/>
              </a:ext>
            </a:extLst>
          </p:cNvPr>
          <p:cNvSpPr>
            <a:spLocks noGrp="1"/>
          </p:cNvSpPr>
          <p:nvPr>
            <p:ph type="subTitle" idx="1"/>
          </p:nvPr>
        </p:nvSpPr>
        <p:spPr>
          <a:xfrm>
            <a:off x="106679" y="1156970"/>
            <a:ext cx="11537633" cy="4338002"/>
          </a:xfrm>
        </p:spPr>
        <p:txBody>
          <a:bodyPr>
            <a:normAutofit fontScale="32500" lnSpcReduction="20000"/>
          </a:bodyPr>
          <a:lstStyle/>
          <a:p>
            <a:pPr algn="l">
              <a:lnSpc>
                <a:spcPct val="170000"/>
              </a:lnSpc>
            </a:pPr>
            <a:r>
              <a:rPr lang="en-US" sz="9600" dirty="0"/>
              <a:t>A brief summary of approximately 300 words (usually 1 page).</a:t>
            </a:r>
          </a:p>
          <a:p>
            <a:pPr algn="l">
              <a:lnSpc>
                <a:spcPct val="170000"/>
              </a:lnSpc>
            </a:pPr>
            <a:r>
              <a:rPr lang="en-US" sz="9600" dirty="0"/>
              <a:t>Include </a:t>
            </a:r>
            <a:r>
              <a:rPr lang="en-US" sz="9600" u="sng" dirty="0"/>
              <a:t>the background</a:t>
            </a:r>
            <a:r>
              <a:rPr lang="en-US" sz="9600" dirty="0"/>
              <a:t>, </a:t>
            </a:r>
            <a:r>
              <a:rPr lang="en-US" sz="9600" u="sng" dirty="0"/>
              <a:t>research question</a:t>
            </a:r>
            <a:r>
              <a:rPr lang="en-US" sz="9600" dirty="0"/>
              <a:t>, the </a:t>
            </a:r>
            <a:r>
              <a:rPr lang="en-US" sz="9600" u="sng" dirty="0"/>
              <a:t>goals for the project</a:t>
            </a:r>
            <a:r>
              <a:rPr lang="en-US" sz="9600" dirty="0"/>
              <a:t>, the </a:t>
            </a:r>
            <a:r>
              <a:rPr lang="en-US" sz="9600" u="sng" dirty="0"/>
              <a:t>rationale for the study</a:t>
            </a:r>
            <a:r>
              <a:rPr lang="en-US" sz="9600" dirty="0"/>
              <a:t>, the </a:t>
            </a:r>
            <a:r>
              <a:rPr lang="en-US" sz="9600" u="sng" dirty="0"/>
              <a:t>hypothesis</a:t>
            </a:r>
            <a:r>
              <a:rPr lang="en-US" sz="9600" dirty="0"/>
              <a:t> (if any), </a:t>
            </a:r>
            <a:r>
              <a:rPr lang="en-US" sz="9600" u="sng" dirty="0"/>
              <a:t>the method, </a:t>
            </a:r>
            <a:r>
              <a:rPr lang="en-US" sz="9600" dirty="0"/>
              <a:t>the </a:t>
            </a:r>
            <a:r>
              <a:rPr lang="en-US" sz="9600" u="sng" dirty="0"/>
              <a:t>main expected findings, </a:t>
            </a:r>
            <a:r>
              <a:rPr lang="en-US" sz="9600" dirty="0"/>
              <a:t>and </a:t>
            </a:r>
            <a:r>
              <a:rPr lang="en-US" sz="9600" u="sng" dirty="0"/>
              <a:t>significance/impact/innovation</a:t>
            </a:r>
            <a:r>
              <a:rPr lang="en-US" sz="9600" dirty="0"/>
              <a:t>.</a:t>
            </a:r>
          </a:p>
          <a:p>
            <a:pPr algn="l">
              <a:lnSpc>
                <a:spcPct val="170000"/>
              </a:lnSpc>
            </a:pPr>
            <a:r>
              <a:rPr lang="en-US" sz="9600" dirty="0">
                <a:solidFill>
                  <a:srgbClr val="0070C0"/>
                </a:solidFill>
              </a:rPr>
              <a:t>(where possible connect to the </a:t>
            </a:r>
            <a:r>
              <a:rPr lang="en-US" sz="9600" u="sng" dirty="0">
                <a:solidFill>
                  <a:srgbClr val="0070C0"/>
                </a:solidFill>
              </a:rPr>
              <a:t>mission</a:t>
            </a:r>
            <a:r>
              <a:rPr lang="en-US" sz="9600" dirty="0">
                <a:solidFill>
                  <a:srgbClr val="0070C0"/>
                </a:solidFill>
              </a:rPr>
              <a:t> statement)</a:t>
            </a:r>
          </a:p>
          <a:p>
            <a:endParaRPr lang="en-US" dirty="0"/>
          </a:p>
        </p:txBody>
      </p:sp>
      <p:sp>
        <p:nvSpPr>
          <p:cNvPr id="5" name="TextBox 4">
            <a:extLst>
              <a:ext uri="{FF2B5EF4-FFF2-40B4-BE49-F238E27FC236}">
                <a16:creationId xmlns:a16="http://schemas.microsoft.com/office/drawing/2014/main" xmlns="" id="{6602F799-076B-544D-B565-9F15D3D73862}"/>
              </a:ext>
            </a:extLst>
          </p:cNvPr>
          <p:cNvSpPr txBox="1"/>
          <p:nvPr/>
        </p:nvSpPr>
        <p:spPr>
          <a:xfrm>
            <a:off x="128587" y="281936"/>
            <a:ext cx="11115675" cy="584775"/>
          </a:xfrm>
          <a:prstGeom prst="rect">
            <a:avLst/>
          </a:prstGeom>
          <a:noFill/>
        </p:spPr>
        <p:txBody>
          <a:bodyPr wrap="square" rtlCol="0">
            <a:spAutoFit/>
          </a:bodyPr>
          <a:lstStyle/>
          <a:p>
            <a:r>
              <a:rPr lang="en-US" sz="2800" b="1" dirty="0"/>
              <a:t>				</a:t>
            </a:r>
            <a:r>
              <a:rPr lang="en-US" sz="3200" b="1" dirty="0"/>
              <a:t>Specific Aims</a:t>
            </a:r>
            <a:r>
              <a:rPr lang="en-US" sz="2800" b="1" dirty="0"/>
              <a:t> </a:t>
            </a:r>
          </a:p>
        </p:txBody>
      </p:sp>
    </p:spTree>
    <p:extLst>
      <p:ext uri="{BB962C8B-B14F-4D97-AF65-F5344CB8AC3E}">
        <p14:creationId xmlns:p14="http://schemas.microsoft.com/office/powerpoint/2010/main" val="3943904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1F3D21-5176-A048-8257-9C9051CA71B2}"/>
              </a:ext>
            </a:extLst>
          </p:cNvPr>
          <p:cNvSpPr>
            <a:spLocks noGrp="1"/>
          </p:cNvSpPr>
          <p:nvPr>
            <p:ph type="title"/>
          </p:nvPr>
        </p:nvSpPr>
        <p:spPr/>
        <p:txBody>
          <a:bodyPr/>
          <a:lstStyle/>
          <a:p>
            <a:r>
              <a:rPr lang="en-US" b="1" dirty="0"/>
              <a:t>		Where to find a grant?</a:t>
            </a:r>
          </a:p>
        </p:txBody>
      </p:sp>
      <p:pic>
        <p:nvPicPr>
          <p:cNvPr id="5" name="Picture 4">
            <a:extLst>
              <a:ext uri="{FF2B5EF4-FFF2-40B4-BE49-F238E27FC236}">
                <a16:creationId xmlns:a16="http://schemas.microsoft.com/office/drawing/2014/main" xmlns="" id="{D5F230B0-7708-BB43-8488-DEFDC5CFE425}"/>
              </a:ext>
            </a:extLst>
          </p:cNvPr>
          <p:cNvPicPr>
            <a:picLocks noChangeAspect="1"/>
          </p:cNvPicPr>
          <p:nvPr/>
        </p:nvPicPr>
        <p:blipFill>
          <a:blip r:embed="rId2"/>
          <a:stretch>
            <a:fillRect/>
          </a:stretch>
        </p:blipFill>
        <p:spPr>
          <a:xfrm>
            <a:off x="2671763" y="1706354"/>
            <a:ext cx="3698315" cy="4771401"/>
          </a:xfrm>
          <a:prstGeom prst="rect">
            <a:avLst/>
          </a:prstGeom>
        </p:spPr>
      </p:pic>
      <p:sp>
        <p:nvSpPr>
          <p:cNvPr id="6" name="TextBox 5">
            <a:extLst>
              <a:ext uri="{FF2B5EF4-FFF2-40B4-BE49-F238E27FC236}">
                <a16:creationId xmlns:a16="http://schemas.microsoft.com/office/drawing/2014/main" xmlns="" id="{B45AA496-1E0D-5A43-9310-C3113786B2AA}"/>
              </a:ext>
            </a:extLst>
          </p:cNvPr>
          <p:cNvSpPr txBox="1"/>
          <p:nvPr/>
        </p:nvSpPr>
        <p:spPr>
          <a:xfrm>
            <a:off x="6572247" y="2800353"/>
            <a:ext cx="5534025" cy="1384995"/>
          </a:xfrm>
          <a:prstGeom prst="rect">
            <a:avLst/>
          </a:prstGeom>
          <a:noFill/>
        </p:spPr>
        <p:txBody>
          <a:bodyPr wrap="square" rtlCol="0">
            <a:spAutoFit/>
          </a:bodyPr>
          <a:lstStyle/>
          <a:p>
            <a:r>
              <a:rPr lang="en-US" sz="2800" dirty="0"/>
              <a:t>Available on amazon!</a:t>
            </a:r>
          </a:p>
          <a:p>
            <a:r>
              <a:rPr lang="en-US" sz="2800" dirty="0"/>
              <a:t>Get your institution to buy/subscribe to it?</a:t>
            </a:r>
          </a:p>
        </p:txBody>
      </p:sp>
    </p:spTree>
    <p:extLst>
      <p:ext uri="{BB962C8B-B14F-4D97-AF65-F5344CB8AC3E}">
        <p14:creationId xmlns:p14="http://schemas.microsoft.com/office/powerpoint/2010/main" val="1460342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8BC3B1C-D66D-0E41-BCC7-BF292AD65941}"/>
              </a:ext>
            </a:extLst>
          </p:cNvPr>
          <p:cNvSpPr txBox="1"/>
          <p:nvPr/>
        </p:nvSpPr>
        <p:spPr>
          <a:xfrm>
            <a:off x="428625" y="28571"/>
            <a:ext cx="11272838" cy="6207853"/>
          </a:xfrm>
          <a:prstGeom prst="rect">
            <a:avLst/>
          </a:prstGeom>
          <a:noFill/>
        </p:spPr>
        <p:txBody>
          <a:bodyPr wrap="square" rtlCol="0">
            <a:spAutoFit/>
          </a:bodyPr>
          <a:lstStyle/>
          <a:p>
            <a:pPr>
              <a:lnSpc>
                <a:spcPct val="170000"/>
              </a:lnSpc>
            </a:pPr>
            <a:r>
              <a:rPr lang="en-US" sz="3200" b="1" dirty="0">
                <a:solidFill>
                  <a:srgbClr val="0070C0"/>
                </a:solidFill>
              </a:rPr>
              <a:t>                          </a:t>
            </a:r>
            <a:r>
              <a:rPr lang="en-US" sz="3200" b="1" dirty="0"/>
              <a:t>Specific Aims</a:t>
            </a:r>
            <a:endParaRPr lang="en-US" sz="3200" u="sng" dirty="0">
              <a:solidFill>
                <a:srgbClr val="0070C0"/>
              </a:solidFill>
            </a:endParaRPr>
          </a:p>
          <a:p>
            <a:pPr>
              <a:lnSpc>
                <a:spcPct val="170000"/>
              </a:lnSpc>
            </a:pPr>
            <a:r>
              <a:rPr lang="en-US" sz="2600" dirty="0"/>
              <a:t>The specific aims are composed of 4 paragraphs</a:t>
            </a:r>
          </a:p>
          <a:p>
            <a:pPr>
              <a:lnSpc>
                <a:spcPct val="120000"/>
              </a:lnSpc>
            </a:pPr>
            <a:endParaRPr lang="en-US" sz="2600" u="sng" dirty="0"/>
          </a:p>
          <a:p>
            <a:pPr>
              <a:lnSpc>
                <a:spcPct val="120000"/>
              </a:lnSpc>
            </a:pPr>
            <a:r>
              <a:rPr lang="en-US" sz="2600" u="sng" dirty="0"/>
              <a:t>First Paragraph</a:t>
            </a:r>
            <a:r>
              <a:rPr lang="en-US" sz="2600" dirty="0"/>
              <a:t>: Background knowledge, gap in knowledge, critical need</a:t>
            </a:r>
          </a:p>
          <a:p>
            <a:pPr>
              <a:lnSpc>
                <a:spcPct val="120000"/>
              </a:lnSpc>
            </a:pPr>
            <a:endParaRPr lang="en-US" sz="2600" u="sng" dirty="0"/>
          </a:p>
          <a:p>
            <a:pPr>
              <a:lnSpc>
                <a:spcPct val="120000"/>
              </a:lnSpc>
            </a:pPr>
            <a:r>
              <a:rPr lang="en-US" sz="2600" u="sng" dirty="0"/>
              <a:t>Second Paragraph</a:t>
            </a:r>
            <a:r>
              <a:rPr lang="en-US" sz="2600" dirty="0"/>
              <a:t>: The solution: proposal objective, rationale, hypothesis, pay off</a:t>
            </a:r>
          </a:p>
          <a:p>
            <a:pPr>
              <a:lnSpc>
                <a:spcPct val="120000"/>
              </a:lnSpc>
            </a:pPr>
            <a:endParaRPr lang="en-US" sz="2600" u="sng" dirty="0"/>
          </a:p>
          <a:p>
            <a:pPr>
              <a:lnSpc>
                <a:spcPct val="120000"/>
              </a:lnSpc>
            </a:pPr>
            <a:r>
              <a:rPr lang="en-US" sz="2600" u="sng" dirty="0"/>
              <a:t>Aims</a:t>
            </a:r>
            <a:r>
              <a:rPr lang="en-US" sz="2600" dirty="0"/>
              <a:t>: Aim title, method, outcome/impact</a:t>
            </a:r>
          </a:p>
          <a:p>
            <a:pPr>
              <a:lnSpc>
                <a:spcPct val="120000"/>
              </a:lnSpc>
            </a:pPr>
            <a:endParaRPr lang="en-US" sz="2600" u="sng" dirty="0"/>
          </a:p>
          <a:p>
            <a:pPr>
              <a:lnSpc>
                <a:spcPct val="120000"/>
              </a:lnSpc>
            </a:pPr>
            <a:r>
              <a:rPr lang="en-US" sz="2600" u="sng" dirty="0"/>
              <a:t>Final Paragraph</a:t>
            </a:r>
            <a:r>
              <a:rPr lang="en-US" sz="2600" dirty="0"/>
              <a:t>: State innovation, expected outcomes, impact/significance </a:t>
            </a:r>
            <a:r>
              <a:rPr lang="en-US" sz="2600" dirty="0">
                <a:solidFill>
                  <a:srgbClr val="0070C0"/>
                </a:solidFill>
              </a:rPr>
              <a:t>(Connect to the agency </a:t>
            </a:r>
            <a:r>
              <a:rPr lang="en-US" sz="2600" u="sng" dirty="0">
                <a:solidFill>
                  <a:srgbClr val="0070C0"/>
                </a:solidFill>
              </a:rPr>
              <a:t>mission</a:t>
            </a:r>
            <a:r>
              <a:rPr lang="en-US" sz="2600" dirty="0">
                <a:solidFill>
                  <a:srgbClr val="0070C0"/>
                </a:solidFill>
              </a:rPr>
              <a:t> statement)</a:t>
            </a:r>
          </a:p>
          <a:p>
            <a:endParaRPr lang="en-US" dirty="0"/>
          </a:p>
        </p:txBody>
      </p:sp>
    </p:spTree>
    <p:extLst>
      <p:ext uri="{BB962C8B-B14F-4D97-AF65-F5344CB8AC3E}">
        <p14:creationId xmlns:p14="http://schemas.microsoft.com/office/powerpoint/2010/main" val="2923395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7B2A76F-32A9-2D43-81ED-3C76F920D4CA}"/>
              </a:ext>
            </a:extLst>
          </p:cNvPr>
          <p:cNvSpPr txBox="1"/>
          <p:nvPr/>
        </p:nvSpPr>
        <p:spPr>
          <a:xfrm>
            <a:off x="171450" y="-53345"/>
            <a:ext cx="12020550" cy="7663636"/>
          </a:xfrm>
          <a:prstGeom prst="rect">
            <a:avLst/>
          </a:prstGeom>
          <a:noFill/>
        </p:spPr>
        <p:txBody>
          <a:bodyPr wrap="square" rtlCol="0">
            <a:spAutoFit/>
          </a:bodyPr>
          <a:lstStyle/>
          <a:p>
            <a:r>
              <a:rPr lang="en-US" sz="2800" b="1" dirty="0"/>
              <a:t>		First Paragraph of the Specific Aims:</a:t>
            </a:r>
          </a:p>
          <a:p>
            <a:endParaRPr lang="en-US" sz="2800" b="1" dirty="0"/>
          </a:p>
          <a:p>
            <a:r>
              <a:rPr lang="en-US" sz="2200" u="sng" dirty="0">
                <a:solidFill>
                  <a:srgbClr val="0070C0"/>
                </a:solidFill>
              </a:rPr>
              <a:t>Introduce the subject</a:t>
            </a:r>
            <a:r>
              <a:rPr lang="en-US" sz="2200" dirty="0">
                <a:solidFill>
                  <a:srgbClr val="0070C0"/>
                </a:solidFill>
              </a:rPr>
              <a:t> to </a:t>
            </a:r>
            <a:r>
              <a:rPr lang="en-US" sz="2200" u="sng" dirty="0">
                <a:solidFill>
                  <a:srgbClr val="0070C0"/>
                </a:solidFill>
              </a:rPr>
              <a:t>capture the reviewer’s attention</a:t>
            </a:r>
            <a:r>
              <a:rPr lang="en-US" sz="2200" dirty="0">
                <a:solidFill>
                  <a:srgbClr val="0070C0"/>
                </a:solidFill>
              </a:rPr>
              <a:t>. Describe the significant </a:t>
            </a:r>
            <a:r>
              <a:rPr lang="en-US" sz="2200" u="sng" dirty="0">
                <a:solidFill>
                  <a:srgbClr val="0070C0"/>
                </a:solidFill>
              </a:rPr>
              <a:t>gap in knowledge </a:t>
            </a:r>
            <a:r>
              <a:rPr lang="en-US" sz="2200" dirty="0">
                <a:solidFill>
                  <a:srgbClr val="0070C0"/>
                </a:solidFill>
              </a:rPr>
              <a:t>that directly relates to the critical need of the funding organization. </a:t>
            </a:r>
          </a:p>
          <a:p>
            <a:endParaRPr lang="en-US" sz="2200" b="1" i="1" dirty="0"/>
          </a:p>
          <a:p>
            <a:r>
              <a:rPr lang="en-US" sz="2200" b="1" i="1" dirty="0"/>
              <a:t>First Sentence/Hook</a:t>
            </a:r>
            <a:r>
              <a:rPr lang="en-US" sz="2200" i="1" dirty="0"/>
              <a:t>:</a:t>
            </a:r>
            <a:r>
              <a:rPr lang="en-US" sz="2200" dirty="0"/>
              <a:t> Describe what your proposal will be about. Convey a sense of importance/urgency to your research. Explain WHAT your research topic is &amp; WHY it is critical (i.e. saving lives, preventing cancer, etc. </a:t>
            </a:r>
            <a:r>
              <a:rPr lang="en-US" sz="2200" dirty="0">
                <a:solidFill>
                  <a:srgbClr val="0070C0"/>
                </a:solidFill>
              </a:rPr>
              <a:t>(?</a:t>
            </a:r>
            <a:r>
              <a:rPr lang="en-US" sz="2200" u="sng" dirty="0">
                <a:solidFill>
                  <a:srgbClr val="0070C0"/>
                </a:solidFill>
              </a:rPr>
              <a:t>Connect to the mission statement here?</a:t>
            </a:r>
            <a:r>
              <a:rPr lang="en-US" sz="2200" dirty="0">
                <a:solidFill>
                  <a:srgbClr val="0070C0"/>
                </a:solidFill>
              </a:rPr>
              <a:t>).</a:t>
            </a:r>
          </a:p>
          <a:p>
            <a:endParaRPr lang="en-US" sz="2200" b="1" i="1" dirty="0"/>
          </a:p>
          <a:p>
            <a:r>
              <a:rPr lang="en-US" sz="2200" b="1" i="1" dirty="0"/>
              <a:t>What is Known</a:t>
            </a:r>
            <a:r>
              <a:rPr lang="en-US" sz="2200" i="1" dirty="0"/>
              <a:t>:</a:t>
            </a:r>
            <a:r>
              <a:rPr lang="en-US" sz="2200" dirty="0"/>
              <a:t> State what is currently known in the specific field in 3-5 sentences. Provide the reader with only the necessary details to understand why you are proposing the work. </a:t>
            </a:r>
          </a:p>
          <a:p>
            <a:endParaRPr lang="en-US" sz="2200" b="1" i="1" dirty="0"/>
          </a:p>
          <a:p>
            <a:r>
              <a:rPr lang="en-US" sz="2200" b="1" i="1" dirty="0"/>
              <a:t>Gap in Knowledge</a:t>
            </a:r>
            <a:r>
              <a:rPr lang="en-US" sz="2200" i="1" dirty="0"/>
              <a:t>:</a:t>
            </a:r>
            <a:r>
              <a:rPr lang="en-US" sz="2200" dirty="0"/>
              <a:t> What information is not known. Convey that your research will fill this gap using the funding that you are requesting. </a:t>
            </a:r>
            <a:r>
              <a:rPr lang="en-US" sz="2200" i="1" u="sng" dirty="0"/>
              <a:t>Italicize the most critical piece of the gap in knowledge. </a:t>
            </a:r>
          </a:p>
          <a:p>
            <a:endParaRPr lang="en-US" sz="2200" b="1" i="1" dirty="0"/>
          </a:p>
          <a:p>
            <a:r>
              <a:rPr lang="en-US" sz="2200" b="1" i="1" dirty="0"/>
              <a:t>The Critical Need</a:t>
            </a:r>
            <a:r>
              <a:rPr lang="en-US" sz="2200" i="1" dirty="0"/>
              <a:t>:</a:t>
            </a:r>
            <a:r>
              <a:rPr lang="en-US" sz="2200" dirty="0"/>
              <a:t> The knowledge, technique, new compound, or treatment that you propose to develop is important to increase medical knowledge/improve health care. Emphasize the </a:t>
            </a:r>
            <a:r>
              <a:rPr lang="en-US" sz="2200" u="sng" dirty="0">
                <a:solidFill>
                  <a:srgbClr val="0070C0"/>
                </a:solidFill>
              </a:rPr>
              <a:t>significance of the problem (? Connect to mission statement here?)</a:t>
            </a:r>
            <a:r>
              <a:rPr lang="en-US" sz="2200" u="sng" dirty="0"/>
              <a:t> </a:t>
            </a:r>
            <a:r>
              <a:rPr lang="en-US" sz="2200" dirty="0"/>
              <a:t>and how your research proposes the next logical step to advance the field. </a:t>
            </a:r>
          </a:p>
          <a:p>
            <a:r>
              <a:rPr lang="en-US" sz="2200" dirty="0"/>
              <a:t/>
            </a:r>
            <a:br>
              <a:rPr lang="en-US" sz="2200" dirty="0"/>
            </a:br>
            <a:endParaRPr lang="en-US" sz="2200" dirty="0"/>
          </a:p>
          <a:p>
            <a:endParaRPr lang="en-US" dirty="0"/>
          </a:p>
        </p:txBody>
      </p:sp>
    </p:spTree>
    <p:extLst>
      <p:ext uri="{BB962C8B-B14F-4D97-AF65-F5344CB8AC3E}">
        <p14:creationId xmlns:p14="http://schemas.microsoft.com/office/powerpoint/2010/main" val="2401003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52EBC40-74F8-824A-8555-32FFB4AD2700}"/>
              </a:ext>
            </a:extLst>
          </p:cNvPr>
          <p:cNvSpPr txBox="1"/>
          <p:nvPr/>
        </p:nvSpPr>
        <p:spPr>
          <a:xfrm>
            <a:off x="114296" y="128583"/>
            <a:ext cx="11963399" cy="7571303"/>
          </a:xfrm>
          <a:prstGeom prst="rect">
            <a:avLst/>
          </a:prstGeom>
          <a:noFill/>
        </p:spPr>
        <p:txBody>
          <a:bodyPr wrap="square" rtlCol="0">
            <a:spAutoFit/>
          </a:bodyPr>
          <a:lstStyle/>
          <a:p>
            <a:r>
              <a:rPr lang="en-US" sz="2800" b="1" dirty="0"/>
              <a:t>Example of a first paragraph Specific </a:t>
            </a:r>
            <a:r>
              <a:rPr lang="en-US" sz="2800" b="1" dirty="0" smtClean="0"/>
              <a:t>Aims </a:t>
            </a:r>
            <a:r>
              <a:rPr lang="en-US" sz="1600" dirty="0" smtClean="0"/>
              <a:t> (Sample </a:t>
            </a:r>
            <a:r>
              <a:rPr lang="en-US" sz="1600" dirty="0"/>
              <a:t>grant </a:t>
            </a:r>
            <a:r>
              <a:rPr lang="en-US" sz="1600" u="sng" dirty="0">
                <a:hlinkClick r:id="rId2"/>
              </a:rPr>
              <a:t>www.niaid.nih.gov/ncn/grants/app/default.htm</a:t>
            </a:r>
            <a:r>
              <a:rPr lang="en-US" sz="1600" u="sng" dirty="0"/>
              <a:t>)</a:t>
            </a:r>
            <a:endParaRPr lang="en-US" sz="1600" dirty="0"/>
          </a:p>
          <a:p>
            <a:endParaRPr lang="en-US" sz="2800" dirty="0"/>
          </a:p>
          <a:p>
            <a:r>
              <a:rPr lang="en-US" sz="2300" dirty="0">
                <a:solidFill>
                  <a:schemeClr val="accent1"/>
                </a:solidFill>
              </a:rPr>
              <a:t>Viruses are thought to be involved in 15%-20% of human cancers worldwide, thus providing critical tools to reveal common mechanisms involved in human malignancies</a:t>
            </a:r>
            <a:r>
              <a:rPr lang="en-US" sz="2300" dirty="0"/>
              <a:t>.  </a:t>
            </a:r>
            <a:r>
              <a:rPr lang="en-US" sz="2300" dirty="0">
                <a:solidFill>
                  <a:schemeClr val="accent6"/>
                </a:solidFill>
              </a:rPr>
              <a:t>As the etiologic agent of adult T cell leukemia/lymphoma (ATLL), human T cell leukemia virus type I (HTLV-1) is just such a virus. HTLV-1 encodes a potent oncoprotein, Tax, which regulates important cellular pathways including gene expression, proliferation, apoptosis, and polarity. Over the years, Tax has proven to be a valuable model system in which to interrogate cellular processes, revealing pathways and mechanisms that play important roles in cellular transformation.</a:t>
            </a:r>
            <a:r>
              <a:rPr lang="en-US" sz="2300" dirty="0"/>
              <a:t>  Although the Tax oncoprotein has been shown to transform cells in culture and to induce tumors in a variety of transgenic mouse models, </a:t>
            </a:r>
            <a:r>
              <a:rPr lang="en-US" sz="2300" u="sng" dirty="0"/>
              <a:t>the </a:t>
            </a:r>
            <a:r>
              <a:rPr lang="en-US" sz="2300" i="1" u="sng" dirty="0"/>
              <a:t>mechanism by which Tax transforms cells is not well understood</a:t>
            </a:r>
            <a:r>
              <a:rPr lang="en-US" sz="2300" dirty="0"/>
              <a:t>.  </a:t>
            </a:r>
            <a:r>
              <a:rPr lang="en-US" sz="2300" dirty="0">
                <a:solidFill>
                  <a:schemeClr val="accent6"/>
                </a:solidFill>
              </a:rPr>
              <a:t>A large number of Tax mutants have been generated and their biological activities have been thoroughly characterized, primarily in cell culture systems</a:t>
            </a:r>
            <a:r>
              <a:rPr lang="en-US" sz="2300" dirty="0"/>
              <a:t>.  </a:t>
            </a:r>
            <a:r>
              <a:rPr lang="en-US" sz="2300" i="1" dirty="0">
                <a:solidFill>
                  <a:srgbClr val="FF0000"/>
                </a:solidFill>
              </a:rPr>
              <a:t>Currently, a major obstacle in the field</a:t>
            </a:r>
            <a:r>
              <a:rPr lang="en-US" sz="2300" dirty="0">
                <a:solidFill>
                  <a:srgbClr val="FF0000"/>
                </a:solidFill>
              </a:rPr>
              <a:t> is that the transforming activity of Tax mutants cannot be compared using available transgenic models due to random transgene integration sites, variable transgene copy number, and inconsistent transgene expression levels, making it difficult to link the biological activities of Tax mutants with their transforming potential.</a:t>
            </a:r>
          </a:p>
          <a:p>
            <a:r>
              <a:rPr lang="en-US" sz="2300" dirty="0"/>
              <a:t>Color Key:      </a:t>
            </a:r>
            <a:r>
              <a:rPr lang="en-US" sz="2300" dirty="0">
                <a:solidFill>
                  <a:schemeClr val="accent1"/>
                </a:solidFill>
              </a:rPr>
              <a:t>Hook  </a:t>
            </a:r>
            <a:r>
              <a:rPr lang="en-US" sz="2300" dirty="0"/>
              <a:t>         </a:t>
            </a:r>
            <a:r>
              <a:rPr lang="en-US" sz="2300" dirty="0">
                <a:solidFill>
                  <a:schemeClr val="accent6"/>
                </a:solidFill>
              </a:rPr>
              <a:t>Known Information</a:t>
            </a:r>
            <a:r>
              <a:rPr lang="en-US" sz="2300" dirty="0"/>
              <a:t>           Gap in Knowledge           </a:t>
            </a:r>
            <a:r>
              <a:rPr lang="en-US" sz="2300" dirty="0">
                <a:solidFill>
                  <a:srgbClr val="FF0000"/>
                </a:solidFill>
              </a:rPr>
              <a:t>Critical Need </a:t>
            </a:r>
            <a:r>
              <a:rPr lang="en-US" sz="2300" dirty="0"/>
              <a:t>    </a:t>
            </a:r>
          </a:p>
          <a:p>
            <a:r>
              <a:rPr lang="en-US" sz="2300" dirty="0"/>
              <a:t/>
            </a:r>
            <a:br>
              <a:rPr lang="en-US" sz="2300" dirty="0"/>
            </a:br>
            <a:endParaRPr lang="en-US" sz="2300" dirty="0"/>
          </a:p>
        </p:txBody>
      </p:sp>
    </p:spTree>
    <p:extLst>
      <p:ext uri="{BB962C8B-B14F-4D97-AF65-F5344CB8AC3E}">
        <p14:creationId xmlns:p14="http://schemas.microsoft.com/office/powerpoint/2010/main" val="2886527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541A31B-5FD2-FE40-9996-C43B8E869CF8}"/>
              </a:ext>
            </a:extLst>
          </p:cNvPr>
          <p:cNvSpPr txBox="1"/>
          <p:nvPr/>
        </p:nvSpPr>
        <p:spPr>
          <a:xfrm>
            <a:off x="314325" y="242888"/>
            <a:ext cx="11630025" cy="6124754"/>
          </a:xfrm>
          <a:prstGeom prst="rect">
            <a:avLst/>
          </a:prstGeom>
          <a:noFill/>
        </p:spPr>
        <p:txBody>
          <a:bodyPr wrap="square" rtlCol="0">
            <a:spAutoFit/>
          </a:bodyPr>
          <a:lstStyle/>
          <a:p>
            <a:r>
              <a:rPr lang="en-US" sz="2800" b="1" dirty="0"/>
              <a:t>Second paragraph of Specific Aims</a:t>
            </a:r>
          </a:p>
          <a:p>
            <a:endParaRPr lang="en-US" sz="2800" b="1" dirty="0"/>
          </a:p>
          <a:p>
            <a:r>
              <a:rPr lang="en-US" dirty="0">
                <a:solidFill>
                  <a:srgbClr val="0070C0"/>
                </a:solidFill>
              </a:rPr>
              <a:t> </a:t>
            </a:r>
            <a:r>
              <a:rPr lang="en-US" sz="2100" u="sng" dirty="0">
                <a:solidFill>
                  <a:srgbClr val="0070C0"/>
                </a:solidFill>
              </a:rPr>
              <a:t>Introduce the solution</a:t>
            </a:r>
            <a:r>
              <a:rPr lang="en-US" sz="2100" dirty="0">
                <a:solidFill>
                  <a:srgbClr val="0070C0"/>
                </a:solidFill>
              </a:rPr>
              <a:t> that fills the gap in knowledge. Convince your reviewers that you can address the current knowledge gap and have the expertise to accomplish this solution. What do you want to do? Why are you doing it? How to do it?</a:t>
            </a:r>
          </a:p>
          <a:p>
            <a:endParaRPr lang="en-US" sz="2100" dirty="0">
              <a:solidFill>
                <a:srgbClr val="0070C0"/>
              </a:solidFill>
            </a:endParaRPr>
          </a:p>
          <a:p>
            <a:r>
              <a:rPr lang="en-US" sz="2100" b="1" dirty="0"/>
              <a:t>Long-Term </a:t>
            </a:r>
            <a:r>
              <a:rPr lang="en-US" sz="2100" b="1" u="sng" dirty="0"/>
              <a:t>Goal</a:t>
            </a:r>
            <a:r>
              <a:rPr lang="en-US" sz="2100" i="1" u="sng" dirty="0"/>
              <a:t>:</a:t>
            </a:r>
            <a:r>
              <a:rPr lang="en-US" sz="2100" dirty="0"/>
              <a:t> Ensure that your long-term goals align with the </a:t>
            </a:r>
            <a:r>
              <a:rPr lang="en-US" sz="2100" u="sng" dirty="0"/>
              <a:t>mission </a:t>
            </a:r>
            <a:r>
              <a:rPr lang="en-US" sz="2100" dirty="0"/>
              <a:t>of your funding entity. </a:t>
            </a:r>
          </a:p>
          <a:p>
            <a:endParaRPr lang="en-US" sz="2100" b="1" i="1" dirty="0"/>
          </a:p>
          <a:p>
            <a:r>
              <a:rPr lang="en-US" sz="2100" b="1" dirty="0"/>
              <a:t>Hypothesis/Proposal Objectives</a:t>
            </a:r>
            <a:r>
              <a:rPr lang="en-US" sz="2100" dirty="0"/>
              <a:t>: State your central hypothesis. Describe how your project addresses the critical need, and state the proposed solution. </a:t>
            </a:r>
          </a:p>
          <a:p>
            <a:endParaRPr lang="en-US" sz="2100" b="1" i="1" dirty="0"/>
          </a:p>
          <a:p>
            <a:r>
              <a:rPr lang="en-US" sz="2100" b="1" dirty="0"/>
              <a:t>Rationale/Payoff:</a:t>
            </a:r>
            <a:r>
              <a:rPr lang="en-US" sz="2100" dirty="0"/>
              <a:t> Explain how you arrived at your central hypothesis (for example, using past studies and published literature). State what your project’s completion would make possible (e.g., new therapeutics), and </a:t>
            </a:r>
            <a:r>
              <a:rPr lang="en-US" sz="2100" u="sng" dirty="0"/>
              <a:t>tie it to the funding entity’s mission</a:t>
            </a:r>
            <a:r>
              <a:rPr lang="en-US" sz="2100" dirty="0"/>
              <a:t>.</a:t>
            </a:r>
          </a:p>
          <a:p>
            <a:endParaRPr lang="en-US" sz="2100" dirty="0"/>
          </a:p>
          <a:p>
            <a:r>
              <a:rPr lang="en-US" sz="2100" b="1" dirty="0"/>
              <a:t>Qualifications</a:t>
            </a:r>
            <a:r>
              <a:rPr lang="en-US" sz="2100" b="1" i="1" dirty="0"/>
              <a:t>:</a:t>
            </a:r>
            <a:r>
              <a:rPr lang="en-US" sz="2100" u="sng" dirty="0"/>
              <a:t> </a:t>
            </a:r>
            <a:r>
              <a:rPr lang="en-US" sz="2100" dirty="0"/>
              <a:t>Briefly state why your experimental design and team are the best to accomplish the research goals. Mention factors (preliminary data, personnel qualifications, laboratory equipment, </a:t>
            </a:r>
            <a:r>
              <a:rPr lang="en-US" sz="2100" dirty="0" err="1"/>
              <a:t>etc</a:t>
            </a:r>
            <a:r>
              <a:rPr lang="en-US" sz="2100" dirty="0"/>
              <a:t>). </a:t>
            </a:r>
            <a:br>
              <a:rPr lang="en-US" sz="2100" dirty="0"/>
            </a:br>
            <a:endParaRPr lang="en-US" sz="2100" dirty="0"/>
          </a:p>
        </p:txBody>
      </p:sp>
    </p:spTree>
    <p:extLst>
      <p:ext uri="{BB962C8B-B14F-4D97-AF65-F5344CB8AC3E}">
        <p14:creationId xmlns:p14="http://schemas.microsoft.com/office/powerpoint/2010/main" val="864340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23FC6EF-EED6-784A-B3EE-5D9D699227A7}"/>
              </a:ext>
            </a:extLst>
          </p:cNvPr>
          <p:cNvSpPr txBox="1"/>
          <p:nvPr/>
        </p:nvSpPr>
        <p:spPr>
          <a:xfrm>
            <a:off x="600075" y="414338"/>
            <a:ext cx="11244263" cy="7232749"/>
          </a:xfrm>
          <a:prstGeom prst="rect">
            <a:avLst/>
          </a:prstGeom>
          <a:noFill/>
        </p:spPr>
        <p:txBody>
          <a:bodyPr wrap="square" rtlCol="0">
            <a:spAutoFit/>
          </a:bodyPr>
          <a:lstStyle/>
          <a:p>
            <a:r>
              <a:rPr lang="en-US" sz="2800" b="1" dirty="0"/>
              <a:t>Example of a second paragraph for Specific Aims </a:t>
            </a:r>
          </a:p>
          <a:p>
            <a:endParaRPr lang="en-US" sz="2800" b="1" dirty="0"/>
          </a:p>
          <a:p>
            <a:r>
              <a:rPr lang="en-US" sz="2400" i="1" dirty="0">
                <a:solidFill>
                  <a:schemeClr val="accent1"/>
                </a:solidFill>
              </a:rPr>
              <a:t>To solve this problem,</a:t>
            </a:r>
            <a:r>
              <a:rPr lang="en-US" sz="2400" dirty="0">
                <a:solidFill>
                  <a:schemeClr val="accent1"/>
                </a:solidFill>
              </a:rPr>
              <a:t> we will develop an innovative mouse model system in which to study Tax tumorigenesis</a:t>
            </a:r>
            <a:r>
              <a:rPr lang="en-US" sz="2400" dirty="0"/>
              <a:t> </a:t>
            </a:r>
            <a:r>
              <a:rPr lang="en-US" sz="2400" dirty="0">
                <a:solidFill>
                  <a:schemeClr val="accent6"/>
                </a:solidFill>
              </a:rPr>
              <a:t>using targeting vectors containing wild-type or mutant Tax genes that are silenced by a preceding </a:t>
            </a:r>
            <a:r>
              <a:rPr lang="en-US" sz="2400" dirty="0" err="1">
                <a:solidFill>
                  <a:schemeClr val="accent6"/>
                </a:solidFill>
              </a:rPr>
              <a:t>floxed</a:t>
            </a:r>
            <a:r>
              <a:rPr lang="en-US" sz="2400" dirty="0">
                <a:solidFill>
                  <a:schemeClr val="accent6"/>
                </a:solidFill>
              </a:rPr>
              <a:t> stop cassette. These vectors will be knocked in to the </a:t>
            </a:r>
            <a:r>
              <a:rPr lang="en-US" sz="2400" i="1" dirty="0">
                <a:solidFill>
                  <a:schemeClr val="accent6"/>
                </a:solidFill>
              </a:rPr>
              <a:t>Rosa26</a:t>
            </a:r>
            <a:r>
              <a:rPr lang="en-US" sz="2400" dirty="0">
                <a:solidFill>
                  <a:schemeClr val="accent6"/>
                </a:solidFill>
              </a:rPr>
              <a:t> locus of recipient mice by recombination. After crossing these mice with </a:t>
            </a:r>
            <a:r>
              <a:rPr lang="en-US" sz="2400" dirty="0" err="1">
                <a:solidFill>
                  <a:schemeClr val="accent6"/>
                </a:solidFill>
              </a:rPr>
              <a:t>Lck</a:t>
            </a:r>
            <a:r>
              <a:rPr lang="en-US" sz="2400" dirty="0">
                <a:solidFill>
                  <a:schemeClr val="accent6"/>
                </a:solidFill>
              </a:rPr>
              <a:t>-CRE mice, the stop cassette will be specifically excised in developing thymocytes where the </a:t>
            </a:r>
            <a:r>
              <a:rPr lang="en-US" sz="2400" dirty="0" err="1">
                <a:solidFill>
                  <a:schemeClr val="accent6"/>
                </a:solidFill>
              </a:rPr>
              <a:t>Lck</a:t>
            </a:r>
            <a:r>
              <a:rPr lang="en-US" sz="2400" dirty="0">
                <a:solidFill>
                  <a:schemeClr val="accent6"/>
                </a:solidFill>
              </a:rPr>
              <a:t> promoter is active, allowing conditional expression of wild-type or mutant Tax proteins in T cells, the natural target of HTLV-1 infection.</a:t>
            </a:r>
            <a:r>
              <a:rPr lang="en-US" sz="2400" dirty="0"/>
              <a:t>  </a:t>
            </a:r>
            <a:r>
              <a:rPr lang="en-US" sz="2400" dirty="0">
                <a:solidFill>
                  <a:srgbClr val="FF0000"/>
                </a:solidFill>
              </a:rPr>
              <a:t>The feasibility of our proposed mouse model is supported by the fact that </a:t>
            </a:r>
            <a:r>
              <a:rPr lang="en-US" sz="2400" dirty="0" err="1">
                <a:solidFill>
                  <a:srgbClr val="FF0000"/>
                </a:solidFill>
              </a:rPr>
              <a:t>Lck</a:t>
            </a:r>
            <a:r>
              <a:rPr lang="en-US" sz="2400" dirty="0">
                <a:solidFill>
                  <a:srgbClr val="FF0000"/>
                </a:solidFill>
              </a:rPr>
              <a:t>-Tax transgenic mice have been developed and produce a leukemia that closely resembles ATLL</a:t>
            </a:r>
            <a:r>
              <a:rPr lang="en-US" sz="2400" dirty="0">
                <a:solidFill>
                  <a:schemeClr val="accent1"/>
                </a:solidFill>
              </a:rPr>
              <a:t>.</a:t>
            </a:r>
            <a:r>
              <a:rPr lang="en-US" sz="2400" dirty="0"/>
              <a:t>  Thus, targeting of Tax expression in cells in which the </a:t>
            </a:r>
            <a:r>
              <a:rPr lang="en-US" sz="2400" dirty="0" err="1"/>
              <a:t>Lck</a:t>
            </a:r>
            <a:r>
              <a:rPr lang="en-US" sz="2400" dirty="0"/>
              <a:t> promoter is active is expected to produce a similar disease in our model.  </a:t>
            </a:r>
            <a:r>
              <a:rPr lang="en-US" sz="2400" dirty="0">
                <a:solidFill>
                  <a:srgbClr val="7030A0"/>
                </a:solidFill>
              </a:rPr>
              <a:t>In our improved model system, insertion into the </a:t>
            </a:r>
            <a:r>
              <a:rPr lang="en-US" sz="2400" i="1" dirty="0">
                <a:solidFill>
                  <a:srgbClr val="7030A0"/>
                </a:solidFill>
              </a:rPr>
              <a:t>Rosa26</a:t>
            </a:r>
            <a:r>
              <a:rPr lang="en-US" sz="2400" dirty="0">
                <a:solidFill>
                  <a:srgbClr val="7030A0"/>
                </a:solidFill>
              </a:rPr>
              <a:t> locus will eliminate random integration sites and standardize gene copy number resulting in consistent levels of wild-type and mutant Tax protein expression.</a:t>
            </a:r>
          </a:p>
          <a:p>
            <a:endParaRPr lang="en-US" sz="2400" dirty="0">
              <a:solidFill>
                <a:schemeClr val="accent1"/>
              </a:solidFill>
            </a:endParaRPr>
          </a:p>
          <a:p>
            <a:r>
              <a:rPr lang="en-US" sz="2400" dirty="0">
                <a:solidFill>
                  <a:schemeClr val="accent1"/>
                </a:solidFill>
              </a:rPr>
              <a:t>Long-term Goal </a:t>
            </a:r>
            <a:r>
              <a:rPr lang="en-US" sz="2400" dirty="0"/>
              <a:t>    </a:t>
            </a:r>
            <a:r>
              <a:rPr lang="en-US" sz="2400" dirty="0">
                <a:solidFill>
                  <a:schemeClr val="accent6"/>
                </a:solidFill>
              </a:rPr>
              <a:t>Proposal Objective </a:t>
            </a:r>
            <a:r>
              <a:rPr lang="en-US" sz="2400" dirty="0"/>
              <a:t>          </a:t>
            </a:r>
            <a:r>
              <a:rPr lang="en-US" sz="2400" dirty="0">
                <a:solidFill>
                  <a:srgbClr val="FF0000"/>
                </a:solidFill>
              </a:rPr>
              <a:t>Rationale  </a:t>
            </a:r>
            <a:r>
              <a:rPr lang="en-US" sz="2400" dirty="0"/>
              <a:t>         Hypothesis           </a:t>
            </a:r>
            <a:r>
              <a:rPr lang="en-US" sz="2400" dirty="0">
                <a:solidFill>
                  <a:srgbClr val="7030A0"/>
                </a:solidFill>
              </a:rPr>
              <a:t>Pay-off     </a:t>
            </a:r>
          </a:p>
          <a:p>
            <a:r>
              <a:rPr lang="en-US" sz="2400" dirty="0"/>
              <a:t/>
            </a:r>
            <a:br>
              <a:rPr lang="en-US" sz="2400" dirty="0"/>
            </a:br>
            <a:endParaRPr lang="en-US" sz="2400" dirty="0"/>
          </a:p>
        </p:txBody>
      </p:sp>
    </p:spTree>
    <p:extLst>
      <p:ext uri="{BB962C8B-B14F-4D97-AF65-F5344CB8AC3E}">
        <p14:creationId xmlns:p14="http://schemas.microsoft.com/office/powerpoint/2010/main" val="1767694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965EDB3-6CDF-0246-A159-1190EC689E54}"/>
              </a:ext>
            </a:extLst>
          </p:cNvPr>
          <p:cNvSpPr txBox="1"/>
          <p:nvPr/>
        </p:nvSpPr>
        <p:spPr>
          <a:xfrm>
            <a:off x="185738" y="214313"/>
            <a:ext cx="11844337" cy="5970865"/>
          </a:xfrm>
          <a:prstGeom prst="rect">
            <a:avLst/>
          </a:prstGeom>
          <a:noFill/>
        </p:spPr>
        <p:txBody>
          <a:bodyPr wrap="square" rtlCol="0">
            <a:spAutoFit/>
          </a:bodyPr>
          <a:lstStyle/>
          <a:p>
            <a:r>
              <a:rPr lang="en-US" sz="2800" b="1" dirty="0"/>
              <a:t>Third paragraph of Specific Aims: the Aims</a:t>
            </a:r>
          </a:p>
          <a:p>
            <a:endParaRPr lang="en-US" sz="2400" u="sng" dirty="0">
              <a:solidFill>
                <a:srgbClr val="FF0000"/>
              </a:solidFill>
            </a:endParaRPr>
          </a:p>
          <a:p>
            <a:r>
              <a:rPr lang="en-US" sz="2400" u="sng" dirty="0">
                <a:solidFill>
                  <a:srgbClr val="0070C0"/>
                </a:solidFill>
              </a:rPr>
              <a:t>Describe briefly each of the aims</a:t>
            </a:r>
            <a:r>
              <a:rPr lang="en-US" sz="2400" dirty="0">
                <a:solidFill>
                  <a:srgbClr val="0070C0"/>
                </a:solidFill>
              </a:rPr>
              <a:t> you will use to test your hypothesis. Ideally, the aims should be related, but not dependent, upon each other. </a:t>
            </a:r>
          </a:p>
          <a:p>
            <a:endParaRPr lang="en-US" sz="2400" dirty="0">
              <a:solidFill>
                <a:srgbClr val="FF0000"/>
              </a:solidFill>
            </a:endParaRPr>
          </a:p>
          <a:p>
            <a:r>
              <a:rPr lang="en-US" sz="2400" dirty="0"/>
              <a:t>Using 2-4 sentences, you should describe the experimental approach and how each aim will help answer your larger hypothesis. A typical grant will have between 2 and 4 Aims. </a:t>
            </a:r>
          </a:p>
          <a:p>
            <a:endParaRPr lang="en-US" sz="2400" b="1" dirty="0"/>
          </a:p>
          <a:p>
            <a:r>
              <a:rPr lang="en-US" sz="2400" b="1" dirty="0"/>
              <a:t>Tips </a:t>
            </a:r>
          </a:p>
          <a:p>
            <a:r>
              <a:rPr lang="en-US" sz="2400" dirty="0"/>
              <a:t>Give your aim an active title that clearly states the objective </a:t>
            </a:r>
          </a:p>
          <a:p>
            <a:r>
              <a:rPr lang="en-US" sz="2400" dirty="0"/>
              <a:t>Give a brief summary of the experimental approach and anticipated outcomes for each aim. </a:t>
            </a:r>
          </a:p>
          <a:p>
            <a:r>
              <a:rPr lang="en-US" sz="2400" dirty="0"/>
              <a:t>(If you have room, you may include a sub-hypothesis (the small portion of the overall hypothesis) and a small description of the pay-off of each aim. This creates the impression that each aim is valuable).</a:t>
            </a:r>
          </a:p>
          <a:p>
            <a:r>
              <a:rPr lang="en-US" sz="2400" dirty="0"/>
              <a:t>Use headings and/or bullets to delineate each specific aim.</a:t>
            </a:r>
          </a:p>
          <a:p>
            <a:endParaRPr lang="en-US" dirty="0"/>
          </a:p>
        </p:txBody>
      </p:sp>
    </p:spTree>
    <p:extLst>
      <p:ext uri="{BB962C8B-B14F-4D97-AF65-F5344CB8AC3E}">
        <p14:creationId xmlns:p14="http://schemas.microsoft.com/office/powerpoint/2010/main" val="36069542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DC60646-4C25-AF4D-81FD-C0424421016E}"/>
              </a:ext>
            </a:extLst>
          </p:cNvPr>
          <p:cNvSpPr txBox="1"/>
          <p:nvPr/>
        </p:nvSpPr>
        <p:spPr>
          <a:xfrm>
            <a:off x="457200" y="700091"/>
            <a:ext cx="11615738" cy="6863417"/>
          </a:xfrm>
          <a:prstGeom prst="rect">
            <a:avLst/>
          </a:prstGeom>
          <a:noFill/>
        </p:spPr>
        <p:txBody>
          <a:bodyPr wrap="square" rtlCol="0">
            <a:spAutoFit/>
          </a:bodyPr>
          <a:lstStyle/>
          <a:p>
            <a:r>
              <a:rPr lang="en-US" sz="2800" b="1" dirty="0"/>
              <a:t>Example of Aims section of Specific Aims (third paragraph)</a:t>
            </a:r>
          </a:p>
          <a:p>
            <a:endParaRPr lang="en-US" sz="2800" b="1" dirty="0"/>
          </a:p>
          <a:p>
            <a:r>
              <a:rPr lang="en-US" sz="2400" b="1" dirty="0"/>
              <a:t>Aim 1 </a:t>
            </a:r>
            <a:r>
              <a:rPr lang="en-US" sz="2400" b="1" dirty="0">
                <a:solidFill>
                  <a:schemeClr val="accent1"/>
                </a:solidFill>
              </a:rPr>
              <a:t>will establish an innovative mouse model for HTLV-1 Tax tumorigenesis.</a:t>
            </a:r>
            <a:r>
              <a:rPr lang="en-US" sz="2400" b="1" dirty="0"/>
              <a:t>  </a:t>
            </a:r>
            <a:r>
              <a:rPr lang="en-US" sz="2400" dirty="0"/>
              <a:t>Targeting vectors containing silenced wild-type or mutant Tax genes will be knocked in to the Rosa26 locus of C57BL/6 mice. These mice will then be crossed with homozygous </a:t>
            </a:r>
            <a:r>
              <a:rPr lang="en-US" sz="2400" dirty="0" err="1"/>
              <a:t>Lck</a:t>
            </a:r>
            <a:r>
              <a:rPr lang="en-US" sz="2400" dirty="0"/>
              <a:t>-CRE mice, thereby excising the stop cassette and </a:t>
            </a:r>
            <a:r>
              <a:rPr lang="en-US" sz="2400" dirty="0">
                <a:solidFill>
                  <a:srgbClr val="7030A0"/>
                </a:solidFill>
              </a:rPr>
              <a:t>generating mice that express wild-type or mutant Tax proteins specifically in T cells.</a:t>
            </a:r>
          </a:p>
          <a:p>
            <a:endParaRPr lang="en-US" sz="2400" b="1" dirty="0"/>
          </a:p>
          <a:p>
            <a:r>
              <a:rPr lang="en-US" sz="2400" b="1" dirty="0"/>
              <a:t>Aim 2 </a:t>
            </a:r>
            <a:r>
              <a:rPr lang="en-US" sz="2400" b="1" dirty="0">
                <a:solidFill>
                  <a:schemeClr val="accent1"/>
                </a:solidFill>
              </a:rPr>
              <a:t>will examine the effect of mutations that disable specific biological functions of Tax on Tax-mediated tumorigenesis</a:t>
            </a:r>
            <a:r>
              <a:rPr lang="en-US" sz="2400" dirty="0">
                <a:solidFill>
                  <a:schemeClr val="accent1"/>
                </a:solidFill>
              </a:rPr>
              <a:t>. </a:t>
            </a:r>
            <a:r>
              <a:rPr lang="en-US" sz="2400" dirty="0"/>
              <a:t> Tax can bind to and regulate the activity of members of the SRF, CREB, NF-kB and PBM protein families, each of which has been implicated in oncogenesis.  Mice established in Aim 1 will allow us to compare for the first time the tumorigenic potential of wild-type and mutant Tax proteins in an </a:t>
            </a:r>
            <a:r>
              <a:rPr lang="en-US" sz="2400" dirty="0">
                <a:solidFill>
                  <a:srgbClr val="7030A0"/>
                </a:solidFill>
              </a:rPr>
              <a:t>effort to identify pathways that are required for Tax tumorigenesis.</a:t>
            </a:r>
          </a:p>
          <a:p>
            <a:endParaRPr lang="en-US" sz="2400" dirty="0"/>
          </a:p>
          <a:p>
            <a:r>
              <a:rPr lang="en-US" sz="2400" dirty="0"/>
              <a:t>Color Key:      </a:t>
            </a:r>
            <a:r>
              <a:rPr lang="en-US" sz="2400" dirty="0">
                <a:solidFill>
                  <a:schemeClr val="accent1"/>
                </a:solidFill>
              </a:rPr>
              <a:t>Aim Title</a:t>
            </a:r>
            <a:r>
              <a:rPr lang="en-US" sz="2400" dirty="0"/>
              <a:t>           Experimental Strategy           </a:t>
            </a:r>
            <a:r>
              <a:rPr lang="en-US" sz="2400" dirty="0">
                <a:solidFill>
                  <a:srgbClr val="7030A0"/>
                </a:solidFill>
              </a:rPr>
              <a:t>Outcome or Impact    </a:t>
            </a:r>
            <a:r>
              <a:rPr lang="en-US" sz="2400" dirty="0"/>
              <a:t> </a:t>
            </a:r>
          </a:p>
          <a:p>
            <a:r>
              <a:rPr lang="en-US" sz="2400" dirty="0"/>
              <a:t/>
            </a:r>
            <a:br>
              <a:rPr lang="en-US" sz="2400" dirty="0"/>
            </a:br>
            <a:endParaRPr lang="en-US" sz="2400" dirty="0"/>
          </a:p>
        </p:txBody>
      </p:sp>
    </p:spTree>
    <p:extLst>
      <p:ext uri="{BB962C8B-B14F-4D97-AF65-F5344CB8AC3E}">
        <p14:creationId xmlns:p14="http://schemas.microsoft.com/office/powerpoint/2010/main" val="2262834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7750729-5AEE-F846-A063-4F5E6901E0EC}"/>
              </a:ext>
            </a:extLst>
          </p:cNvPr>
          <p:cNvSpPr txBox="1"/>
          <p:nvPr/>
        </p:nvSpPr>
        <p:spPr>
          <a:xfrm>
            <a:off x="242888" y="342900"/>
            <a:ext cx="11615737" cy="6432530"/>
          </a:xfrm>
          <a:prstGeom prst="rect">
            <a:avLst/>
          </a:prstGeom>
          <a:noFill/>
        </p:spPr>
        <p:txBody>
          <a:bodyPr wrap="square" rtlCol="0">
            <a:spAutoFit/>
          </a:bodyPr>
          <a:lstStyle/>
          <a:p>
            <a:r>
              <a:rPr lang="en-US" sz="2800" b="1" dirty="0"/>
              <a:t>Final summary (fourth) paragraph of Specific Aims</a:t>
            </a:r>
          </a:p>
          <a:p>
            <a:endParaRPr lang="en-US" sz="2400" dirty="0"/>
          </a:p>
          <a:p>
            <a:r>
              <a:rPr lang="en-US" sz="2400" dirty="0">
                <a:solidFill>
                  <a:srgbClr val="0070C0"/>
                </a:solidFill>
              </a:rPr>
              <a:t>This final paragraph of the Specific Aims is vital for the impact of your proposal and </a:t>
            </a:r>
            <a:r>
              <a:rPr lang="en-US" sz="2400" u="sng" dirty="0">
                <a:solidFill>
                  <a:srgbClr val="0070C0"/>
                </a:solidFill>
              </a:rPr>
              <a:t>creates a firm, broad base</a:t>
            </a:r>
            <a:r>
              <a:rPr lang="en-US" sz="2400" dirty="0">
                <a:solidFill>
                  <a:srgbClr val="0070C0"/>
                </a:solidFill>
              </a:rPr>
              <a:t> to support your entire proposal. </a:t>
            </a:r>
          </a:p>
          <a:p>
            <a:endParaRPr lang="en-US" sz="2400" dirty="0">
              <a:solidFill>
                <a:srgbClr val="0070C0"/>
              </a:solidFill>
            </a:endParaRPr>
          </a:p>
          <a:p>
            <a:r>
              <a:rPr lang="en-US" sz="2400" dirty="0">
                <a:solidFill>
                  <a:srgbClr val="0070C0"/>
                </a:solidFill>
              </a:rPr>
              <a:t>The final paragraph should include:</a:t>
            </a:r>
          </a:p>
          <a:p>
            <a:endParaRPr lang="en-US" sz="2400" dirty="0"/>
          </a:p>
          <a:p>
            <a:r>
              <a:rPr lang="en-US" sz="2400" b="1" dirty="0"/>
              <a:t>Innovation</a:t>
            </a:r>
            <a:r>
              <a:rPr lang="en-US" sz="2400" dirty="0"/>
              <a:t>: State what is innovative about your project. What would completion of this proposal bring to the field that is not present currently?</a:t>
            </a:r>
          </a:p>
          <a:p>
            <a:endParaRPr lang="en-US" sz="2400" dirty="0"/>
          </a:p>
          <a:p>
            <a:r>
              <a:rPr lang="en-US" sz="2400" b="1" dirty="0"/>
              <a:t>Expected Outcomes</a:t>
            </a:r>
            <a:r>
              <a:rPr lang="en-US" sz="2400" i="1" dirty="0"/>
              <a:t>:</a:t>
            </a:r>
            <a:r>
              <a:rPr lang="en-US" sz="2400" dirty="0"/>
              <a:t> State your expected outcomes for this project. What do you expect to see at the completion of each aim? </a:t>
            </a:r>
          </a:p>
          <a:p>
            <a:endParaRPr lang="en-US" sz="2400" dirty="0"/>
          </a:p>
          <a:p>
            <a:r>
              <a:rPr lang="en-US" sz="2400" b="1" dirty="0"/>
              <a:t>Impact</a:t>
            </a:r>
            <a:r>
              <a:rPr lang="en-US" sz="2400" i="1" dirty="0"/>
              <a:t>:</a:t>
            </a:r>
            <a:r>
              <a:rPr lang="en-US" sz="2400" dirty="0"/>
              <a:t> State how your project would help those who need it, (i.e. the development of a new treatment, vaccine, disease model or diagnostic tool). </a:t>
            </a:r>
            <a:r>
              <a:rPr lang="en-US" sz="2400" u="sng" dirty="0"/>
              <a:t>Connect to the mission </a:t>
            </a:r>
            <a:r>
              <a:rPr lang="en-US" sz="2400" dirty="0"/>
              <a:t>statement of the funding agency if possible.</a:t>
            </a:r>
            <a:br>
              <a:rPr lang="en-US" sz="2400" dirty="0"/>
            </a:br>
            <a:endParaRPr lang="en-US" sz="2400" dirty="0"/>
          </a:p>
        </p:txBody>
      </p:sp>
    </p:spTree>
    <p:extLst>
      <p:ext uri="{BB962C8B-B14F-4D97-AF65-F5344CB8AC3E}">
        <p14:creationId xmlns:p14="http://schemas.microsoft.com/office/powerpoint/2010/main" val="37648624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74769C0-B42C-0240-ADB5-35B44D9E83ED}"/>
              </a:ext>
            </a:extLst>
          </p:cNvPr>
          <p:cNvSpPr txBox="1"/>
          <p:nvPr/>
        </p:nvSpPr>
        <p:spPr>
          <a:xfrm>
            <a:off x="442913" y="885830"/>
            <a:ext cx="11315700" cy="4493538"/>
          </a:xfrm>
          <a:prstGeom prst="rect">
            <a:avLst/>
          </a:prstGeom>
          <a:noFill/>
        </p:spPr>
        <p:txBody>
          <a:bodyPr wrap="square" rtlCol="0">
            <a:spAutoFit/>
          </a:bodyPr>
          <a:lstStyle/>
          <a:p>
            <a:r>
              <a:rPr lang="en-US" sz="2800" b="1" dirty="0"/>
              <a:t>Example of a Final Paragraph for Specific Aims</a:t>
            </a:r>
            <a:r>
              <a:rPr lang="en-US" dirty="0"/>
              <a:t>:</a:t>
            </a:r>
          </a:p>
          <a:p>
            <a:endParaRPr lang="en-US" dirty="0"/>
          </a:p>
          <a:p>
            <a:r>
              <a:rPr lang="en-US" sz="2400" dirty="0">
                <a:solidFill>
                  <a:schemeClr val="accent1"/>
                </a:solidFill>
              </a:rPr>
              <a:t>The proposed studies will establish a new mouse model that will overcome current limitations</a:t>
            </a:r>
            <a:r>
              <a:rPr lang="en-US" sz="2400" dirty="0"/>
              <a:t> and provide </a:t>
            </a:r>
            <a:r>
              <a:rPr lang="en-US" sz="2400" dirty="0">
                <a:solidFill>
                  <a:srgbClr val="FF0000"/>
                </a:solidFill>
              </a:rPr>
              <a:t>greater insight into the mechanism of HTLV-1 Tax tumorigenesis, knowledge that is currently lacking and that promises to yield novel insights into viral and cellular biology.</a:t>
            </a:r>
            <a:r>
              <a:rPr lang="en-US" sz="2400" dirty="0"/>
              <a:t>  The new and improved mouse model for Tax tumorigenesis </a:t>
            </a:r>
            <a:r>
              <a:rPr lang="en-US" sz="2400" dirty="0">
                <a:solidFill>
                  <a:srgbClr val="7030A0"/>
                </a:solidFill>
              </a:rPr>
              <a:t>will provide a valuable resource for the wider scientific community to pursue a multitude of studies that have not previously been possible due to limitations of existing mouse models of Tax.</a:t>
            </a:r>
          </a:p>
          <a:p>
            <a:endParaRPr lang="en-US" sz="2400" dirty="0"/>
          </a:p>
          <a:p>
            <a:r>
              <a:rPr lang="en-US" sz="2400" dirty="0"/>
              <a:t>Color Key:     </a:t>
            </a:r>
            <a:r>
              <a:rPr lang="en-US" sz="2400" dirty="0">
                <a:solidFill>
                  <a:schemeClr val="accent1"/>
                </a:solidFill>
              </a:rPr>
              <a:t> Innovation</a:t>
            </a:r>
            <a:r>
              <a:rPr lang="en-US" sz="2400" dirty="0"/>
              <a:t>           </a:t>
            </a:r>
            <a:r>
              <a:rPr lang="en-US" sz="2400" dirty="0">
                <a:solidFill>
                  <a:srgbClr val="FF0000"/>
                </a:solidFill>
              </a:rPr>
              <a:t>Expected Outcomes</a:t>
            </a:r>
            <a:r>
              <a:rPr lang="en-US" sz="2400" dirty="0"/>
              <a:t>           </a:t>
            </a:r>
            <a:r>
              <a:rPr lang="en-US" sz="2400" dirty="0">
                <a:solidFill>
                  <a:srgbClr val="7030A0"/>
                </a:solidFill>
              </a:rPr>
              <a:t>Impact  </a:t>
            </a:r>
            <a:r>
              <a:rPr lang="en-US" sz="2400" dirty="0"/>
              <a:t>   </a:t>
            </a:r>
          </a:p>
          <a:p>
            <a:r>
              <a:rPr lang="en-US" sz="2400" dirty="0"/>
              <a:t/>
            </a:r>
            <a:br>
              <a:rPr lang="en-US" sz="2400" dirty="0"/>
            </a:br>
            <a:endParaRPr lang="en-US" sz="2400" dirty="0"/>
          </a:p>
        </p:txBody>
      </p:sp>
    </p:spTree>
    <p:extLst>
      <p:ext uri="{BB962C8B-B14F-4D97-AF65-F5344CB8AC3E}">
        <p14:creationId xmlns:p14="http://schemas.microsoft.com/office/powerpoint/2010/main" val="2913656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147C586-F173-6240-9183-54AA5AD202D9}"/>
              </a:ext>
            </a:extLst>
          </p:cNvPr>
          <p:cNvSpPr txBox="1"/>
          <p:nvPr/>
        </p:nvSpPr>
        <p:spPr>
          <a:xfrm>
            <a:off x="100012" y="85718"/>
            <a:ext cx="12091987" cy="7186583"/>
          </a:xfrm>
          <a:prstGeom prst="rect">
            <a:avLst/>
          </a:prstGeom>
          <a:noFill/>
        </p:spPr>
        <p:txBody>
          <a:bodyPr wrap="square" rtlCol="0">
            <a:spAutoFit/>
          </a:bodyPr>
          <a:lstStyle/>
          <a:p>
            <a:r>
              <a:rPr lang="en-US" sz="2400" b="1" dirty="0"/>
              <a:t>Example of whole PROJECT SUMMARY/SPECIFIC AIMS: all 4 paragraphs together</a:t>
            </a:r>
          </a:p>
          <a:p>
            <a:r>
              <a:rPr lang="en-US" sz="1900" dirty="0"/>
              <a:t> The transcription factor FOXP3 is critical to the regulation of numerous debilitating human immune-mediated diseases. Very recently, the essential role for the histone methyltransferase (HMT) EZH2 in the epigenetic regulation and function of FOXP3 has been described. Inflammatory pathways modify EZH2 activity, and inflammatory signaling impairs </a:t>
            </a:r>
            <a:r>
              <a:rPr lang="en-US" sz="1900" dirty="0" err="1"/>
              <a:t>Treg</a:t>
            </a:r>
            <a:r>
              <a:rPr lang="en-US" sz="1900" dirty="0"/>
              <a:t> function </a:t>
            </a:r>
            <a:r>
              <a:rPr lang="en-US" sz="1900" i="1" dirty="0"/>
              <a:t>in vivo </a:t>
            </a:r>
            <a:r>
              <a:rPr lang="en-US" sz="1900" dirty="0"/>
              <a:t>and </a:t>
            </a:r>
            <a:r>
              <a:rPr lang="en-US" sz="1900" i="1" dirty="0"/>
              <a:t>in vitro</a:t>
            </a:r>
            <a:r>
              <a:rPr lang="en-US" sz="1900" dirty="0"/>
              <a:t>. The biological impact of the FOXP3-EZH2 pathway to IBD </a:t>
            </a:r>
            <a:r>
              <a:rPr lang="en-US" sz="1900" dirty="0">
                <a:solidFill>
                  <a:srgbClr val="FF0000"/>
                </a:solidFill>
              </a:rPr>
              <a:t>is unknown</a:t>
            </a:r>
            <a:r>
              <a:rPr lang="en-US" sz="1900" dirty="0"/>
              <a:t>. </a:t>
            </a:r>
          </a:p>
          <a:p>
            <a:r>
              <a:rPr lang="en-US" sz="1900" dirty="0"/>
              <a:t>  Our </a:t>
            </a:r>
            <a:r>
              <a:rPr lang="en-US" sz="1900" i="1" dirty="0">
                <a:solidFill>
                  <a:srgbClr val="FF0000"/>
                </a:solidFill>
              </a:rPr>
              <a:t>long-term goal </a:t>
            </a:r>
            <a:r>
              <a:rPr lang="en-US" sz="1900" dirty="0"/>
              <a:t>is to dissect epigenetic mechanisms regulating </a:t>
            </a:r>
            <a:r>
              <a:rPr lang="en-US" sz="1900" dirty="0" err="1"/>
              <a:t>Treg</a:t>
            </a:r>
            <a:r>
              <a:rPr lang="en-US" sz="1900" dirty="0"/>
              <a:t> cellular differentiation and function, particularly within the setting of GI inflammatory diseases. </a:t>
            </a:r>
            <a:r>
              <a:rPr lang="en-US" sz="1900" dirty="0">
                <a:solidFill>
                  <a:srgbClr val="FF0000"/>
                </a:solidFill>
              </a:rPr>
              <a:t>These discoveries will facilitate design of human cell therapy trials </a:t>
            </a:r>
            <a:r>
              <a:rPr lang="en-US" sz="1900" dirty="0"/>
              <a:t>for IBD. The </a:t>
            </a:r>
            <a:r>
              <a:rPr lang="en-US" sz="1900" i="1" dirty="0"/>
              <a:t>objective </a:t>
            </a:r>
            <a:r>
              <a:rPr lang="en-US" sz="1900" dirty="0"/>
              <a:t>of this grant is to characterize the role for EZH2 in </a:t>
            </a:r>
            <a:r>
              <a:rPr lang="en-US" sz="1900" dirty="0" err="1"/>
              <a:t>Treg</a:t>
            </a:r>
            <a:r>
              <a:rPr lang="en-US" sz="1900" dirty="0"/>
              <a:t> suppressive function. The </a:t>
            </a:r>
            <a:r>
              <a:rPr lang="en-US" sz="1900" i="1" dirty="0">
                <a:solidFill>
                  <a:srgbClr val="FF0000"/>
                </a:solidFill>
              </a:rPr>
              <a:t>central hypothesis </a:t>
            </a:r>
            <a:r>
              <a:rPr lang="en-US" sz="1900" dirty="0"/>
              <a:t>is that EZH2 plays a critical role in the homeostasis of </a:t>
            </a:r>
            <a:r>
              <a:rPr lang="en-US" sz="1900" dirty="0" err="1"/>
              <a:t>Treg</a:t>
            </a:r>
            <a:r>
              <a:rPr lang="en-US" sz="1900" dirty="0"/>
              <a:t> cells, and the disruption of EZH2 function by inflammatory signaling pathways contributes to IBD. </a:t>
            </a:r>
            <a:r>
              <a:rPr lang="en-US" sz="1900" dirty="0">
                <a:solidFill>
                  <a:srgbClr val="FF0000"/>
                </a:solidFill>
              </a:rPr>
              <a:t>Our </a:t>
            </a:r>
            <a:r>
              <a:rPr lang="en-US" sz="1900" i="1" dirty="0">
                <a:solidFill>
                  <a:srgbClr val="FF0000"/>
                </a:solidFill>
              </a:rPr>
              <a:t>rationale </a:t>
            </a:r>
            <a:r>
              <a:rPr lang="en-US" sz="1900" dirty="0"/>
              <a:t>is that identification of the mechanism(s) to restore </a:t>
            </a:r>
            <a:r>
              <a:rPr lang="en-US" sz="1900" dirty="0" err="1"/>
              <a:t>Treg</a:t>
            </a:r>
            <a:r>
              <a:rPr lang="en-US" sz="1900" dirty="0"/>
              <a:t> suppressive function in the setting of intestinal inflammation will </a:t>
            </a:r>
            <a:r>
              <a:rPr lang="en-US" sz="1900" dirty="0">
                <a:solidFill>
                  <a:srgbClr val="FF0000"/>
                </a:solidFill>
              </a:rPr>
              <a:t>offer new therapeutic opportunities</a:t>
            </a:r>
            <a:r>
              <a:rPr lang="en-US" sz="1900" dirty="0"/>
              <a:t>. </a:t>
            </a:r>
          </a:p>
          <a:p>
            <a:r>
              <a:rPr lang="en-US" sz="1900" dirty="0"/>
              <a:t>  Our </a:t>
            </a:r>
            <a:r>
              <a:rPr lang="en-US" sz="1900" i="1" dirty="0"/>
              <a:t>specific aims </a:t>
            </a:r>
            <a:r>
              <a:rPr lang="en-US" sz="1900" dirty="0"/>
              <a:t>will test the following </a:t>
            </a:r>
            <a:r>
              <a:rPr lang="en-US" sz="1900" dirty="0">
                <a:solidFill>
                  <a:srgbClr val="FF0000"/>
                </a:solidFill>
              </a:rPr>
              <a:t>hypotheses</a:t>
            </a:r>
            <a:r>
              <a:rPr lang="en-US" sz="1900" dirty="0"/>
              <a:t>: (Aim1) Repression of immunoregulatory gene networks by FOXP3 requires the formation of a complex between this transcription factor and EZH2; (Aim 2) Inflammatory stimuli, such as IL6 lead to EZH2 phosphorylation and thereby disrupt the enzymatic activity of this epigenomic regulator; (Aim 3) Inhibition of the IL6 to EZH2 signaling pathway permits sustained </a:t>
            </a:r>
            <a:r>
              <a:rPr lang="en-US" sz="1900" dirty="0" err="1"/>
              <a:t>Treg</a:t>
            </a:r>
            <a:r>
              <a:rPr lang="en-US" sz="1900" dirty="0"/>
              <a:t> suppressive function in the setting of intestinal inflammation.                     </a:t>
            </a:r>
          </a:p>
          <a:p>
            <a:r>
              <a:rPr lang="en-US" sz="1900" dirty="0"/>
              <a:t>  Upon conclusion, </a:t>
            </a:r>
            <a:r>
              <a:rPr lang="en-US" sz="1900" dirty="0">
                <a:solidFill>
                  <a:srgbClr val="FF0000"/>
                </a:solidFill>
              </a:rPr>
              <a:t>we will understand the role </a:t>
            </a:r>
            <a:r>
              <a:rPr lang="en-US" sz="1900" dirty="0"/>
              <a:t>for EZH2 in </a:t>
            </a:r>
            <a:r>
              <a:rPr lang="en-US" sz="1900" dirty="0" err="1"/>
              <a:t>Treg</a:t>
            </a:r>
            <a:r>
              <a:rPr lang="en-US" sz="1900" dirty="0"/>
              <a:t> loss of function in the setting of active inflammation. </a:t>
            </a:r>
            <a:r>
              <a:rPr lang="en-US" sz="1900" i="1" dirty="0">
                <a:solidFill>
                  <a:srgbClr val="FF0000"/>
                </a:solidFill>
              </a:rPr>
              <a:t>This contribution is significant </a:t>
            </a:r>
            <a:r>
              <a:rPr lang="en-US" sz="1900" dirty="0"/>
              <a:t>since it will establish that several pathways targeted by available therapies (</a:t>
            </a:r>
            <a:r>
              <a:rPr lang="en-US" sz="1900" dirty="0" err="1"/>
              <a:t>ie</a:t>
            </a:r>
            <a:r>
              <a:rPr lang="en-US" sz="1900" dirty="0"/>
              <a:t> IL1</a:t>
            </a:r>
            <a:r>
              <a:rPr lang="el-GR" sz="1900" dirty="0"/>
              <a:t>β, </a:t>
            </a:r>
            <a:r>
              <a:rPr lang="en-US" sz="1900" dirty="0"/>
              <a:t>IL6, TNF</a:t>
            </a:r>
            <a:r>
              <a:rPr lang="el-GR" sz="1900" dirty="0"/>
              <a:t>α) </a:t>
            </a:r>
            <a:r>
              <a:rPr lang="en-US" sz="1900" dirty="0">
                <a:solidFill>
                  <a:srgbClr val="FF0000"/>
                </a:solidFill>
              </a:rPr>
              <a:t>have the potential </a:t>
            </a:r>
            <a:r>
              <a:rPr lang="en-US" sz="1900" dirty="0"/>
              <a:t>to regulate EZH2 HMT activity through post- translational modifications. Furthermore, current </a:t>
            </a:r>
            <a:r>
              <a:rPr lang="en-US" sz="1900" dirty="0" err="1"/>
              <a:t>Treg</a:t>
            </a:r>
            <a:r>
              <a:rPr lang="en-US" sz="1900" dirty="0"/>
              <a:t> cell therapy trials, while promising have not addressed the key issue of </a:t>
            </a:r>
            <a:r>
              <a:rPr lang="en-US" sz="1900" i="1" dirty="0"/>
              <a:t>in vivo </a:t>
            </a:r>
            <a:r>
              <a:rPr lang="en-US" sz="1900" dirty="0"/>
              <a:t>inflammation-induced disruption of </a:t>
            </a:r>
            <a:r>
              <a:rPr lang="en-US" sz="1900" dirty="0" err="1"/>
              <a:t>Treg</a:t>
            </a:r>
            <a:r>
              <a:rPr lang="en-US" sz="1900" dirty="0"/>
              <a:t> function. </a:t>
            </a:r>
            <a:r>
              <a:rPr lang="en-US" sz="1900" i="1" dirty="0">
                <a:solidFill>
                  <a:srgbClr val="FF0000"/>
                </a:solidFill>
              </a:rPr>
              <a:t>The proposed research is innovative</a:t>
            </a:r>
            <a:r>
              <a:rPr lang="en-US" sz="1900" i="1" dirty="0"/>
              <a:t> </a:t>
            </a:r>
            <a:r>
              <a:rPr lang="en-US" sz="1900" dirty="0"/>
              <a:t>because we investigate the effect of inflammatory signaling pathways on epigenetic complexes in </a:t>
            </a:r>
            <a:r>
              <a:rPr lang="en-US" sz="1900" dirty="0" err="1"/>
              <a:t>Treg</a:t>
            </a:r>
            <a:r>
              <a:rPr lang="en-US" sz="1900" dirty="0"/>
              <a:t> cells, a heretofore-unexamined process. Insight into epigenetic mechanisms is </a:t>
            </a:r>
            <a:r>
              <a:rPr lang="en-US" sz="1900" dirty="0">
                <a:solidFill>
                  <a:srgbClr val="FF0000"/>
                </a:solidFill>
              </a:rPr>
              <a:t>impactful </a:t>
            </a:r>
            <a:r>
              <a:rPr lang="en-US" sz="1900" dirty="0"/>
              <a:t>as T cell progenitor cells inherit the parent transcriptional profile and unlike genetic change, they are modifiable by currently available therapy. </a:t>
            </a:r>
          </a:p>
          <a:p>
            <a:endParaRPr lang="en-US" sz="1900" dirty="0"/>
          </a:p>
        </p:txBody>
      </p:sp>
    </p:spTree>
    <p:extLst>
      <p:ext uri="{BB962C8B-B14F-4D97-AF65-F5344CB8AC3E}">
        <p14:creationId xmlns:p14="http://schemas.microsoft.com/office/powerpoint/2010/main" val="2023000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F09638C-6639-224E-AB98-A8A874469C17}"/>
              </a:ext>
            </a:extLst>
          </p:cNvPr>
          <p:cNvSpPr txBox="1"/>
          <p:nvPr/>
        </p:nvSpPr>
        <p:spPr>
          <a:xfrm>
            <a:off x="328612" y="214308"/>
            <a:ext cx="11615737" cy="6263253"/>
          </a:xfrm>
          <a:prstGeom prst="rect">
            <a:avLst/>
          </a:prstGeom>
          <a:noFill/>
        </p:spPr>
        <p:txBody>
          <a:bodyPr wrap="square" rtlCol="0">
            <a:spAutoFit/>
          </a:bodyPr>
          <a:lstStyle/>
          <a:p>
            <a:pPr>
              <a:spcBef>
                <a:spcPct val="50000"/>
              </a:spcBef>
              <a:defRPr/>
            </a:pPr>
            <a:r>
              <a:rPr lang="en-US" sz="2800" b="1" dirty="0">
                <a:latin typeface="Arial" charset="0"/>
              </a:rPr>
              <a:t>		     </a:t>
            </a:r>
            <a:r>
              <a:rPr lang="en-US" sz="3200" b="1" dirty="0">
                <a:latin typeface="Arial" charset="0"/>
              </a:rPr>
              <a:t>Find grant sources</a:t>
            </a:r>
          </a:p>
          <a:p>
            <a:pPr>
              <a:spcBef>
                <a:spcPct val="50000"/>
              </a:spcBef>
              <a:defRPr/>
            </a:pPr>
            <a:endParaRPr lang="en-US" sz="2600" b="1" dirty="0">
              <a:latin typeface="Arial" charset="0"/>
            </a:endParaRPr>
          </a:p>
          <a:p>
            <a:pPr>
              <a:spcBef>
                <a:spcPct val="50000"/>
              </a:spcBef>
              <a:defRPr/>
            </a:pPr>
            <a:r>
              <a:rPr lang="en-US" sz="2600" dirty="0">
                <a:latin typeface="Arial" charset="0"/>
              </a:rPr>
              <a:t>Ask the head of your lab or institution, colleagues, </a:t>
            </a:r>
            <a:r>
              <a:rPr lang="en-US" sz="2600" dirty="0" err="1">
                <a:latin typeface="Arial" charset="0"/>
              </a:rPr>
              <a:t>etc</a:t>
            </a:r>
            <a:endParaRPr lang="en-US" sz="2600" dirty="0">
              <a:latin typeface="Arial" charset="0"/>
            </a:endParaRPr>
          </a:p>
          <a:p>
            <a:pPr>
              <a:spcBef>
                <a:spcPct val="50000"/>
              </a:spcBef>
              <a:buFont typeface="Arial" charset="0"/>
              <a:buNone/>
              <a:defRPr/>
            </a:pPr>
            <a:r>
              <a:rPr lang="en-US" sz="2600" dirty="0">
                <a:latin typeface="Arial" charset="0"/>
              </a:rPr>
              <a:t>Foundation Directory</a:t>
            </a:r>
          </a:p>
          <a:p>
            <a:pPr>
              <a:spcBef>
                <a:spcPct val="50000"/>
              </a:spcBef>
              <a:buFont typeface="Arial" charset="0"/>
              <a:buNone/>
              <a:defRPr/>
            </a:pPr>
            <a:r>
              <a:rPr lang="en-US" sz="2600" dirty="0">
                <a:latin typeface="Arial" charset="0"/>
              </a:rPr>
              <a:t>Professional society: homepage, newsletters, meetings (go to the booths)</a:t>
            </a:r>
          </a:p>
          <a:p>
            <a:pPr>
              <a:spcBef>
                <a:spcPct val="50000"/>
              </a:spcBef>
              <a:buFont typeface="Arial" charset="0"/>
              <a:buNone/>
              <a:defRPr/>
            </a:pPr>
            <a:r>
              <a:rPr lang="en-US" sz="2600" dirty="0">
                <a:latin typeface="Arial" charset="0"/>
              </a:rPr>
              <a:t>Companies-many have grant programs or want to have collaborations</a:t>
            </a:r>
          </a:p>
          <a:p>
            <a:pPr>
              <a:spcBef>
                <a:spcPct val="50000"/>
              </a:spcBef>
              <a:buFont typeface="Arial" charset="0"/>
              <a:buNone/>
              <a:defRPr/>
            </a:pPr>
            <a:r>
              <a:rPr lang="en-US" sz="2600" dirty="0">
                <a:latin typeface="Arial" charset="0"/>
              </a:rPr>
              <a:t>Many grants require international collaborators (network, network, network)</a:t>
            </a:r>
          </a:p>
          <a:p>
            <a:pPr>
              <a:spcBef>
                <a:spcPct val="50000"/>
              </a:spcBef>
              <a:buFont typeface="Arial" charset="0"/>
              <a:buNone/>
              <a:defRPr/>
            </a:pPr>
            <a:r>
              <a:rPr lang="en-US" sz="2600" dirty="0">
                <a:latin typeface="Arial" charset="0"/>
              </a:rPr>
              <a:t>Use Google to find Foundations for your area of research</a:t>
            </a:r>
          </a:p>
          <a:p>
            <a:pPr>
              <a:spcBef>
                <a:spcPct val="50000"/>
              </a:spcBef>
              <a:defRPr/>
            </a:pPr>
            <a:r>
              <a:rPr lang="en-US" sz="2600" dirty="0">
                <a:latin typeface="Arial" charset="0"/>
              </a:rPr>
              <a:t>Manuscript acknowledgements (Journals in your field or in </a:t>
            </a:r>
            <a:r>
              <a:rPr lang="en-US" sz="2600" dirty="0" err="1">
                <a:latin typeface="Arial" charset="0"/>
              </a:rPr>
              <a:t>pubmed</a:t>
            </a:r>
            <a:r>
              <a:rPr lang="en-US" sz="2600" dirty="0">
                <a:latin typeface="Arial" charset="0"/>
              </a:rPr>
              <a:t>)</a:t>
            </a:r>
          </a:p>
          <a:p>
            <a:pPr>
              <a:spcBef>
                <a:spcPct val="50000"/>
              </a:spcBef>
              <a:buFont typeface="Arial" charset="0"/>
              <a:buNone/>
              <a:defRPr/>
            </a:pPr>
            <a:endParaRPr lang="en-US" sz="2600" dirty="0">
              <a:latin typeface="Arial" charset="0"/>
            </a:endParaRPr>
          </a:p>
          <a:p>
            <a:endParaRPr lang="en-US" dirty="0"/>
          </a:p>
        </p:txBody>
      </p:sp>
    </p:spTree>
    <p:extLst>
      <p:ext uri="{BB962C8B-B14F-4D97-AF65-F5344CB8AC3E}">
        <p14:creationId xmlns:p14="http://schemas.microsoft.com/office/powerpoint/2010/main" val="17699157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CD420A35-DCDF-5C4F-BBEB-F3404212D218}"/>
              </a:ext>
            </a:extLst>
          </p:cNvPr>
          <p:cNvSpPr>
            <a:spLocks noGrp="1"/>
          </p:cNvSpPr>
          <p:nvPr>
            <p:ph type="subTitle" idx="1"/>
          </p:nvPr>
        </p:nvSpPr>
        <p:spPr>
          <a:xfrm>
            <a:off x="106679" y="1299843"/>
            <a:ext cx="11537633" cy="4338002"/>
          </a:xfrm>
        </p:spPr>
        <p:txBody>
          <a:bodyPr>
            <a:normAutofit fontScale="25000" lnSpcReduction="20000"/>
          </a:bodyPr>
          <a:lstStyle/>
          <a:p>
            <a:pPr algn="l">
              <a:lnSpc>
                <a:spcPct val="170000"/>
              </a:lnSpc>
            </a:pPr>
            <a:r>
              <a:rPr lang="en-US" sz="9600" dirty="0"/>
              <a:t>It is a brief summary of approximately 300 words (usually 1 page).</a:t>
            </a:r>
          </a:p>
          <a:p>
            <a:pPr algn="l">
              <a:lnSpc>
                <a:spcPct val="170000"/>
              </a:lnSpc>
            </a:pPr>
            <a:r>
              <a:rPr lang="en-US" sz="9600" dirty="0"/>
              <a:t>It should include </a:t>
            </a:r>
            <a:r>
              <a:rPr lang="en-US" sz="9600" u="sng" dirty="0"/>
              <a:t>the background</a:t>
            </a:r>
            <a:r>
              <a:rPr lang="en-US" sz="9600" dirty="0"/>
              <a:t>, </a:t>
            </a:r>
            <a:r>
              <a:rPr lang="en-US" sz="9600" u="sng" dirty="0"/>
              <a:t>research question</a:t>
            </a:r>
            <a:r>
              <a:rPr lang="en-US" sz="9600" dirty="0"/>
              <a:t>, the </a:t>
            </a:r>
            <a:r>
              <a:rPr lang="en-US" sz="9600" u="sng" dirty="0"/>
              <a:t>goals for the project</a:t>
            </a:r>
            <a:r>
              <a:rPr lang="en-US" sz="9600" dirty="0"/>
              <a:t>, the </a:t>
            </a:r>
            <a:r>
              <a:rPr lang="en-US" sz="9600" u="sng" dirty="0"/>
              <a:t>rationale for the study</a:t>
            </a:r>
            <a:r>
              <a:rPr lang="en-US" sz="9600" dirty="0"/>
              <a:t>, the </a:t>
            </a:r>
            <a:r>
              <a:rPr lang="en-US" sz="9600" u="sng" dirty="0"/>
              <a:t>hypothesis</a:t>
            </a:r>
            <a:r>
              <a:rPr lang="en-US" sz="9600" dirty="0"/>
              <a:t> (if any), </a:t>
            </a:r>
            <a:r>
              <a:rPr lang="en-US" sz="9600" u="sng" dirty="0"/>
              <a:t>the method, </a:t>
            </a:r>
            <a:r>
              <a:rPr lang="en-US" sz="9600" dirty="0"/>
              <a:t>the </a:t>
            </a:r>
            <a:r>
              <a:rPr lang="en-US" sz="9600" u="sng" dirty="0"/>
              <a:t>main expected findings, </a:t>
            </a:r>
            <a:r>
              <a:rPr lang="en-US" sz="9600" dirty="0"/>
              <a:t>and </a:t>
            </a:r>
            <a:r>
              <a:rPr lang="en-US" sz="9600" u="sng" dirty="0"/>
              <a:t>significance/impact/innovation</a:t>
            </a:r>
            <a:r>
              <a:rPr lang="en-US" sz="9600" dirty="0"/>
              <a:t>. (Connect to the </a:t>
            </a:r>
            <a:r>
              <a:rPr lang="en-US" sz="9600" u="sng" dirty="0"/>
              <a:t>mission</a:t>
            </a:r>
            <a:r>
              <a:rPr lang="en-US" sz="9600" dirty="0"/>
              <a:t> where possible)</a:t>
            </a:r>
          </a:p>
          <a:p>
            <a:pPr algn="l">
              <a:lnSpc>
                <a:spcPct val="170000"/>
              </a:lnSpc>
            </a:pPr>
            <a:r>
              <a:rPr lang="en-US" sz="9600" u="sng" dirty="0">
                <a:solidFill>
                  <a:srgbClr val="0070C0"/>
                </a:solidFill>
              </a:rPr>
              <a:t>It is composed of 4 paragraphs</a:t>
            </a:r>
          </a:p>
          <a:p>
            <a:pPr algn="l">
              <a:lnSpc>
                <a:spcPct val="120000"/>
              </a:lnSpc>
            </a:pPr>
            <a:r>
              <a:rPr lang="en-US" sz="9600" dirty="0">
                <a:solidFill>
                  <a:srgbClr val="0070C0"/>
                </a:solidFill>
              </a:rPr>
              <a:t>First Paragraph: Knowledge information, gap in knowledge, critical need</a:t>
            </a:r>
          </a:p>
          <a:p>
            <a:pPr algn="l">
              <a:lnSpc>
                <a:spcPct val="120000"/>
              </a:lnSpc>
            </a:pPr>
            <a:r>
              <a:rPr lang="en-US" sz="9600" dirty="0">
                <a:solidFill>
                  <a:srgbClr val="0070C0"/>
                </a:solidFill>
              </a:rPr>
              <a:t>Second Paragraph: The solution: proposal objective, rationale, hypothesis, pay off</a:t>
            </a:r>
          </a:p>
          <a:p>
            <a:pPr algn="l">
              <a:lnSpc>
                <a:spcPct val="120000"/>
              </a:lnSpc>
            </a:pPr>
            <a:r>
              <a:rPr lang="en-US" sz="9600" dirty="0">
                <a:solidFill>
                  <a:srgbClr val="0070C0"/>
                </a:solidFill>
              </a:rPr>
              <a:t>Aims: Aim title, method, outcome/impact</a:t>
            </a:r>
          </a:p>
          <a:p>
            <a:pPr algn="l">
              <a:lnSpc>
                <a:spcPct val="120000"/>
              </a:lnSpc>
            </a:pPr>
            <a:r>
              <a:rPr lang="en-US" sz="9600" dirty="0">
                <a:solidFill>
                  <a:srgbClr val="0070C0"/>
                </a:solidFill>
              </a:rPr>
              <a:t>Final Paragraph: State innovation, expected outcomes, impact/significance (connect to the mission statement if possible)</a:t>
            </a:r>
          </a:p>
          <a:p>
            <a:pPr algn="l">
              <a:lnSpc>
                <a:spcPct val="170000"/>
              </a:lnSpc>
            </a:pPr>
            <a:endParaRPr lang="en-US" sz="9600" dirty="0">
              <a:solidFill>
                <a:srgbClr val="0070C0"/>
              </a:solidFill>
            </a:endParaRPr>
          </a:p>
          <a:p>
            <a:endParaRPr lang="en-US" dirty="0"/>
          </a:p>
        </p:txBody>
      </p:sp>
      <p:sp>
        <p:nvSpPr>
          <p:cNvPr id="5" name="TextBox 4">
            <a:extLst>
              <a:ext uri="{FF2B5EF4-FFF2-40B4-BE49-F238E27FC236}">
                <a16:creationId xmlns:a16="http://schemas.microsoft.com/office/drawing/2014/main" xmlns="" id="{6602F799-076B-544D-B565-9F15D3D73862}"/>
              </a:ext>
            </a:extLst>
          </p:cNvPr>
          <p:cNvSpPr txBox="1"/>
          <p:nvPr/>
        </p:nvSpPr>
        <p:spPr>
          <a:xfrm>
            <a:off x="128587" y="281936"/>
            <a:ext cx="11115675" cy="954107"/>
          </a:xfrm>
          <a:prstGeom prst="rect">
            <a:avLst/>
          </a:prstGeom>
          <a:noFill/>
        </p:spPr>
        <p:txBody>
          <a:bodyPr wrap="square" rtlCol="0">
            <a:spAutoFit/>
          </a:bodyPr>
          <a:lstStyle/>
          <a:p>
            <a:r>
              <a:rPr lang="en-US" sz="2800" b="1" dirty="0"/>
              <a:t>				Specific Aims  (repeated slide)</a:t>
            </a:r>
          </a:p>
          <a:p>
            <a:r>
              <a:rPr lang="en-US" sz="2800" dirty="0">
                <a:solidFill>
                  <a:srgbClr val="0070C0"/>
                </a:solidFill>
              </a:rPr>
              <a:t>The first text that the reviewers will read</a:t>
            </a:r>
          </a:p>
        </p:txBody>
      </p:sp>
    </p:spTree>
    <p:extLst>
      <p:ext uri="{BB962C8B-B14F-4D97-AF65-F5344CB8AC3E}">
        <p14:creationId xmlns:p14="http://schemas.microsoft.com/office/powerpoint/2010/main" val="12964480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F434E5-28CD-1541-85D2-F6F2F312A0BA}"/>
              </a:ext>
            </a:extLst>
          </p:cNvPr>
          <p:cNvSpPr>
            <a:spLocks noGrp="1"/>
          </p:cNvSpPr>
          <p:nvPr>
            <p:ph type="title"/>
          </p:nvPr>
        </p:nvSpPr>
        <p:spPr>
          <a:xfrm>
            <a:off x="838200" y="1922469"/>
            <a:ext cx="10515600" cy="1325563"/>
          </a:xfrm>
        </p:spPr>
        <p:txBody>
          <a:bodyPr>
            <a:normAutofit fontScale="90000"/>
          </a:bodyPr>
          <a:lstStyle/>
          <a:p>
            <a:r>
              <a:rPr lang="en-US" b="1" dirty="0"/>
              <a:t>Next or at a later time write the title of the grant </a:t>
            </a:r>
            <a:br>
              <a:rPr lang="en-US" b="1" dirty="0"/>
            </a:br>
            <a:r>
              <a:rPr lang="en-US" b="1" dirty="0"/>
              <a:t/>
            </a:r>
            <a:br>
              <a:rPr lang="en-US" b="1" dirty="0"/>
            </a:br>
            <a:r>
              <a:rPr lang="en-US" b="1" dirty="0"/>
              <a:t>      </a:t>
            </a:r>
            <a:r>
              <a:rPr lang="en-US" sz="3200" b="1" dirty="0"/>
              <a:t>This will be a draft title that can be changed later.</a:t>
            </a:r>
          </a:p>
        </p:txBody>
      </p:sp>
    </p:spTree>
    <p:extLst>
      <p:ext uri="{BB962C8B-B14F-4D97-AF65-F5344CB8AC3E}">
        <p14:creationId xmlns:p14="http://schemas.microsoft.com/office/powerpoint/2010/main" val="1174894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006EC9F-CA8A-CE4E-BE3B-52FA91960CB4}"/>
              </a:ext>
            </a:extLst>
          </p:cNvPr>
          <p:cNvSpPr txBox="1"/>
          <p:nvPr/>
        </p:nvSpPr>
        <p:spPr>
          <a:xfrm>
            <a:off x="701040" y="548640"/>
            <a:ext cx="11308080" cy="4924425"/>
          </a:xfrm>
          <a:prstGeom prst="rect">
            <a:avLst/>
          </a:prstGeom>
          <a:noFill/>
        </p:spPr>
        <p:txBody>
          <a:bodyPr wrap="square" rtlCol="0">
            <a:spAutoFit/>
          </a:bodyPr>
          <a:lstStyle/>
          <a:p>
            <a:r>
              <a:rPr lang="en-US" b="1" dirty="0"/>
              <a:t>				</a:t>
            </a:r>
            <a:r>
              <a:rPr lang="en-US" sz="2800" b="1" dirty="0"/>
              <a:t>Title of the grant</a:t>
            </a:r>
          </a:p>
          <a:p>
            <a:endParaRPr lang="en-US" sz="2800" dirty="0"/>
          </a:p>
          <a:p>
            <a:r>
              <a:rPr lang="en-US" sz="2400" u="sng" dirty="0">
                <a:solidFill>
                  <a:srgbClr val="0070C0"/>
                </a:solidFill>
              </a:rPr>
              <a:t>The title is the first thing a reviewer sees!</a:t>
            </a:r>
            <a:r>
              <a:rPr lang="en-US" sz="2400" dirty="0">
                <a:solidFill>
                  <a:srgbClr val="0070C0"/>
                </a:solidFill>
              </a:rPr>
              <a:t>  </a:t>
            </a:r>
            <a:r>
              <a:rPr lang="en-US" sz="2400" dirty="0"/>
              <a:t>(but NOT the first thing you should write)</a:t>
            </a:r>
          </a:p>
          <a:p>
            <a:endParaRPr lang="en-US" sz="2400" dirty="0"/>
          </a:p>
          <a:p>
            <a:r>
              <a:rPr lang="en-US" sz="2400" dirty="0"/>
              <a:t>It should be concise and descriptive. For example, the phrase, "An investigation of . . ." could be omitted. </a:t>
            </a:r>
          </a:p>
          <a:p>
            <a:endParaRPr lang="en-US" sz="2400" dirty="0"/>
          </a:p>
          <a:p>
            <a:r>
              <a:rPr lang="en-US" sz="2400" dirty="0"/>
              <a:t>An effective title not only catches the reader's interest, but also predisposes him/her favorably towards the proposal. </a:t>
            </a:r>
          </a:p>
          <a:p>
            <a:endParaRPr lang="en-US" sz="2400" dirty="0"/>
          </a:p>
          <a:p>
            <a:r>
              <a:rPr lang="en-US" sz="2400" dirty="0"/>
              <a:t>Point to the outcome in your title if possible (? Connect to the </a:t>
            </a:r>
            <a:r>
              <a:rPr lang="en-US" sz="2400" u="sng" dirty="0"/>
              <a:t>mission </a:t>
            </a:r>
            <a:r>
              <a:rPr lang="en-US" sz="2400" dirty="0"/>
              <a:t>statement of the agency).</a:t>
            </a:r>
          </a:p>
          <a:p>
            <a:endParaRPr lang="en-US" dirty="0"/>
          </a:p>
        </p:txBody>
      </p:sp>
    </p:spTree>
    <p:extLst>
      <p:ext uri="{BB962C8B-B14F-4D97-AF65-F5344CB8AC3E}">
        <p14:creationId xmlns:p14="http://schemas.microsoft.com/office/powerpoint/2010/main" val="16246803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50B150B-C7FE-604F-8D7C-A10C0DF5092D}"/>
              </a:ext>
            </a:extLst>
          </p:cNvPr>
          <p:cNvSpPr txBox="1"/>
          <p:nvPr/>
        </p:nvSpPr>
        <p:spPr>
          <a:xfrm>
            <a:off x="624840" y="1393510"/>
            <a:ext cx="11414760" cy="6524863"/>
          </a:xfrm>
          <a:prstGeom prst="rect">
            <a:avLst/>
          </a:prstGeom>
          <a:noFill/>
        </p:spPr>
        <p:txBody>
          <a:bodyPr wrap="square" rtlCol="0">
            <a:spAutoFit/>
          </a:bodyPr>
          <a:lstStyle/>
          <a:p>
            <a:r>
              <a:rPr lang="en-US" sz="2800" dirty="0">
                <a:solidFill>
                  <a:srgbClr val="0070C0"/>
                </a:solidFill>
              </a:rPr>
              <a:t>Put the most important words first</a:t>
            </a:r>
            <a:r>
              <a:rPr lang="en-US" sz="2800" dirty="0"/>
              <a:t>. The first words used in the grant proposal's title will be the first thing to paint a picture in the reviewer's mind, so it should have impact and convey the proposal's overall message.</a:t>
            </a:r>
          </a:p>
          <a:p>
            <a:r>
              <a:rPr lang="en-US" sz="2800" dirty="0"/>
              <a:t> </a:t>
            </a:r>
          </a:p>
          <a:p>
            <a:r>
              <a:rPr lang="en-US" sz="2800" dirty="0"/>
              <a:t>Use active, forward-thinking verbs, such as predicting, mobilizing or empowering, that tell readers your project points to results, such as</a:t>
            </a:r>
          </a:p>
          <a:p>
            <a:r>
              <a:rPr lang="en-US" sz="2800" dirty="0"/>
              <a:t> </a:t>
            </a:r>
          </a:p>
          <a:p>
            <a:r>
              <a:rPr lang="en-US" sz="2800" dirty="0"/>
              <a:t>-Enabling TV Meteorologists to Provide Viewers with Climate Change </a:t>
            </a:r>
          </a:p>
          <a:p>
            <a:r>
              <a:rPr lang="en-US" sz="2800" dirty="0"/>
              <a:t>-Relevant Science Education and Predicting Placebo Models Across Disease States </a:t>
            </a:r>
          </a:p>
          <a:p>
            <a:r>
              <a:rPr lang="en-US" sz="2800" dirty="0"/>
              <a:t>-Empowering Italian Universities for Discoveries at the Energy Frontier</a:t>
            </a:r>
          </a:p>
          <a:p>
            <a:r>
              <a:rPr lang="en-US" sz="2800" dirty="0"/>
              <a:t>-Inflammatory cascades disrupt </a:t>
            </a:r>
            <a:r>
              <a:rPr lang="en-US" sz="2800" dirty="0" err="1"/>
              <a:t>Treg</a:t>
            </a:r>
            <a:r>
              <a:rPr lang="en-US" sz="2800" dirty="0"/>
              <a:t> function through epigenetic mechanisms </a:t>
            </a:r>
          </a:p>
          <a:p>
            <a:endParaRPr lang="en-US" sz="2800" dirty="0"/>
          </a:p>
          <a:p>
            <a:r>
              <a:rPr lang="en-US" dirty="0"/>
              <a:t> </a:t>
            </a:r>
          </a:p>
          <a:p>
            <a:r>
              <a:rPr lang="en-US" dirty="0"/>
              <a:t> </a:t>
            </a:r>
          </a:p>
          <a:p>
            <a:endParaRPr lang="en-US" dirty="0"/>
          </a:p>
        </p:txBody>
      </p:sp>
      <p:sp>
        <p:nvSpPr>
          <p:cNvPr id="2" name="TextBox 1">
            <a:extLst>
              <a:ext uri="{FF2B5EF4-FFF2-40B4-BE49-F238E27FC236}">
                <a16:creationId xmlns:a16="http://schemas.microsoft.com/office/drawing/2014/main" xmlns="" id="{A859A154-7686-454B-AB82-7359E4AF63FB}"/>
              </a:ext>
            </a:extLst>
          </p:cNvPr>
          <p:cNvSpPr txBox="1"/>
          <p:nvPr/>
        </p:nvSpPr>
        <p:spPr>
          <a:xfrm>
            <a:off x="1057275" y="457200"/>
            <a:ext cx="10015538" cy="584775"/>
          </a:xfrm>
          <a:prstGeom prst="rect">
            <a:avLst/>
          </a:prstGeom>
          <a:noFill/>
        </p:spPr>
        <p:txBody>
          <a:bodyPr wrap="square" rtlCol="0">
            <a:spAutoFit/>
          </a:bodyPr>
          <a:lstStyle/>
          <a:p>
            <a:r>
              <a:rPr lang="en-US" sz="2800" b="1" dirty="0"/>
              <a:t>		</a:t>
            </a:r>
            <a:r>
              <a:rPr lang="en-US" sz="3200" b="1" dirty="0"/>
              <a:t>Title of the grant continued</a:t>
            </a:r>
          </a:p>
        </p:txBody>
      </p:sp>
    </p:spTree>
    <p:extLst>
      <p:ext uri="{BB962C8B-B14F-4D97-AF65-F5344CB8AC3E}">
        <p14:creationId xmlns:p14="http://schemas.microsoft.com/office/powerpoint/2010/main" val="41601787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7567BC2-56FF-904E-816E-043DEC03D8F7}"/>
              </a:ext>
            </a:extLst>
          </p:cNvPr>
          <p:cNvSpPr txBox="1"/>
          <p:nvPr/>
        </p:nvSpPr>
        <p:spPr>
          <a:xfrm>
            <a:off x="180970" y="211452"/>
            <a:ext cx="11834818" cy="6571030"/>
          </a:xfrm>
          <a:prstGeom prst="rect">
            <a:avLst/>
          </a:prstGeom>
          <a:noFill/>
        </p:spPr>
        <p:txBody>
          <a:bodyPr wrap="square" rtlCol="0">
            <a:spAutoFit/>
          </a:bodyPr>
          <a:lstStyle/>
          <a:p>
            <a:r>
              <a:rPr lang="en-US" sz="2800" b="1" dirty="0"/>
              <a:t>		Title of the proposal: continued</a:t>
            </a:r>
          </a:p>
          <a:p>
            <a:endParaRPr lang="en-US" b="1" dirty="0"/>
          </a:p>
          <a:p>
            <a:r>
              <a:rPr lang="en-US" sz="2100" b="1" dirty="0"/>
              <a:t>Use results-driven words instead of those that describe your process.</a:t>
            </a:r>
            <a:endParaRPr lang="en-US" sz="2100" dirty="0"/>
          </a:p>
          <a:p>
            <a:r>
              <a:rPr lang="en-US" sz="2100" dirty="0"/>
              <a:t>— Testing Direct Effects of Reproduction on Stress and Mortality Via Ovariectomy </a:t>
            </a:r>
          </a:p>
          <a:p>
            <a:r>
              <a:rPr lang="en-US" sz="2100" dirty="0"/>
              <a:t>— Is Tolerance an Enabling Factor for Greater Alcohol Consumption? </a:t>
            </a:r>
          </a:p>
          <a:p>
            <a:r>
              <a:rPr lang="en-US" sz="2100" dirty="0"/>
              <a:t>— Neonatal Neurobehavioral Impacts of Iodine Insufficiency and Pesticide Exposures</a:t>
            </a:r>
          </a:p>
          <a:p>
            <a:endParaRPr lang="en-US" sz="2100" b="1" dirty="0"/>
          </a:p>
          <a:p>
            <a:r>
              <a:rPr lang="en-US" sz="2100" b="1" dirty="0"/>
              <a:t>Bad title</a:t>
            </a:r>
            <a:r>
              <a:rPr lang="en-US" sz="2100" dirty="0"/>
              <a:t>: “A grant proposal that aims to encourage teens to exercise.” </a:t>
            </a:r>
          </a:p>
          <a:p>
            <a:r>
              <a:rPr lang="en-US" sz="2100" b="1" dirty="0"/>
              <a:t>Good title</a:t>
            </a:r>
            <a:r>
              <a:rPr lang="en-US" sz="2100" dirty="0"/>
              <a:t>: “Improving Holistic Wellness and Self-Confidence of Teenagers through Exercise.” </a:t>
            </a:r>
          </a:p>
          <a:p>
            <a:r>
              <a:rPr lang="en-US" sz="2100" dirty="0"/>
              <a:t> </a:t>
            </a:r>
          </a:p>
          <a:p>
            <a:r>
              <a:rPr lang="en-US" sz="2100" b="1" dirty="0"/>
              <a:t>Bad title</a:t>
            </a:r>
            <a:r>
              <a:rPr lang="en-US" sz="2100" dirty="0"/>
              <a:t>: Will Public Health Authorities Be Ready When and If the Horrors of Bioterrorism Unfold in Their Cities? </a:t>
            </a:r>
          </a:p>
          <a:p>
            <a:r>
              <a:rPr lang="en-US" sz="2100" b="1" dirty="0"/>
              <a:t>Good title</a:t>
            </a:r>
            <a:r>
              <a:rPr lang="en-US" sz="2100" dirty="0"/>
              <a:t>: Public Health Preparedness and Response for Bioterrorism.</a:t>
            </a:r>
          </a:p>
          <a:p>
            <a:r>
              <a:rPr lang="en-US" sz="2100" dirty="0"/>
              <a:t> </a:t>
            </a:r>
          </a:p>
          <a:p>
            <a:r>
              <a:rPr lang="en-US" sz="2100" b="1" dirty="0"/>
              <a:t>TIPS</a:t>
            </a:r>
            <a:endParaRPr lang="en-US" sz="2100" dirty="0"/>
          </a:p>
          <a:p>
            <a:r>
              <a:rPr lang="en-US" sz="2100" dirty="0"/>
              <a:t>-Title should be suited to the </a:t>
            </a:r>
            <a:r>
              <a:rPr lang="en-US" sz="2100" u="sng" dirty="0"/>
              <a:t>mission</a:t>
            </a:r>
            <a:r>
              <a:rPr lang="en-US" sz="2100" dirty="0"/>
              <a:t>. </a:t>
            </a:r>
          </a:p>
          <a:p>
            <a:r>
              <a:rPr lang="en-US" sz="2100" dirty="0"/>
              <a:t>-After writing the grant proposal title, put it away for a little bit and look at it later to see if it still makes sense. Let others involved give opinions on the title. </a:t>
            </a:r>
          </a:p>
          <a:p>
            <a:r>
              <a:rPr lang="en-US" sz="2100" u="sng" dirty="0"/>
              <a:t>-</a:t>
            </a:r>
            <a:r>
              <a:rPr lang="en-US" sz="2100" u="sng" dirty="0">
                <a:solidFill>
                  <a:srgbClr val="0070C0"/>
                </a:solidFill>
              </a:rPr>
              <a:t>Be sure every word in the title is spelled correctly.</a:t>
            </a:r>
            <a:endParaRPr lang="en-US" sz="2100" dirty="0">
              <a:solidFill>
                <a:srgbClr val="0070C0"/>
              </a:solidFill>
            </a:endParaRPr>
          </a:p>
          <a:p>
            <a:endParaRPr lang="en-US" dirty="0"/>
          </a:p>
        </p:txBody>
      </p:sp>
    </p:spTree>
    <p:extLst>
      <p:ext uri="{BB962C8B-B14F-4D97-AF65-F5344CB8AC3E}">
        <p14:creationId xmlns:p14="http://schemas.microsoft.com/office/powerpoint/2010/main" val="2428552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C20ED1-C781-A142-A37C-B50784471C7A}"/>
              </a:ext>
            </a:extLst>
          </p:cNvPr>
          <p:cNvSpPr>
            <a:spLocks noGrp="1"/>
          </p:cNvSpPr>
          <p:nvPr>
            <p:ph type="title"/>
          </p:nvPr>
        </p:nvSpPr>
        <p:spPr/>
        <p:txBody>
          <a:bodyPr/>
          <a:lstStyle/>
          <a:p>
            <a:r>
              <a:rPr lang="en-US" b="1" dirty="0"/>
              <a:t>Next: Write the Introduction</a:t>
            </a:r>
          </a:p>
        </p:txBody>
      </p:sp>
      <p:pic>
        <p:nvPicPr>
          <p:cNvPr id="4" name="Picture 3">
            <a:extLst>
              <a:ext uri="{FF2B5EF4-FFF2-40B4-BE49-F238E27FC236}">
                <a16:creationId xmlns:a16="http://schemas.microsoft.com/office/drawing/2014/main" xmlns="" id="{B2400DC3-500E-8F40-ACF8-64D7A01A9FB1}"/>
              </a:ext>
            </a:extLst>
          </p:cNvPr>
          <p:cNvPicPr>
            <a:picLocks noChangeAspect="1"/>
          </p:cNvPicPr>
          <p:nvPr/>
        </p:nvPicPr>
        <p:blipFill>
          <a:blip r:embed="rId2"/>
          <a:stretch>
            <a:fillRect/>
          </a:stretch>
        </p:blipFill>
        <p:spPr>
          <a:xfrm>
            <a:off x="2454270" y="1651004"/>
            <a:ext cx="5969000" cy="4470400"/>
          </a:xfrm>
          <a:prstGeom prst="rect">
            <a:avLst/>
          </a:prstGeom>
        </p:spPr>
      </p:pic>
      <p:sp>
        <p:nvSpPr>
          <p:cNvPr id="5" name="TextBox 4">
            <a:extLst>
              <a:ext uri="{FF2B5EF4-FFF2-40B4-BE49-F238E27FC236}">
                <a16:creationId xmlns:a16="http://schemas.microsoft.com/office/drawing/2014/main" xmlns="" id="{D994416C-3272-B649-BB8B-667897D03438}"/>
              </a:ext>
            </a:extLst>
          </p:cNvPr>
          <p:cNvSpPr txBox="1"/>
          <p:nvPr/>
        </p:nvSpPr>
        <p:spPr>
          <a:xfrm>
            <a:off x="8872538" y="1200150"/>
            <a:ext cx="2986087" cy="3046988"/>
          </a:xfrm>
          <a:prstGeom prst="rect">
            <a:avLst/>
          </a:prstGeom>
          <a:noFill/>
        </p:spPr>
        <p:txBody>
          <a:bodyPr wrap="square" rtlCol="0">
            <a:spAutoFit/>
          </a:bodyPr>
          <a:lstStyle/>
          <a:p>
            <a:r>
              <a:rPr lang="en-US" sz="2400" dirty="0"/>
              <a:t>You already have a draft version in the Summary/Specific Aims! </a:t>
            </a:r>
          </a:p>
          <a:p>
            <a:endParaRPr lang="en-US" sz="2400" dirty="0"/>
          </a:p>
          <a:p>
            <a:r>
              <a:rPr lang="en-US" sz="2400" dirty="0"/>
              <a:t>Again, a general format will guide you on what to include</a:t>
            </a:r>
          </a:p>
        </p:txBody>
      </p:sp>
    </p:spTree>
    <p:extLst>
      <p:ext uri="{BB962C8B-B14F-4D97-AF65-F5344CB8AC3E}">
        <p14:creationId xmlns:p14="http://schemas.microsoft.com/office/powerpoint/2010/main" val="28025181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A112B6A-B3CC-3E44-951F-E02CAEEE92DD}"/>
              </a:ext>
            </a:extLst>
          </p:cNvPr>
          <p:cNvSpPr txBox="1"/>
          <p:nvPr/>
        </p:nvSpPr>
        <p:spPr>
          <a:xfrm>
            <a:off x="228600" y="-15244"/>
            <a:ext cx="11795760" cy="6401753"/>
          </a:xfrm>
          <a:prstGeom prst="rect">
            <a:avLst/>
          </a:prstGeom>
          <a:noFill/>
        </p:spPr>
        <p:txBody>
          <a:bodyPr wrap="square" rtlCol="0">
            <a:spAutoFit/>
          </a:bodyPr>
          <a:lstStyle/>
          <a:p>
            <a:pPr lvl="0" eaLnBrk="0" fontAlgn="base" hangingPunct="0">
              <a:spcBef>
                <a:spcPct val="0"/>
              </a:spcBef>
              <a:spcAft>
                <a:spcPct val="0"/>
              </a:spcAft>
            </a:pPr>
            <a:r>
              <a:rPr lang="en-US" altLang="en-US" sz="2000" b="1" dirty="0"/>
              <a:t>				</a:t>
            </a:r>
            <a:r>
              <a:rPr lang="en-US" altLang="en-US" sz="2800" b="1" dirty="0"/>
              <a:t>Next write the Introduction</a:t>
            </a:r>
          </a:p>
          <a:p>
            <a:pPr lvl="0" eaLnBrk="0" fontAlgn="base" hangingPunct="0">
              <a:spcBef>
                <a:spcPct val="0"/>
              </a:spcBef>
              <a:spcAft>
                <a:spcPct val="0"/>
              </a:spcAft>
            </a:pPr>
            <a:endParaRPr lang="en-US" altLang="en-US" sz="2800" b="1" dirty="0"/>
          </a:p>
          <a:p>
            <a:pPr lvl="0" eaLnBrk="0" fontAlgn="base" hangingPunct="0">
              <a:spcBef>
                <a:spcPct val="0"/>
              </a:spcBef>
              <a:spcAft>
                <a:spcPct val="0"/>
              </a:spcAft>
            </a:pPr>
            <a:r>
              <a:rPr lang="en-US" altLang="en-US" sz="2100" b="1" dirty="0"/>
              <a:t>Importance of Introduction</a:t>
            </a:r>
            <a:r>
              <a:rPr lang="en-US" altLang="en-US" sz="2100" dirty="0"/>
              <a:t>: The introduction is one of the more difficult portions to write. Past studies are used to provide the reader with information regarding the necessity of the project. The research question must be clear and worthy of study. </a:t>
            </a:r>
          </a:p>
          <a:p>
            <a:pPr lvl="0" eaLnBrk="0" fontAlgn="base" hangingPunct="0">
              <a:spcBef>
                <a:spcPct val="0"/>
              </a:spcBef>
              <a:spcAft>
                <a:spcPct val="0"/>
              </a:spcAft>
            </a:pPr>
            <a:endParaRPr lang="en-US" altLang="en-US" sz="2100" dirty="0"/>
          </a:p>
          <a:p>
            <a:pPr lvl="0" eaLnBrk="0" fontAlgn="base" hangingPunct="0">
              <a:spcBef>
                <a:spcPct val="0"/>
              </a:spcBef>
              <a:spcAft>
                <a:spcPct val="0"/>
              </a:spcAft>
            </a:pPr>
            <a:r>
              <a:rPr lang="en-US" altLang="en-US" sz="2100" b="1" dirty="0"/>
              <a:t>Components:</a:t>
            </a:r>
            <a:r>
              <a:rPr lang="en-US" altLang="en-US" sz="2100" dirty="0"/>
              <a:t> include four key concepts: 1) significance of the topic, 2) the information gap in the literature, 3) a literature review in support of the key questions, 4) objectives/hypotheses. Findings can be mentioned briefly. </a:t>
            </a:r>
          </a:p>
          <a:p>
            <a:pPr lvl="0" eaLnBrk="0" fontAlgn="base" hangingPunct="0">
              <a:spcBef>
                <a:spcPct val="0"/>
              </a:spcBef>
              <a:spcAft>
                <a:spcPct val="0"/>
              </a:spcAft>
            </a:pPr>
            <a:endParaRPr lang="en-US" altLang="en-US" sz="2100" b="1" dirty="0"/>
          </a:p>
          <a:p>
            <a:pPr lvl="0" eaLnBrk="0" fontAlgn="base" hangingPunct="0">
              <a:spcBef>
                <a:spcPct val="0"/>
              </a:spcBef>
              <a:spcAft>
                <a:spcPct val="0"/>
              </a:spcAft>
            </a:pPr>
            <a:r>
              <a:rPr lang="en-US" altLang="en-US" sz="2100" b="1" dirty="0"/>
              <a:t>Tips:</a:t>
            </a:r>
          </a:p>
          <a:p>
            <a:pPr lvl="0" eaLnBrk="0" fontAlgn="base" hangingPunct="0">
              <a:spcBef>
                <a:spcPct val="0"/>
              </a:spcBef>
              <a:spcAft>
                <a:spcPct val="0"/>
              </a:spcAft>
            </a:pPr>
            <a:r>
              <a:rPr lang="en-US" altLang="en-US" sz="2100" dirty="0"/>
              <a:t>Stick to the topic. Avoid too broad of a literature review (50-100 references only). </a:t>
            </a:r>
          </a:p>
          <a:p>
            <a:pPr lvl="0" eaLnBrk="0" fontAlgn="base" hangingPunct="0">
              <a:spcBef>
                <a:spcPct val="0"/>
              </a:spcBef>
              <a:spcAft>
                <a:spcPct val="0"/>
              </a:spcAft>
            </a:pPr>
            <a:r>
              <a:rPr lang="en-US" altLang="en-US" sz="2100" dirty="0"/>
              <a:t>Be consistent in naming of a compound, disease, etc.</a:t>
            </a:r>
          </a:p>
          <a:p>
            <a:pPr lvl="0" eaLnBrk="0" fontAlgn="base" hangingPunct="0">
              <a:spcBef>
                <a:spcPct val="0"/>
              </a:spcBef>
              <a:spcAft>
                <a:spcPct val="0"/>
              </a:spcAft>
            </a:pPr>
            <a:r>
              <a:rPr lang="en-US" altLang="en-US" sz="2100" dirty="0"/>
              <a:t>Conclude Introduction with statement of purpose and hypothesis. The purpose should clearly relate to the information gap. </a:t>
            </a:r>
          </a:p>
          <a:p>
            <a:pPr lvl="0" eaLnBrk="0" fontAlgn="base" hangingPunct="0">
              <a:spcBef>
                <a:spcPct val="0"/>
              </a:spcBef>
              <a:spcAft>
                <a:spcPct val="0"/>
              </a:spcAft>
            </a:pPr>
            <a:endParaRPr lang="en-US" altLang="en-US" sz="2100" b="1" dirty="0"/>
          </a:p>
          <a:p>
            <a:pPr lvl="0" eaLnBrk="0" fontAlgn="base" hangingPunct="0">
              <a:spcBef>
                <a:spcPct val="0"/>
              </a:spcBef>
              <a:spcAft>
                <a:spcPct val="0"/>
              </a:spcAft>
            </a:pPr>
            <a:r>
              <a:rPr lang="en-US" altLang="en-US" sz="2100" b="1" dirty="0"/>
              <a:t>Statement of purpose. Example: </a:t>
            </a:r>
            <a:r>
              <a:rPr lang="en-US" altLang="en-US" sz="2100" dirty="0"/>
              <a:t>The goal of this study is to define specific parameters important for tumor metastasis to bone. (?Connect to the </a:t>
            </a:r>
            <a:r>
              <a:rPr lang="en-US" altLang="en-US" sz="2100" u="sng" dirty="0"/>
              <a:t>mission</a:t>
            </a:r>
            <a:r>
              <a:rPr lang="en-US" altLang="en-US" sz="2100" dirty="0"/>
              <a:t> statement)</a:t>
            </a:r>
          </a:p>
          <a:p>
            <a:endParaRPr lang="en-US" dirty="0"/>
          </a:p>
        </p:txBody>
      </p:sp>
    </p:spTree>
    <p:extLst>
      <p:ext uri="{BB962C8B-B14F-4D97-AF65-F5344CB8AC3E}">
        <p14:creationId xmlns:p14="http://schemas.microsoft.com/office/powerpoint/2010/main" val="19633774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38F9BD9-EE3A-4648-9CAE-4909D2AAB6E3}"/>
              </a:ext>
            </a:extLst>
          </p:cNvPr>
          <p:cNvSpPr txBox="1"/>
          <p:nvPr/>
        </p:nvSpPr>
        <p:spPr>
          <a:xfrm>
            <a:off x="185737" y="85722"/>
            <a:ext cx="11301412" cy="5663089"/>
          </a:xfrm>
          <a:prstGeom prst="rect">
            <a:avLst/>
          </a:prstGeom>
          <a:noFill/>
        </p:spPr>
        <p:txBody>
          <a:bodyPr wrap="square" rtlCol="0">
            <a:spAutoFit/>
          </a:bodyPr>
          <a:lstStyle/>
          <a:p>
            <a:r>
              <a:rPr lang="en-US" dirty="0"/>
              <a:t>				</a:t>
            </a:r>
            <a:r>
              <a:rPr lang="en-US" sz="2800" b="1" dirty="0"/>
              <a:t>Introduction continued</a:t>
            </a:r>
          </a:p>
          <a:p>
            <a:endParaRPr lang="en-US" sz="2800" b="1" dirty="0"/>
          </a:p>
          <a:p>
            <a:r>
              <a:rPr lang="en-US" sz="2400" dirty="0"/>
              <a:t>The Introduction typically begins with a general statement of the problem area, with a focus on a specific research problem, to be followed by the rational or justification for the proposed study. The introduction generally covers the following elements: </a:t>
            </a:r>
          </a:p>
          <a:p>
            <a:r>
              <a:rPr lang="en-US" sz="2400" dirty="0"/>
              <a:t>-</a:t>
            </a:r>
            <a:r>
              <a:rPr lang="en-US" sz="2400" u="sng" dirty="0">
                <a:solidFill>
                  <a:srgbClr val="0070C0"/>
                </a:solidFill>
              </a:rPr>
              <a:t>Literature review</a:t>
            </a:r>
            <a:r>
              <a:rPr lang="en-US" sz="2400" dirty="0"/>
              <a:t>: Provide the context and set the stage for your research question in such a way as to show its necessity and importance. </a:t>
            </a:r>
          </a:p>
          <a:p>
            <a:r>
              <a:rPr lang="en-US" sz="2400" dirty="0"/>
              <a:t>-</a:t>
            </a:r>
            <a:r>
              <a:rPr lang="en-US" sz="2400" u="sng" dirty="0">
                <a:solidFill>
                  <a:srgbClr val="0070C0"/>
                </a:solidFill>
              </a:rPr>
              <a:t>State the research problem</a:t>
            </a:r>
            <a:r>
              <a:rPr lang="en-US" sz="2400" dirty="0"/>
              <a:t>, which is often referred to as the purpose of the study. </a:t>
            </a:r>
          </a:p>
          <a:p>
            <a:r>
              <a:rPr lang="en-US" sz="2400" dirty="0"/>
              <a:t>-</a:t>
            </a:r>
            <a:r>
              <a:rPr lang="en-US" sz="2400" u="sng" dirty="0">
                <a:solidFill>
                  <a:srgbClr val="0070C0"/>
                </a:solidFill>
              </a:rPr>
              <a:t>Present the rationale </a:t>
            </a:r>
            <a:r>
              <a:rPr lang="en-US" sz="2400" dirty="0"/>
              <a:t>clearly indicate why it is worth doing. </a:t>
            </a:r>
          </a:p>
          <a:p>
            <a:r>
              <a:rPr lang="en-US" sz="2400" dirty="0"/>
              <a:t>-</a:t>
            </a:r>
            <a:r>
              <a:rPr lang="en-US" sz="2400" u="sng" dirty="0">
                <a:solidFill>
                  <a:srgbClr val="0070C0"/>
                </a:solidFill>
              </a:rPr>
              <a:t>Briefly describe the major issues and sub-problems to be addressed by your research</a:t>
            </a:r>
            <a:r>
              <a:rPr lang="en-US" sz="2400" dirty="0"/>
              <a:t>. </a:t>
            </a:r>
          </a:p>
          <a:p>
            <a:r>
              <a:rPr lang="en-US" sz="2400" dirty="0"/>
              <a:t>-Identify the key independent and dependent variables of your experiment. </a:t>
            </a:r>
          </a:p>
          <a:p>
            <a:r>
              <a:rPr lang="en-US" sz="2400" dirty="0"/>
              <a:t>-</a:t>
            </a:r>
            <a:r>
              <a:rPr lang="en-US" sz="2400" u="sng" dirty="0">
                <a:solidFill>
                  <a:srgbClr val="0070C0"/>
                </a:solidFill>
              </a:rPr>
              <a:t>State your hypothesis</a:t>
            </a:r>
            <a:r>
              <a:rPr lang="en-US" sz="2400" dirty="0"/>
              <a:t>, if any. For exploratory or phenomenological research, you may not have any hypotheses.</a:t>
            </a:r>
          </a:p>
          <a:p>
            <a:r>
              <a:rPr lang="en-US" sz="2400" dirty="0"/>
              <a:t>-</a:t>
            </a:r>
            <a:r>
              <a:rPr lang="en-US" sz="2400" u="sng" dirty="0">
                <a:solidFill>
                  <a:srgbClr val="0070C0"/>
                </a:solidFill>
              </a:rPr>
              <a:t>Significance and Innovation</a:t>
            </a:r>
          </a:p>
          <a:p>
            <a:endParaRPr lang="en-US" dirty="0"/>
          </a:p>
        </p:txBody>
      </p:sp>
    </p:spTree>
    <p:extLst>
      <p:ext uri="{BB962C8B-B14F-4D97-AF65-F5344CB8AC3E}">
        <p14:creationId xmlns:p14="http://schemas.microsoft.com/office/powerpoint/2010/main" val="3975894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55D384B-8714-DB4C-ACF9-C9806137718A}"/>
              </a:ext>
            </a:extLst>
          </p:cNvPr>
          <p:cNvSpPr txBox="1"/>
          <p:nvPr/>
        </p:nvSpPr>
        <p:spPr>
          <a:xfrm>
            <a:off x="200025" y="314325"/>
            <a:ext cx="11672888" cy="5909310"/>
          </a:xfrm>
          <a:prstGeom prst="rect">
            <a:avLst/>
          </a:prstGeom>
          <a:noFill/>
        </p:spPr>
        <p:txBody>
          <a:bodyPr wrap="square" rtlCol="0">
            <a:spAutoFit/>
          </a:bodyPr>
          <a:lstStyle/>
          <a:p>
            <a:r>
              <a:rPr lang="en-US" dirty="0"/>
              <a:t>			</a:t>
            </a:r>
            <a:r>
              <a:rPr lang="en-US" sz="3200" b="1" dirty="0"/>
              <a:t>Literature Review/Introduction continued</a:t>
            </a:r>
          </a:p>
          <a:p>
            <a:endParaRPr lang="en-US" sz="2400" b="1" dirty="0"/>
          </a:p>
          <a:p>
            <a:r>
              <a:rPr lang="en-US" sz="2800" dirty="0"/>
              <a:t>The literature review is incorporated into the Introduction. </a:t>
            </a:r>
          </a:p>
          <a:p>
            <a:endParaRPr lang="en-US" sz="2400" dirty="0"/>
          </a:p>
          <a:p>
            <a:r>
              <a:rPr lang="en-US" sz="2800" dirty="0">
                <a:solidFill>
                  <a:srgbClr val="0070C0"/>
                </a:solidFill>
              </a:rPr>
              <a:t>The literature review serves several important functions</a:t>
            </a:r>
            <a:r>
              <a:rPr lang="en-US" sz="2800" dirty="0">
                <a:solidFill>
                  <a:srgbClr val="FF0000"/>
                </a:solidFill>
              </a:rPr>
              <a:t>: </a:t>
            </a:r>
          </a:p>
          <a:p>
            <a:r>
              <a:rPr lang="en-US" sz="2800" dirty="0"/>
              <a:t>-Ensures that you are doing something that has not been done before</a:t>
            </a:r>
          </a:p>
          <a:p>
            <a:r>
              <a:rPr lang="en-US" sz="2800" dirty="0"/>
              <a:t>-Gives credits to those who have laid the groundwork for your research. </a:t>
            </a:r>
          </a:p>
          <a:p>
            <a:r>
              <a:rPr lang="en-US" sz="2800" dirty="0"/>
              <a:t>-Demonstrates your knowledge of the research problem. </a:t>
            </a:r>
          </a:p>
          <a:p>
            <a:r>
              <a:rPr lang="en-US" sz="2800" dirty="0"/>
              <a:t>-Shows your ability to critically evaluate relevant literature information. </a:t>
            </a:r>
          </a:p>
          <a:p>
            <a:r>
              <a:rPr lang="en-US" sz="2800" dirty="0"/>
              <a:t>-Provides new theoretical insights or develops a new model as the foundation of your research. </a:t>
            </a:r>
          </a:p>
          <a:p>
            <a:r>
              <a:rPr lang="en-US" sz="2800" dirty="0"/>
              <a:t>-Convinces your reader that your proposed research will make a significant contribution</a:t>
            </a:r>
          </a:p>
          <a:p>
            <a:endParaRPr lang="en-US" dirty="0"/>
          </a:p>
        </p:txBody>
      </p:sp>
    </p:spTree>
    <p:extLst>
      <p:ext uri="{BB962C8B-B14F-4D97-AF65-F5344CB8AC3E}">
        <p14:creationId xmlns:p14="http://schemas.microsoft.com/office/powerpoint/2010/main" val="33906473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668674A-5447-9347-BEA5-4C92EA47711E}"/>
              </a:ext>
            </a:extLst>
          </p:cNvPr>
          <p:cNvSpPr txBox="1"/>
          <p:nvPr/>
        </p:nvSpPr>
        <p:spPr>
          <a:xfrm>
            <a:off x="857250" y="214308"/>
            <a:ext cx="10044113" cy="6955750"/>
          </a:xfrm>
          <a:prstGeom prst="rect">
            <a:avLst/>
          </a:prstGeom>
          <a:noFill/>
        </p:spPr>
        <p:txBody>
          <a:bodyPr wrap="square" rtlCol="0">
            <a:spAutoFit/>
          </a:bodyPr>
          <a:lstStyle/>
          <a:p>
            <a:r>
              <a:rPr lang="en-US" dirty="0"/>
              <a:t>		</a:t>
            </a:r>
            <a:r>
              <a:rPr lang="en-US" sz="3200" b="1" dirty="0"/>
              <a:t>Literature Review/Introduction continued</a:t>
            </a:r>
          </a:p>
          <a:p>
            <a:endParaRPr lang="en-US" sz="3200" dirty="0"/>
          </a:p>
          <a:p>
            <a:r>
              <a:rPr lang="en-US" sz="2800" u="sng" dirty="0">
                <a:solidFill>
                  <a:srgbClr val="0070C0"/>
                </a:solidFill>
              </a:rPr>
              <a:t>Avoid these literature review problems</a:t>
            </a:r>
          </a:p>
          <a:p>
            <a:r>
              <a:rPr lang="en-US" sz="2800" dirty="0"/>
              <a:t>-Lacking organization and structure</a:t>
            </a:r>
          </a:p>
          <a:p>
            <a:r>
              <a:rPr lang="en-US" sz="2800" dirty="0"/>
              <a:t>-Lacking focus, unity and coherence</a:t>
            </a:r>
          </a:p>
          <a:p>
            <a:r>
              <a:rPr lang="en-US" sz="2800" dirty="0"/>
              <a:t>-Being repetitive and using too many words</a:t>
            </a:r>
          </a:p>
          <a:p>
            <a:r>
              <a:rPr lang="en-US" sz="2800" dirty="0"/>
              <a:t>-Failing to cite influential papers</a:t>
            </a:r>
          </a:p>
          <a:p>
            <a:r>
              <a:rPr lang="en-US" sz="2800" dirty="0"/>
              <a:t>-Failing to keep up with recent developments</a:t>
            </a:r>
          </a:p>
          <a:p>
            <a:r>
              <a:rPr lang="en-US" sz="2800" dirty="0"/>
              <a:t>-Failing to critically evaluate cited papers</a:t>
            </a:r>
          </a:p>
          <a:p>
            <a:r>
              <a:rPr lang="en-US" sz="2800" dirty="0"/>
              <a:t>-Citing irrelevant or trivial references</a:t>
            </a:r>
          </a:p>
          <a:p>
            <a:r>
              <a:rPr lang="en-US" sz="2800" dirty="0"/>
              <a:t>-Depending too much on secondary sources such as reviews</a:t>
            </a:r>
          </a:p>
          <a:p>
            <a:endParaRPr lang="en-US" sz="2800" dirty="0"/>
          </a:p>
          <a:p>
            <a:r>
              <a:rPr lang="en-US" sz="2800" dirty="0">
                <a:solidFill>
                  <a:schemeClr val="accent1"/>
                </a:solidFill>
              </a:rPr>
              <a:t>Tips:</a:t>
            </a:r>
          </a:p>
          <a:p>
            <a:r>
              <a:rPr lang="en-US" sz="2800" dirty="0">
                <a:solidFill>
                  <a:schemeClr val="accent1"/>
                </a:solidFill>
              </a:rPr>
              <a:t>Make </a:t>
            </a:r>
            <a:r>
              <a:rPr lang="en-US" sz="2800" u="sng" dirty="0">
                <a:solidFill>
                  <a:schemeClr val="accent1"/>
                </a:solidFill>
              </a:rPr>
              <a:t>use of subheadings </a:t>
            </a:r>
            <a:r>
              <a:rPr lang="en-US" sz="2800" dirty="0">
                <a:solidFill>
                  <a:schemeClr val="accent1"/>
                </a:solidFill>
              </a:rPr>
              <a:t>to bring order to your review. </a:t>
            </a:r>
          </a:p>
          <a:p>
            <a:endParaRPr lang="en-US" sz="2800" dirty="0"/>
          </a:p>
          <a:p>
            <a:endParaRPr lang="en-US" dirty="0"/>
          </a:p>
        </p:txBody>
      </p:sp>
    </p:spTree>
    <p:extLst>
      <p:ext uri="{BB962C8B-B14F-4D97-AF65-F5344CB8AC3E}">
        <p14:creationId xmlns:p14="http://schemas.microsoft.com/office/powerpoint/2010/main" val="2108986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839D3ED-336E-114C-B903-5BC7C4A66D6D}"/>
              </a:ext>
            </a:extLst>
          </p:cNvPr>
          <p:cNvSpPr txBox="1"/>
          <p:nvPr/>
        </p:nvSpPr>
        <p:spPr>
          <a:xfrm>
            <a:off x="0" y="57146"/>
            <a:ext cx="12015788" cy="7478970"/>
          </a:xfrm>
          <a:prstGeom prst="rect">
            <a:avLst/>
          </a:prstGeom>
          <a:noFill/>
        </p:spPr>
        <p:txBody>
          <a:bodyPr wrap="square" rtlCol="0">
            <a:spAutoFit/>
          </a:bodyPr>
          <a:lstStyle/>
          <a:p>
            <a:r>
              <a:rPr lang="en-US" sz="2400" b="1" dirty="0"/>
              <a:t>	Manuscript acknowledgements as place to find funding sources</a:t>
            </a:r>
          </a:p>
          <a:p>
            <a:r>
              <a:rPr lang="en-US" sz="2400" b="1" dirty="0" err="1">
                <a:solidFill>
                  <a:srgbClr val="0070C0"/>
                </a:solidFill>
              </a:rPr>
              <a:t>Pubmed</a:t>
            </a:r>
            <a:r>
              <a:rPr lang="en-US" sz="2400" b="1" dirty="0">
                <a:solidFill>
                  <a:srgbClr val="0070C0"/>
                </a:solidFill>
              </a:rPr>
              <a:t>: I typed in “Tissue repair and Italy” and looked  only at papers with Italian names</a:t>
            </a:r>
          </a:p>
          <a:p>
            <a:endParaRPr lang="en-US" b="1" i="1" dirty="0"/>
          </a:p>
          <a:p>
            <a:r>
              <a:rPr lang="en-US" b="1" i="1" dirty="0"/>
              <a:t>Funding</a:t>
            </a:r>
          </a:p>
          <a:p>
            <a:r>
              <a:rPr lang="en-US" dirty="0"/>
              <a:t>This research was supported by the Italian Association for Cancer Research (to D.C. IG10341 and IG18776; to A.L. 20786), PON01–00862 from MIUR, PNR-CNR Aging Program 2012–2014, Flagship project </a:t>
            </a:r>
            <a:r>
              <a:rPr lang="en-US" dirty="0" err="1"/>
              <a:t>Nanomax</a:t>
            </a:r>
            <a:r>
              <a:rPr lang="en-US" dirty="0"/>
              <a:t>, “</a:t>
            </a:r>
            <a:r>
              <a:rPr lang="en-US" dirty="0" err="1"/>
              <a:t>FaReBio</a:t>
            </a:r>
            <a:r>
              <a:rPr lang="en-US" dirty="0"/>
              <a:t> di </a:t>
            </a:r>
            <a:r>
              <a:rPr lang="en-US" dirty="0" err="1"/>
              <a:t>Qualità</a:t>
            </a:r>
            <a:r>
              <a:rPr lang="en-US" dirty="0"/>
              <a:t>”, </a:t>
            </a:r>
            <a:r>
              <a:rPr lang="en-US" dirty="0" err="1"/>
              <a:t>OcKey</a:t>
            </a:r>
            <a:r>
              <a:rPr lang="en-US" dirty="0"/>
              <a:t> POR Campania FSE 2007/2013, PRONAT project, the SATIN POR project 2014–2020 and the Italian MIUR Cluster project </a:t>
            </a:r>
            <a:r>
              <a:rPr lang="en-US" dirty="0" err="1"/>
              <a:t>Medintech</a:t>
            </a:r>
            <a:r>
              <a:rPr lang="en-US" dirty="0"/>
              <a:t> (CNT01_00177_962865). A.V. and M.V. received Fellowships from the Italian Foundation for Cancer Research (FIRC, Milan, Italy).</a:t>
            </a:r>
          </a:p>
          <a:p>
            <a:endParaRPr lang="en-US" dirty="0"/>
          </a:p>
          <a:p>
            <a:r>
              <a:rPr lang="en-US" b="1" i="1" dirty="0"/>
              <a:t>Funding</a:t>
            </a:r>
          </a:p>
          <a:p>
            <a:r>
              <a:rPr lang="en-US" dirty="0"/>
              <a:t>This work was supported by grants from the Italian Ministry of Health (IT-MOH) through “</a:t>
            </a:r>
            <a:r>
              <a:rPr lang="en-US" dirty="0" err="1"/>
              <a:t>Ricerca</a:t>
            </a:r>
            <a:r>
              <a:rPr lang="en-US" dirty="0"/>
              <a:t> </a:t>
            </a:r>
            <a:r>
              <a:rPr lang="en-US" dirty="0" err="1"/>
              <a:t>Corrente</a:t>
            </a:r>
            <a:r>
              <a:rPr lang="en-US" dirty="0"/>
              <a:t>”. MG receives funding from the institutional “</a:t>
            </a:r>
            <a:r>
              <a:rPr lang="en-US" dirty="0" err="1"/>
              <a:t>Ricerca</a:t>
            </a:r>
            <a:r>
              <a:rPr lang="en-US" dirty="0"/>
              <a:t> </a:t>
            </a:r>
            <a:r>
              <a:rPr lang="en-US" dirty="0" err="1"/>
              <a:t>Corrente</a:t>
            </a:r>
            <a:r>
              <a:rPr lang="en-US" dirty="0"/>
              <a:t>”.</a:t>
            </a:r>
          </a:p>
          <a:p>
            <a:endParaRPr lang="en-US" dirty="0"/>
          </a:p>
          <a:p>
            <a:r>
              <a:rPr lang="en-US" b="1" dirty="0"/>
              <a:t>ACKNOWLEDGMENTS</a:t>
            </a:r>
          </a:p>
          <a:p>
            <a:r>
              <a:rPr lang="en-US" dirty="0"/>
              <a:t>Study supported by </a:t>
            </a:r>
            <a:r>
              <a:rPr lang="en-US" dirty="0" err="1"/>
              <a:t>Associazione</a:t>
            </a:r>
            <a:r>
              <a:rPr lang="en-US" dirty="0"/>
              <a:t> Federica per la Vita and the Italian Ministry of Health, </a:t>
            </a:r>
            <a:r>
              <a:rPr lang="en-US" dirty="0" err="1"/>
              <a:t>Ricerca</a:t>
            </a:r>
            <a:r>
              <a:rPr lang="en-US" dirty="0"/>
              <a:t> </a:t>
            </a:r>
            <a:r>
              <a:rPr lang="en-US" dirty="0" err="1"/>
              <a:t>Corrente</a:t>
            </a:r>
            <a:r>
              <a:rPr lang="en-US" dirty="0"/>
              <a:t>, Line 1, Project “Genetics of hereditary/familial tumors”. </a:t>
            </a:r>
          </a:p>
          <a:p>
            <a:endParaRPr lang="en-US" dirty="0"/>
          </a:p>
          <a:p>
            <a:r>
              <a:rPr lang="en-US" b="1" dirty="0"/>
              <a:t>Acknowledgments</a:t>
            </a:r>
          </a:p>
          <a:p>
            <a:r>
              <a:rPr lang="en-US" dirty="0"/>
              <a:t>This work was supported by the “Advanced Therapies for End-stage Organ Diseases” Project of UPMC International (Grant number: I00000171).</a:t>
            </a:r>
          </a:p>
          <a:p>
            <a:endParaRPr lang="en-US" dirty="0"/>
          </a:p>
          <a:p>
            <a:r>
              <a:rPr lang="en-US" b="1" dirty="0"/>
              <a:t>Funding: </a:t>
            </a:r>
            <a:r>
              <a:rPr lang="en-US" dirty="0"/>
              <a:t>This work was supported by the </a:t>
            </a:r>
            <a:r>
              <a:rPr lang="en-US" dirty="0" err="1"/>
              <a:t>Associazione</a:t>
            </a:r>
            <a:r>
              <a:rPr lang="en-US" dirty="0"/>
              <a:t> </a:t>
            </a:r>
            <a:r>
              <a:rPr lang="en-US" dirty="0" err="1"/>
              <a:t>Italiana</a:t>
            </a:r>
            <a:r>
              <a:rPr lang="en-US" dirty="0"/>
              <a:t> per la </a:t>
            </a:r>
            <a:r>
              <a:rPr lang="en-US" dirty="0" err="1"/>
              <a:t>Ricerca</a:t>
            </a:r>
            <a:r>
              <a:rPr lang="en-US" dirty="0"/>
              <a:t> </a:t>
            </a:r>
            <a:r>
              <a:rPr lang="en-US" dirty="0" err="1"/>
              <a:t>sul</a:t>
            </a:r>
            <a:r>
              <a:rPr lang="en-US" dirty="0"/>
              <a:t> </a:t>
            </a:r>
            <a:r>
              <a:rPr lang="en-US" dirty="0" err="1"/>
              <a:t>Cancro</a:t>
            </a:r>
            <a:r>
              <a:rPr lang="en-US" dirty="0"/>
              <a:t> (IG 11484 to M.C.; IG 15359 and IG 20264 to E.T.) and by Fondazione Umberto Veronesi (Fellowship 2017 and 2018 to F.B.). </a:t>
            </a:r>
          </a:p>
          <a:p>
            <a:endParaRPr lang="en-US" dirty="0"/>
          </a:p>
          <a:p>
            <a:endParaRPr lang="en-US" dirty="0"/>
          </a:p>
        </p:txBody>
      </p:sp>
    </p:spTree>
    <p:extLst>
      <p:ext uri="{BB962C8B-B14F-4D97-AF65-F5344CB8AC3E}">
        <p14:creationId xmlns:p14="http://schemas.microsoft.com/office/powerpoint/2010/main" val="7235986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402042D2-6CB0-864D-9E1A-9C356A960B58}"/>
              </a:ext>
            </a:extLst>
          </p:cNvPr>
          <p:cNvSpPr txBox="1"/>
          <p:nvPr/>
        </p:nvSpPr>
        <p:spPr>
          <a:xfrm>
            <a:off x="514350" y="214306"/>
            <a:ext cx="11544299" cy="6986528"/>
          </a:xfrm>
          <a:prstGeom prst="rect">
            <a:avLst/>
          </a:prstGeom>
          <a:noFill/>
        </p:spPr>
        <p:txBody>
          <a:bodyPr wrap="square" rtlCol="0">
            <a:spAutoFit/>
          </a:bodyPr>
          <a:lstStyle/>
          <a:p>
            <a:r>
              <a:rPr lang="en-US" sz="2800" b="1" dirty="0"/>
              <a:t>            Writing the Introduction: Suggested format/paragraphs</a:t>
            </a:r>
          </a:p>
          <a:p>
            <a:endParaRPr lang="en-US" dirty="0"/>
          </a:p>
          <a:p>
            <a:r>
              <a:rPr lang="en-US" sz="2400" dirty="0"/>
              <a:t>-Literature review/background (what is known and not known)</a:t>
            </a:r>
          </a:p>
          <a:p>
            <a:endParaRPr lang="en-US" sz="2400" dirty="0"/>
          </a:p>
          <a:p>
            <a:r>
              <a:rPr lang="en-US" sz="2400" dirty="0"/>
              <a:t>-State the research problem </a:t>
            </a:r>
          </a:p>
          <a:p>
            <a:endParaRPr lang="en-US" sz="2400" dirty="0"/>
          </a:p>
          <a:p>
            <a:r>
              <a:rPr lang="en-US" sz="2400" dirty="0"/>
              <a:t>-Present the rationale of your study and clearly indicate why it is worth doing </a:t>
            </a:r>
          </a:p>
          <a:p>
            <a:endParaRPr lang="en-US" sz="2400" dirty="0"/>
          </a:p>
          <a:p>
            <a:r>
              <a:rPr lang="en-US" sz="2400" dirty="0"/>
              <a:t>-Major issues and sub-problems to be addressed</a:t>
            </a:r>
          </a:p>
          <a:p>
            <a:endParaRPr lang="en-US" sz="2400" dirty="0"/>
          </a:p>
          <a:p>
            <a:r>
              <a:rPr lang="en-US" sz="2400" dirty="0"/>
              <a:t>-Identify the key independent and dependent variables of your experiment</a:t>
            </a:r>
          </a:p>
          <a:p>
            <a:endParaRPr lang="en-US" sz="2400" dirty="0"/>
          </a:p>
          <a:p>
            <a:r>
              <a:rPr lang="en-US" sz="2400" dirty="0"/>
              <a:t>-State your hypothesis</a:t>
            </a:r>
          </a:p>
          <a:p>
            <a:endParaRPr lang="en-US" sz="2400" dirty="0"/>
          </a:p>
          <a:p>
            <a:r>
              <a:rPr lang="en-US" sz="2400" dirty="0"/>
              <a:t>-Significance </a:t>
            </a:r>
          </a:p>
          <a:p>
            <a:endParaRPr lang="en-US" sz="2400" dirty="0"/>
          </a:p>
          <a:p>
            <a:r>
              <a:rPr lang="en-US" sz="2400" dirty="0"/>
              <a:t>-Innovation </a:t>
            </a:r>
          </a:p>
          <a:p>
            <a:endParaRPr lang="en-US" sz="2400" dirty="0"/>
          </a:p>
          <a:p>
            <a:endParaRPr lang="en-US" dirty="0"/>
          </a:p>
        </p:txBody>
      </p:sp>
    </p:spTree>
    <p:extLst>
      <p:ext uri="{BB962C8B-B14F-4D97-AF65-F5344CB8AC3E}">
        <p14:creationId xmlns:p14="http://schemas.microsoft.com/office/powerpoint/2010/main" val="4630840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689628-FA7E-624B-88DE-A90E6D2AFD1D}"/>
              </a:ext>
            </a:extLst>
          </p:cNvPr>
          <p:cNvSpPr>
            <a:spLocks noGrp="1"/>
          </p:cNvSpPr>
          <p:nvPr>
            <p:ph type="title"/>
          </p:nvPr>
        </p:nvSpPr>
        <p:spPr/>
        <p:txBody>
          <a:bodyPr/>
          <a:lstStyle/>
          <a:p>
            <a:r>
              <a:rPr lang="en-US" b="1" dirty="0"/>
              <a:t>        Research Plan/Research Design</a:t>
            </a:r>
          </a:p>
        </p:txBody>
      </p:sp>
    </p:spTree>
    <p:extLst>
      <p:ext uri="{BB962C8B-B14F-4D97-AF65-F5344CB8AC3E}">
        <p14:creationId xmlns:p14="http://schemas.microsoft.com/office/powerpoint/2010/main" val="8003310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B780F7F-AB94-4C47-A447-CCF3BAD7D462}"/>
              </a:ext>
            </a:extLst>
          </p:cNvPr>
          <p:cNvSpPr txBox="1"/>
          <p:nvPr/>
        </p:nvSpPr>
        <p:spPr>
          <a:xfrm>
            <a:off x="128587" y="227671"/>
            <a:ext cx="11832355" cy="4955203"/>
          </a:xfrm>
          <a:prstGeom prst="rect">
            <a:avLst/>
          </a:prstGeom>
          <a:noFill/>
        </p:spPr>
        <p:txBody>
          <a:bodyPr wrap="square" rtlCol="0">
            <a:spAutoFit/>
          </a:bodyPr>
          <a:lstStyle/>
          <a:p>
            <a:r>
              <a:rPr lang="en-US" sz="2800" b="1" dirty="0"/>
              <a:t>		Next write the Research Plan/Research Design</a:t>
            </a:r>
          </a:p>
          <a:p>
            <a:r>
              <a:rPr lang="en-US" sz="2400" dirty="0"/>
              <a:t>	</a:t>
            </a:r>
            <a:r>
              <a:rPr lang="en-US" sz="2400" u="sng" dirty="0"/>
              <a:t>Tell the reader what you will do, how you will do it, and why it will work</a:t>
            </a:r>
          </a:p>
          <a:p>
            <a:endParaRPr lang="en-US" sz="2400" u="sng" dirty="0"/>
          </a:p>
          <a:p>
            <a:r>
              <a:rPr lang="en-US" sz="2400" dirty="0"/>
              <a:t>Format</a:t>
            </a:r>
          </a:p>
          <a:p>
            <a:r>
              <a:rPr lang="en-US" sz="2400" dirty="0"/>
              <a:t>Restate Aim 1</a:t>
            </a:r>
          </a:p>
          <a:p>
            <a:r>
              <a:rPr lang="en-US" sz="2400" dirty="0"/>
              <a:t>       A. Introduction</a:t>
            </a:r>
          </a:p>
          <a:p>
            <a:pPr lvl="1"/>
            <a:r>
              <a:rPr lang="en-US" sz="2400" dirty="0"/>
              <a:t>B.  Feasibility and preliminary data (can be used to show you &amp; your collaborators have the knowledge, tools, and skills to do the study</a:t>
            </a:r>
          </a:p>
          <a:p>
            <a:pPr lvl="1"/>
            <a:r>
              <a:rPr lang="en-US" sz="2400" dirty="0"/>
              <a:t>C. Describe the methods to be used in enough detail to show the feasibility. Different experiments should be titled and listed as a sub aim (Ex. Sub aim 1.1, 1.2, 1.3)</a:t>
            </a:r>
          </a:p>
          <a:p>
            <a:pPr lvl="1"/>
            <a:r>
              <a:rPr lang="en-US" sz="2400" dirty="0"/>
              <a:t>D. Anticipated results, pitfalls, and alternative solutions </a:t>
            </a:r>
          </a:p>
          <a:p>
            <a:pPr lvl="1"/>
            <a:r>
              <a:rPr lang="en-US" sz="2400" dirty="0">
                <a:solidFill>
                  <a:srgbClr val="0070C0"/>
                </a:solidFill>
              </a:rPr>
              <a:t>Use these terms: “Introduction”, “Feasibility/Preliminary data”, “Methods”, “Anticipated Results”, “Pitfalls and Alternative Solutions”, to identify each section.                                                             </a:t>
            </a:r>
          </a:p>
        </p:txBody>
      </p:sp>
      <p:sp>
        <p:nvSpPr>
          <p:cNvPr id="5" name="TextBox 4">
            <a:extLst>
              <a:ext uri="{FF2B5EF4-FFF2-40B4-BE49-F238E27FC236}">
                <a16:creationId xmlns:a16="http://schemas.microsoft.com/office/drawing/2014/main" xmlns="" id="{20220C96-0C34-B847-BC24-E9B5F8E09D0B}"/>
              </a:ext>
            </a:extLst>
          </p:cNvPr>
          <p:cNvSpPr txBox="1"/>
          <p:nvPr/>
        </p:nvSpPr>
        <p:spPr>
          <a:xfrm>
            <a:off x="95866" y="5143497"/>
            <a:ext cx="9715500" cy="1569660"/>
          </a:xfrm>
          <a:prstGeom prst="rect">
            <a:avLst/>
          </a:prstGeom>
          <a:noFill/>
        </p:spPr>
        <p:txBody>
          <a:bodyPr wrap="square" rtlCol="0">
            <a:spAutoFit/>
          </a:bodyPr>
          <a:lstStyle/>
          <a:p>
            <a:r>
              <a:rPr lang="en-US" sz="2400" dirty="0"/>
              <a:t>Restate Aim 2 </a:t>
            </a:r>
          </a:p>
          <a:p>
            <a:r>
              <a:rPr lang="en-US" sz="2400" dirty="0"/>
              <a:t>       A-D as above</a:t>
            </a:r>
          </a:p>
          <a:p>
            <a:r>
              <a:rPr lang="en-US" sz="2400" dirty="0"/>
              <a:t>Conclusion</a:t>
            </a:r>
          </a:p>
          <a:p>
            <a:r>
              <a:rPr lang="en-US" sz="2400" dirty="0"/>
              <a:t>Timeline.</a:t>
            </a:r>
          </a:p>
        </p:txBody>
      </p:sp>
    </p:spTree>
    <p:extLst>
      <p:ext uri="{BB962C8B-B14F-4D97-AF65-F5344CB8AC3E}">
        <p14:creationId xmlns:p14="http://schemas.microsoft.com/office/powerpoint/2010/main" val="36727791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43E3FAE-2775-A747-94C8-A3A81CF6B010}"/>
              </a:ext>
            </a:extLst>
          </p:cNvPr>
          <p:cNvSpPr txBox="1"/>
          <p:nvPr/>
        </p:nvSpPr>
        <p:spPr>
          <a:xfrm>
            <a:off x="128588" y="71435"/>
            <a:ext cx="11858625" cy="7140416"/>
          </a:xfrm>
          <a:prstGeom prst="rect">
            <a:avLst/>
          </a:prstGeom>
          <a:noFill/>
        </p:spPr>
        <p:txBody>
          <a:bodyPr wrap="square" rtlCol="0">
            <a:spAutoFit/>
          </a:bodyPr>
          <a:lstStyle/>
          <a:p>
            <a:r>
              <a:rPr lang="en-US" sz="2400" b="1" dirty="0"/>
              <a:t>			Research design example</a:t>
            </a:r>
          </a:p>
          <a:p>
            <a:r>
              <a:rPr lang="en-US" sz="2000" b="1" dirty="0"/>
              <a:t>Aim 3: </a:t>
            </a:r>
            <a:r>
              <a:rPr lang="en-US" sz="2000" dirty="0"/>
              <a:t>Inhibition of the IL6 to EZH2 signaling pathway permits sustained </a:t>
            </a:r>
            <a:r>
              <a:rPr lang="en-US" sz="2000" dirty="0" err="1"/>
              <a:t>Treg</a:t>
            </a:r>
            <a:r>
              <a:rPr lang="en-US" sz="2000" dirty="0"/>
              <a:t> suppressive function in intestinal inflammation. </a:t>
            </a:r>
          </a:p>
          <a:p>
            <a:r>
              <a:rPr lang="en-US" sz="2000" b="1" i="1" dirty="0"/>
              <a:t>Introduction: </a:t>
            </a:r>
            <a:r>
              <a:rPr lang="en-US" sz="2000" dirty="0"/>
              <a:t>It is established that FOXP3+ </a:t>
            </a:r>
            <a:r>
              <a:rPr lang="en-US" sz="2000" dirty="0" err="1"/>
              <a:t>Treg</a:t>
            </a:r>
            <a:r>
              <a:rPr lang="en-US" sz="2000" dirty="0"/>
              <a:t> cells </a:t>
            </a:r>
            <a:r>
              <a:rPr lang="en-US" sz="2000" b="1" dirty="0">
                <a:solidFill>
                  <a:srgbClr val="0070C0"/>
                </a:solidFill>
              </a:rPr>
              <a:t>prevent</a:t>
            </a:r>
            <a:r>
              <a:rPr lang="en-US" sz="2000" b="1" dirty="0">
                <a:solidFill>
                  <a:srgbClr val="FF0000"/>
                </a:solidFill>
              </a:rPr>
              <a:t> </a:t>
            </a:r>
            <a:r>
              <a:rPr lang="en-US" sz="2000" dirty="0"/>
              <a:t>colitis more efficiently than they </a:t>
            </a:r>
            <a:r>
              <a:rPr lang="en-US" sz="2000" b="1" dirty="0">
                <a:solidFill>
                  <a:srgbClr val="0070C0"/>
                </a:solidFill>
              </a:rPr>
              <a:t>treat</a:t>
            </a:r>
            <a:r>
              <a:rPr lang="en-US" sz="2000" b="1" dirty="0"/>
              <a:t> </a:t>
            </a:r>
            <a:r>
              <a:rPr lang="en-US" sz="2000" dirty="0"/>
              <a:t>active colitis in animal model systems. Furthermore, loss of regulatory or even gain of pro- inflammatory function of FOXP3+ cells in human IBD is evident given the frequency and cytokine expression pattern of FOXP3+ cells in actively inflamed mucosa of IBD patients. The </a:t>
            </a:r>
            <a:r>
              <a:rPr lang="en-US" sz="2000" b="1" i="1" dirty="0">
                <a:solidFill>
                  <a:srgbClr val="0070C0"/>
                </a:solidFill>
              </a:rPr>
              <a:t>objective of this aim </a:t>
            </a:r>
            <a:r>
              <a:rPr lang="en-US" sz="2000" dirty="0"/>
              <a:t>is to perform a pre-clinical animal trial of </a:t>
            </a:r>
            <a:r>
              <a:rPr lang="en-US" sz="2000" dirty="0" err="1"/>
              <a:t>Treg</a:t>
            </a:r>
            <a:r>
              <a:rPr lang="en-US" sz="2000" dirty="0"/>
              <a:t> cells engineered to function in the inflamed intestine. We will test the </a:t>
            </a:r>
            <a:r>
              <a:rPr lang="en-US" sz="2000" b="1" dirty="0">
                <a:solidFill>
                  <a:srgbClr val="0070C0"/>
                </a:solidFill>
              </a:rPr>
              <a:t>working hypothesis </a:t>
            </a:r>
            <a:r>
              <a:rPr lang="en-US" sz="2000" dirty="0"/>
              <a:t>that sustained EZH2 HMT activity in </a:t>
            </a:r>
            <a:r>
              <a:rPr lang="en-US" sz="2000" dirty="0" err="1"/>
              <a:t>Treg</a:t>
            </a:r>
            <a:r>
              <a:rPr lang="en-US" sz="2000" dirty="0"/>
              <a:t> cells permits </a:t>
            </a:r>
            <a:r>
              <a:rPr lang="en-US" sz="2000" dirty="0" err="1"/>
              <a:t>Treg</a:t>
            </a:r>
            <a:r>
              <a:rPr lang="en-US" sz="2000" dirty="0"/>
              <a:t> cellular function in the setting of active inflammation. Our </a:t>
            </a:r>
            <a:r>
              <a:rPr lang="en-US" sz="2000" b="1" i="1" dirty="0">
                <a:solidFill>
                  <a:srgbClr val="0070C0"/>
                </a:solidFill>
              </a:rPr>
              <a:t>approach</a:t>
            </a:r>
            <a:r>
              <a:rPr lang="en-US" sz="2000" b="1" i="1" dirty="0">
                <a:solidFill>
                  <a:srgbClr val="FF0000"/>
                </a:solidFill>
              </a:rPr>
              <a:t> </a:t>
            </a:r>
            <a:r>
              <a:rPr lang="en-US" sz="2000" dirty="0"/>
              <a:t>will be </a:t>
            </a:r>
            <a:r>
              <a:rPr lang="en-US" sz="2000" i="1" dirty="0"/>
              <a:t>in vivo </a:t>
            </a:r>
            <a:r>
              <a:rPr lang="en-US" sz="2000" dirty="0"/>
              <a:t>assays of </a:t>
            </a:r>
            <a:r>
              <a:rPr lang="en-US" sz="2000" dirty="0" err="1"/>
              <a:t>Treg</a:t>
            </a:r>
            <a:r>
              <a:rPr lang="en-US" sz="2000" dirty="0"/>
              <a:t> suppression in the aforementioned T cell transfer model of colitis. The </a:t>
            </a:r>
            <a:r>
              <a:rPr lang="en-US" sz="2000" b="1" i="1" dirty="0">
                <a:solidFill>
                  <a:srgbClr val="0070C0"/>
                </a:solidFill>
              </a:rPr>
              <a:t>rationale for this aim </a:t>
            </a:r>
            <a:r>
              <a:rPr lang="en-US" sz="2000" b="1" dirty="0">
                <a:solidFill>
                  <a:srgbClr val="0070C0"/>
                </a:solidFill>
              </a:rPr>
              <a:t>is that we will fill a gap in knowledge</a:t>
            </a:r>
            <a:r>
              <a:rPr lang="en-US" sz="2000" dirty="0"/>
              <a:t>, without which we cannot understand the mechanism for sustained </a:t>
            </a:r>
            <a:r>
              <a:rPr lang="en-US" sz="2000" dirty="0" err="1"/>
              <a:t>Treg</a:t>
            </a:r>
            <a:r>
              <a:rPr lang="en-US" sz="2000" dirty="0"/>
              <a:t> function in the setting of active inflammation. This </a:t>
            </a:r>
            <a:r>
              <a:rPr lang="en-US" sz="2000" b="1" dirty="0">
                <a:solidFill>
                  <a:srgbClr val="0070C0"/>
                </a:solidFill>
              </a:rPr>
              <a:t>knowledge is critical to the development of improved </a:t>
            </a:r>
            <a:r>
              <a:rPr lang="en-US" sz="2000" dirty="0"/>
              <a:t>cell based  strategies for human IBD.  When the proposed studies for Aim 3 are completed, </a:t>
            </a:r>
            <a:r>
              <a:rPr lang="en-US" sz="2000" b="1" dirty="0">
                <a:solidFill>
                  <a:srgbClr val="0070C0"/>
                </a:solidFill>
              </a:rPr>
              <a:t>it is our expectation</a:t>
            </a:r>
            <a:r>
              <a:rPr lang="en-US" sz="2000" dirty="0">
                <a:solidFill>
                  <a:srgbClr val="0070C0"/>
                </a:solidFill>
              </a:rPr>
              <a:t> </a:t>
            </a:r>
            <a:r>
              <a:rPr lang="en-US" sz="2000" dirty="0"/>
              <a:t>that disruption of the IL6 to EZH2 signaling pathway in </a:t>
            </a:r>
            <a:r>
              <a:rPr lang="en-US" sz="2000" dirty="0" err="1"/>
              <a:t>treg</a:t>
            </a:r>
            <a:r>
              <a:rPr lang="en-US" sz="2000" dirty="0"/>
              <a:t> cells </a:t>
            </a:r>
            <a:r>
              <a:rPr lang="en-US" sz="2000" b="1" dirty="0">
                <a:solidFill>
                  <a:srgbClr val="0070C0"/>
                </a:solidFill>
              </a:rPr>
              <a:t>will lead to successful treatment </a:t>
            </a:r>
            <a:r>
              <a:rPr lang="en-US" sz="2000" dirty="0"/>
              <a:t>of active colitis. Such </a:t>
            </a:r>
            <a:r>
              <a:rPr lang="en-US" sz="2000" b="1" dirty="0">
                <a:solidFill>
                  <a:srgbClr val="0070C0"/>
                </a:solidFill>
              </a:rPr>
              <a:t>a finding would be of importance</a:t>
            </a:r>
            <a:r>
              <a:rPr lang="en-US" sz="2000" dirty="0"/>
              <a:t>, because current non-targeted, systemic anti-IL6 therapy has a poor safety profile related to impairment of epithelial cell homeostasis. </a:t>
            </a:r>
          </a:p>
          <a:p>
            <a:r>
              <a:rPr lang="en-US" sz="2000" b="1" i="1" dirty="0"/>
              <a:t>Justification, feasibility and preliminary data: </a:t>
            </a:r>
            <a:r>
              <a:rPr lang="en-US" sz="2000" dirty="0"/>
              <a:t>Antibody blockade of the IL6R is effective in adult Rheumatoid Arthritis (RA) and has been used in very early onset IBD. Similarly, inhibition of Jak1/3 is effective in adult RA and is undergoing advanced clinical trials in IBD. Infrequent occurrences of intestinal perforation in RA patients suggest a requirement for cell subtype specific therapy over the pan-inhibition of this pleiotropic cytokine. In this aim, we look to inhibit this pathway uniquely in </a:t>
            </a:r>
            <a:r>
              <a:rPr lang="en-US" sz="2000" dirty="0" err="1"/>
              <a:t>Treg</a:t>
            </a:r>
            <a:r>
              <a:rPr lang="en-US" sz="2000" dirty="0"/>
              <a:t> cells </a:t>
            </a:r>
            <a:r>
              <a:rPr lang="en-US" sz="2000" i="1" dirty="0"/>
              <a:t>in vivo </a:t>
            </a:r>
            <a:r>
              <a:rPr lang="en-US" sz="2000" dirty="0"/>
              <a:t>to treat active colitis. Through RNA-</a:t>
            </a:r>
            <a:r>
              <a:rPr lang="en-US" sz="2000" dirty="0" err="1"/>
              <a:t>Seq</a:t>
            </a:r>
            <a:r>
              <a:rPr lang="en-US" sz="2000" dirty="0"/>
              <a:t> methodology   </a:t>
            </a:r>
          </a:p>
          <a:p>
            <a:endParaRPr lang="en-US" dirty="0"/>
          </a:p>
        </p:txBody>
      </p:sp>
    </p:spTree>
    <p:extLst>
      <p:ext uri="{BB962C8B-B14F-4D97-AF65-F5344CB8AC3E}">
        <p14:creationId xmlns:p14="http://schemas.microsoft.com/office/powerpoint/2010/main" val="20773076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D08B625-8736-B34A-B765-91B057DB1ED7}"/>
              </a:ext>
            </a:extLst>
          </p:cNvPr>
          <p:cNvSpPr txBox="1"/>
          <p:nvPr/>
        </p:nvSpPr>
        <p:spPr>
          <a:xfrm>
            <a:off x="142871" y="539747"/>
            <a:ext cx="11922130" cy="5909310"/>
          </a:xfrm>
          <a:prstGeom prst="rect">
            <a:avLst/>
          </a:prstGeom>
          <a:noFill/>
        </p:spPr>
        <p:txBody>
          <a:bodyPr wrap="square" rtlCol="0">
            <a:spAutoFit/>
          </a:bodyPr>
          <a:lstStyle/>
          <a:p>
            <a:r>
              <a:rPr lang="en-US" sz="2400" b="1" i="1" dirty="0"/>
              <a:t>		</a:t>
            </a:r>
            <a:r>
              <a:rPr lang="en-US" sz="2400" b="1" dirty="0"/>
              <a:t>Research Design example continued</a:t>
            </a:r>
            <a:r>
              <a:rPr lang="en-US" b="1" i="1" dirty="0"/>
              <a:t>:</a:t>
            </a:r>
          </a:p>
          <a:p>
            <a:r>
              <a:rPr lang="en-US" b="1" i="1" dirty="0"/>
              <a:t>Methods </a:t>
            </a:r>
            <a:endParaRPr lang="en-US" b="1" dirty="0"/>
          </a:p>
          <a:p>
            <a:r>
              <a:rPr lang="en-US" sz="1600" dirty="0"/>
              <a:t>The general strategy of Aim 3 is to utilize adoptive transfer systems and genetically engineered </a:t>
            </a:r>
            <a:r>
              <a:rPr lang="en-US" sz="1600" dirty="0" err="1"/>
              <a:t>Treg</a:t>
            </a:r>
            <a:r>
              <a:rPr lang="en-US" sz="1600" dirty="0"/>
              <a:t> cells to demonstrate the capacity for </a:t>
            </a:r>
            <a:r>
              <a:rPr lang="en-US" sz="1600" dirty="0" err="1"/>
              <a:t>Treg</a:t>
            </a:r>
            <a:r>
              <a:rPr lang="en-US" sz="1600" dirty="0"/>
              <a:t> cells to function in the inflamed intestine and treat active colitis. We will use the </a:t>
            </a:r>
            <a:r>
              <a:rPr lang="en-US" sz="1600" dirty="0" err="1"/>
              <a:t>naïve</a:t>
            </a:r>
            <a:r>
              <a:rPr lang="en-US" sz="1600" dirty="0"/>
              <a:t> T cell into </a:t>
            </a:r>
            <a:r>
              <a:rPr lang="en-US" sz="1600" dirty="0" err="1"/>
              <a:t>RAGnull</a:t>
            </a:r>
            <a:r>
              <a:rPr lang="en-US" sz="1600" dirty="0"/>
              <a:t> colitis model as our model system, and we will genetically engineer </a:t>
            </a:r>
            <a:r>
              <a:rPr lang="en-US" sz="1600" dirty="0" err="1"/>
              <a:t>Treg</a:t>
            </a:r>
            <a:r>
              <a:rPr lang="en-US" sz="1600" dirty="0"/>
              <a:t> cells using adenoviral transduction (3.1) and TALEN methodology (3.2). Our efficient use of adenoviral constructs has been addressed above, and our genetic editing will be </a:t>
            </a:r>
            <a:r>
              <a:rPr lang="en-US" sz="1600" b="1" dirty="0">
                <a:solidFill>
                  <a:srgbClr val="0070C0"/>
                </a:solidFill>
              </a:rPr>
              <a:t>performed in collaboration with the Genetics and Model Systems Core with the Center for GI Signaling, Mayo Clinic (Dr. Stephen </a:t>
            </a:r>
            <a:r>
              <a:rPr lang="en-US" sz="1600" b="1" dirty="0" err="1">
                <a:solidFill>
                  <a:srgbClr val="0070C0"/>
                </a:solidFill>
              </a:rPr>
              <a:t>Ekker</a:t>
            </a:r>
            <a:r>
              <a:rPr lang="en-US" sz="1600" b="1" dirty="0">
                <a:solidFill>
                  <a:srgbClr val="0070C0"/>
                </a:solidFill>
              </a:rPr>
              <a:t>, see letter of collaboration). </a:t>
            </a:r>
          </a:p>
          <a:p>
            <a:r>
              <a:rPr lang="en-US" sz="1600" b="1" dirty="0"/>
              <a:t>3.1 </a:t>
            </a:r>
            <a:r>
              <a:rPr lang="en-US" sz="1600" dirty="0"/>
              <a:t>Treatment of active colitis with EZH2 mutant cell lines. </a:t>
            </a:r>
          </a:p>
          <a:p>
            <a:r>
              <a:rPr lang="en-US" sz="1600" dirty="0"/>
              <a:t>We have demonstrated loss of </a:t>
            </a:r>
            <a:r>
              <a:rPr lang="en-US" sz="1600" dirty="0" err="1"/>
              <a:t>Treg</a:t>
            </a:r>
            <a:r>
              <a:rPr lang="en-US" sz="1600" dirty="0"/>
              <a:t> suppressor function </a:t>
            </a:r>
            <a:r>
              <a:rPr lang="en-US" sz="1600" i="1" dirty="0"/>
              <a:t>in vitro </a:t>
            </a:r>
            <a:r>
              <a:rPr lang="en-US" sz="1600" dirty="0"/>
              <a:t>upon treatment of co-culture assays with IL6. We now will test the effect of therapy directed to this pathway through </a:t>
            </a:r>
            <a:r>
              <a:rPr lang="en-US" sz="1600" i="1" dirty="0"/>
              <a:t>in vivo </a:t>
            </a:r>
            <a:r>
              <a:rPr lang="en-US" sz="1600" dirty="0"/>
              <a:t>assays of </a:t>
            </a:r>
            <a:r>
              <a:rPr lang="en-US" sz="1600" dirty="0" err="1"/>
              <a:t>Treg</a:t>
            </a:r>
            <a:r>
              <a:rPr lang="en-US" sz="1600" dirty="0"/>
              <a:t> function. We will use the IL6R"-deficient mice as the donor of </a:t>
            </a:r>
            <a:r>
              <a:rPr lang="en-US" sz="1600" dirty="0" err="1"/>
              <a:t>Treg</a:t>
            </a:r>
            <a:r>
              <a:rPr lang="en-US" sz="1600" dirty="0"/>
              <a:t> cells. We will harvest </a:t>
            </a:r>
            <a:r>
              <a:rPr lang="en-US" sz="1600" dirty="0" err="1"/>
              <a:t>Treg</a:t>
            </a:r>
            <a:r>
              <a:rPr lang="en-US" sz="1600" dirty="0"/>
              <a:t> cells from the FOXP3$IL6R" mouse line and test the </a:t>
            </a:r>
            <a:r>
              <a:rPr lang="en-US" sz="1600" i="1" dirty="0"/>
              <a:t>in vivo </a:t>
            </a:r>
            <a:r>
              <a:rPr lang="en-US" sz="1600" dirty="0"/>
              <a:t>regulatory capacity of these cells to treat colitis. </a:t>
            </a:r>
            <a:r>
              <a:rPr lang="en-US" sz="1600" b="1" dirty="0">
                <a:solidFill>
                  <a:srgbClr val="0070C0"/>
                </a:solidFill>
              </a:rPr>
              <a:t>As per our published data </a:t>
            </a:r>
            <a:r>
              <a:rPr lang="en-US" sz="1600" dirty="0"/>
              <a:t>, we will inject titrations of 100-300,000 cells of WT or IL6R" mutant </a:t>
            </a:r>
            <a:r>
              <a:rPr lang="en-US" sz="1600" dirty="0" err="1"/>
              <a:t>Treg</a:t>
            </a:r>
            <a:r>
              <a:rPr lang="en-US" sz="1600" dirty="0"/>
              <a:t> cells into recipient </a:t>
            </a:r>
            <a:r>
              <a:rPr lang="en-US" sz="1600" dirty="0" err="1"/>
              <a:t>RAGnull</a:t>
            </a:r>
            <a:r>
              <a:rPr lang="en-US" sz="1600" dirty="0"/>
              <a:t> animals with established colitis (4 weeks post T effector cell transfer). We expect IL6R" mutant cells to robustly treat colitis, as compared to WT </a:t>
            </a:r>
            <a:r>
              <a:rPr lang="en-US" sz="1600" dirty="0" err="1"/>
              <a:t>Treg</a:t>
            </a:r>
            <a:r>
              <a:rPr lang="en-US" sz="1600" dirty="0"/>
              <a:t> cells. We will rescue FOXP3$EZH2 </a:t>
            </a:r>
            <a:r>
              <a:rPr lang="en-US" sz="1600" dirty="0" err="1"/>
              <a:t>Treg</a:t>
            </a:r>
            <a:r>
              <a:rPr lang="en-US" sz="1600" dirty="0"/>
              <a:t> cells with EZH2 WT, Y641E, or Y641F mutant constructs. We expect the EZH2 Y641F (gain of function) but not the EZH2 Y641E (loss of function) to effectively treat established colitis. </a:t>
            </a:r>
          </a:p>
          <a:p>
            <a:r>
              <a:rPr lang="en-US" sz="1600" b="1" dirty="0"/>
              <a:t>3.2 </a:t>
            </a:r>
            <a:r>
              <a:rPr lang="en-US" sz="1600" dirty="0"/>
              <a:t>Treatment of active colitis with genetically edited cells. </a:t>
            </a:r>
          </a:p>
          <a:p>
            <a:r>
              <a:rPr lang="en-US" sz="1600" dirty="0"/>
              <a:t>Finally, we will test </a:t>
            </a:r>
            <a:r>
              <a:rPr lang="en-US" sz="1600" i="1" dirty="0"/>
              <a:t>ex vivo </a:t>
            </a:r>
            <a:r>
              <a:rPr lang="en-US" sz="1600" dirty="0"/>
              <a:t>cellular therapy with clear translational potential to human IBD. Our department of Biochemistry and Molecular Biology </a:t>
            </a:r>
            <a:r>
              <a:rPr lang="en-US" sz="1600" b="1" dirty="0">
                <a:solidFill>
                  <a:srgbClr val="0070C0"/>
                </a:solidFill>
              </a:rPr>
              <a:t>has extensive experience </a:t>
            </a:r>
            <a:r>
              <a:rPr lang="en-US" sz="1600" dirty="0"/>
              <a:t>with transcription activator-like effector nucleases (TALENs) and has recently published successful genetic editing of primary T cells. We will isolate WT </a:t>
            </a:r>
            <a:r>
              <a:rPr lang="en-US" sz="1600" dirty="0" err="1"/>
              <a:t>Treg</a:t>
            </a:r>
            <a:r>
              <a:rPr lang="en-US" sz="1600" dirty="0"/>
              <a:t> cells from C57/BL6 mice and perform genetic editing/deletion of IL6R" using TALENs (see letter of collaboration). </a:t>
            </a:r>
            <a:r>
              <a:rPr lang="en-US" sz="1600" dirty="0">
                <a:solidFill>
                  <a:srgbClr val="0070C0"/>
                </a:solidFill>
              </a:rPr>
              <a:t>As per previous study</a:t>
            </a:r>
            <a:r>
              <a:rPr lang="en-US" sz="1600" dirty="0"/>
              <a:t>, 20 mcg of TALEN construct (left arm and right arm) and pEGFP-N1 (</a:t>
            </a:r>
            <a:r>
              <a:rPr lang="en-US" sz="1600" dirty="0" err="1"/>
              <a:t>Clontech</a:t>
            </a:r>
            <a:r>
              <a:rPr lang="en-US" sz="1600" dirty="0"/>
              <a:t>, Mountain View, CA, USA) DNAs will be transiently </a:t>
            </a:r>
            <a:r>
              <a:rPr lang="en-US" sz="1600" dirty="0" err="1"/>
              <a:t>nucleofected</a:t>
            </a:r>
            <a:r>
              <a:rPr lang="en-US" sz="1600" dirty="0"/>
              <a:t> by electroporation into primary </a:t>
            </a:r>
            <a:r>
              <a:rPr lang="en-US" sz="1600" dirty="0" err="1"/>
              <a:t>Treg</a:t>
            </a:r>
            <a:r>
              <a:rPr lang="en-US" sz="1600" dirty="0"/>
              <a:t> cells (RFP+). Forty-eight hours after nucleofection, GFP-expressing cells will be selected by fluorescence-activated cell sorting. Deletion of the IL6R" will be confirmed by flow cytometry. The TALEN edited IL6R" null </a:t>
            </a:r>
            <a:r>
              <a:rPr lang="en-US" sz="1600" dirty="0" smtClean="0"/>
              <a:t>cells</a:t>
            </a:r>
            <a:r>
              <a:rPr lang="en-US" sz="1600" dirty="0"/>
              <a:t>.</a:t>
            </a:r>
            <a:endParaRPr lang="en-US" sz="1600" dirty="0"/>
          </a:p>
        </p:txBody>
      </p:sp>
    </p:spTree>
    <p:extLst>
      <p:ext uri="{BB962C8B-B14F-4D97-AF65-F5344CB8AC3E}">
        <p14:creationId xmlns:p14="http://schemas.microsoft.com/office/powerpoint/2010/main" val="26146937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58AD2EE-E804-054E-8E92-068D9BA6DC63}"/>
              </a:ext>
            </a:extLst>
          </p:cNvPr>
          <p:cNvSpPr txBox="1"/>
          <p:nvPr/>
        </p:nvSpPr>
        <p:spPr>
          <a:xfrm>
            <a:off x="0" y="28572"/>
            <a:ext cx="12192000" cy="6093976"/>
          </a:xfrm>
          <a:prstGeom prst="rect">
            <a:avLst/>
          </a:prstGeom>
          <a:noFill/>
        </p:spPr>
        <p:txBody>
          <a:bodyPr wrap="square" rtlCol="0">
            <a:spAutoFit/>
          </a:bodyPr>
          <a:lstStyle/>
          <a:p>
            <a:r>
              <a:rPr lang="en-US" sz="2400" b="1" dirty="0"/>
              <a:t>		Research Design example continued</a:t>
            </a:r>
          </a:p>
          <a:p>
            <a:endParaRPr lang="en-US" sz="2400" b="1" dirty="0"/>
          </a:p>
          <a:p>
            <a:r>
              <a:rPr lang="en-US" dirty="0"/>
              <a:t>will be expanded using </a:t>
            </a:r>
            <a:r>
              <a:rPr lang="en-US" dirty="0" err="1"/>
              <a:t>Treg</a:t>
            </a:r>
            <a:r>
              <a:rPr lang="en-US" dirty="0"/>
              <a:t> </a:t>
            </a:r>
            <a:r>
              <a:rPr lang="en-US" i="1" dirty="0"/>
              <a:t>ex vivo </a:t>
            </a:r>
            <a:r>
              <a:rPr lang="en-US" dirty="0"/>
              <a:t>cell expansion </a:t>
            </a:r>
            <a:r>
              <a:rPr lang="en-US" b="1" dirty="0">
                <a:solidFill>
                  <a:srgbClr val="0070C0"/>
                </a:solidFill>
              </a:rPr>
              <a:t>methods we have optimized</a:t>
            </a:r>
            <a:r>
              <a:rPr lang="en-US" dirty="0"/>
              <a:t>, and injected into recipient </a:t>
            </a:r>
            <a:r>
              <a:rPr lang="en-US" dirty="0" err="1"/>
              <a:t>RAGnull</a:t>
            </a:r>
            <a:r>
              <a:rPr lang="en-US" dirty="0"/>
              <a:t> animals with established colitis as above. We expect genetic editing </a:t>
            </a:r>
            <a:r>
              <a:rPr lang="en-US" i="1" dirty="0"/>
              <a:t>ex vivo </a:t>
            </a:r>
            <a:r>
              <a:rPr lang="en-US" dirty="0"/>
              <a:t>of WT </a:t>
            </a:r>
            <a:r>
              <a:rPr lang="en-US" dirty="0" err="1"/>
              <a:t>Treg</a:t>
            </a:r>
            <a:r>
              <a:rPr lang="en-US" dirty="0"/>
              <a:t> cells to enhance suppressor function in the setting of active colitis, and this finding to thus provide a clear roadmap for translational cell therapy studies in patients with IBD. </a:t>
            </a:r>
          </a:p>
          <a:p>
            <a:r>
              <a:rPr lang="en-US" dirty="0"/>
              <a:t>As per previous study, 20 mcg of TALEN construct (left arm and right arm) and pEGFP-N1 (</a:t>
            </a:r>
            <a:r>
              <a:rPr lang="en-US" dirty="0" err="1"/>
              <a:t>Clontech</a:t>
            </a:r>
            <a:r>
              <a:rPr lang="en-US" dirty="0"/>
              <a:t>, Mountain View, CA, USA) DNAs will be transiently </a:t>
            </a:r>
            <a:r>
              <a:rPr lang="en-US" dirty="0" err="1"/>
              <a:t>nucleofected</a:t>
            </a:r>
            <a:r>
              <a:rPr lang="en-US" dirty="0"/>
              <a:t> by electroporation into primary </a:t>
            </a:r>
            <a:r>
              <a:rPr lang="en-US" dirty="0" err="1"/>
              <a:t>Treg</a:t>
            </a:r>
            <a:r>
              <a:rPr lang="en-US" dirty="0"/>
              <a:t> cells (RFP+). Forty-eight hours after nucleofection, GFP-expressing cells will be selected by fluorescence-activated cell sorting. Deletion of the IL6R" will be confirmed by flow cytometry. The TALEN edited IL6R" null cells will be expanded using </a:t>
            </a:r>
            <a:r>
              <a:rPr lang="en-US" dirty="0" err="1"/>
              <a:t>Treg</a:t>
            </a:r>
            <a:r>
              <a:rPr lang="en-US" dirty="0"/>
              <a:t> </a:t>
            </a:r>
            <a:r>
              <a:rPr lang="en-US" i="1" dirty="0"/>
              <a:t>ex vivo </a:t>
            </a:r>
            <a:r>
              <a:rPr lang="en-US" dirty="0"/>
              <a:t>cell expansion </a:t>
            </a:r>
            <a:r>
              <a:rPr lang="en-US" b="1" dirty="0">
                <a:solidFill>
                  <a:srgbClr val="0070C0"/>
                </a:solidFill>
              </a:rPr>
              <a:t>methods we have optimized</a:t>
            </a:r>
            <a:r>
              <a:rPr lang="en-US" dirty="0">
                <a:solidFill>
                  <a:schemeClr val="accent1">
                    <a:lumMod val="75000"/>
                  </a:schemeClr>
                </a:solidFill>
              </a:rPr>
              <a:t>, </a:t>
            </a:r>
            <a:r>
              <a:rPr lang="en-US" dirty="0"/>
              <a:t>and injected into recipient </a:t>
            </a:r>
            <a:r>
              <a:rPr lang="en-US" dirty="0" err="1"/>
              <a:t>RAGnull</a:t>
            </a:r>
            <a:r>
              <a:rPr lang="en-US" dirty="0"/>
              <a:t> animals with established colitis as above. </a:t>
            </a:r>
            <a:r>
              <a:rPr lang="en-US" b="1" dirty="0">
                <a:solidFill>
                  <a:srgbClr val="0070C0"/>
                </a:solidFill>
              </a:rPr>
              <a:t>We expect genetic editing </a:t>
            </a:r>
            <a:r>
              <a:rPr lang="en-US" i="1" dirty="0"/>
              <a:t>ex vivo </a:t>
            </a:r>
            <a:r>
              <a:rPr lang="en-US" dirty="0"/>
              <a:t>of WT </a:t>
            </a:r>
            <a:r>
              <a:rPr lang="en-US" dirty="0" err="1"/>
              <a:t>Treg</a:t>
            </a:r>
            <a:r>
              <a:rPr lang="en-US" dirty="0"/>
              <a:t> cells to enhance suppressor function in the setting of active colitis, and </a:t>
            </a:r>
            <a:r>
              <a:rPr lang="en-US" b="1" dirty="0">
                <a:solidFill>
                  <a:srgbClr val="0070C0"/>
                </a:solidFill>
              </a:rPr>
              <a:t>this finding to thus provide a clear roadmap </a:t>
            </a:r>
            <a:r>
              <a:rPr lang="en-US" dirty="0"/>
              <a:t>for translational cell therapy studies in patients with IBD. </a:t>
            </a:r>
          </a:p>
          <a:p>
            <a:r>
              <a:rPr lang="en-US" b="1" dirty="0"/>
              <a:t>Anticipated Results, potential pitfalls, and alternative approaches: </a:t>
            </a:r>
            <a:r>
              <a:rPr lang="en-US" dirty="0"/>
              <a:t>We expect in 3.1 robust treatment of active colitis with FOXP3+ </a:t>
            </a:r>
            <a:r>
              <a:rPr lang="en-US" dirty="0" err="1"/>
              <a:t>Treg</a:t>
            </a:r>
            <a:r>
              <a:rPr lang="en-US" dirty="0"/>
              <a:t> cells impaired in IL6R to EZH2 signaling either at the level of the receptor (IL6R" KO </a:t>
            </a:r>
            <a:r>
              <a:rPr lang="en-US" dirty="0" err="1"/>
              <a:t>Treg</a:t>
            </a:r>
            <a:r>
              <a:rPr lang="en-US" dirty="0"/>
              <a:t> cells) or EZH2 (EZH2 Y641F mutant) when compared to WT </a:t>
            </a:r>
            <a:r>
              <a:rPr lang="en-US" dirty="0" err="1"/>
              <a:t>Treg</a:t>
            </a:r>
            <a:r>
              <a:rPr lang="en-US" dirty="0"/>
              <a:t> cells. We expect in 3.2 genetic editing </a:t>
            </a:r>
            <a:r>
              <a:rPr lang="en-US" i="1" dirty="0"/>
              <a:t>ex vivo </a:t>
            </a:r>
            <a:r>
              <a:rPr lang="en-US" dirty="0"/>
              <a:t>of WT </a:t>
            </a:r>
            <a:r>
              <a:rPr lang="en-US" dirty="0" err="1"/>
              <a:t>Treg</a:t>
            </a:r>
            <a:r>
              <a:rPr lang="en-US" dirty="0"/>
              <a:t> cells to enhance suppressor function in the setting of active colitis, and this finding to </a:t>
            </a:r>
            <a:r>
              <a:rPr lang="en-US" b="1" dirty="0">
                <a:solidFill>
                  <a:srgbClr val="0070C0"/>
                </a:solidFill>
              </a:rPr>
              <a:t>provide pre-clinical data for translational cell therapy studies </a:t>
            </a:r>
            <a:r>
              <a:rPr lang="en-US" dirty="0"/>
              <a:t>in patients with IBD. As the Y641F mutant in </a:t>
            </a:r>
            <a:r>
              <a:rPr lang="en-US" i="1" dirty="0"/>
              <a:t>whole lymphocyte populations </a:t>
            </a:r>
            <a:r>
              <a:rPr lang="en-US" dirty="0"/>
              <a:t>has been associated with lymphoma, this particular mutation </a:t>
            </a:r>
            <a:r>
              <a:rPr lang="en-US" i="1" dirty="0"/>
              <a:t>uniquely within the </a:t>
            </a:r>
            <a:r>
              <a:rPr lang="en-US" i="1" dirty="0" err="1"/>
              <a:t>Treg</a:t>
            </a:r>
            <a:r>
              <a:rPr lang="en-US" i="1" dirty="0"/>
              <a:t> subset </a:t>
            </a:r>
            <a:r>
              <a:rPr lang="en-US" dirty="0"/>
              <a:t>will require extensive analysis. To test the long-term behavior of mutant </a:t>
            </a:r>
            <a:r>
              <a:rPr lang="en-US" dirty="0" err="1"/>
              <a:t>Treg</a:t>
            </a:r>
            <a:r>
              <a:rPr lang="en-US" dirty="0"/>
              <a:t> cells, we could perform rescue experiments of the scurfy mouse (no functional </a:t>
            </a:r>
            <a:r>
              <a:rPr lang="en-US" dirty="0" err="1"/>
              <a:t>Treg</a:t>
            </a:r>
            <a:r>
              <a:rPr lang="en-US" dirty="0"/>
              <a:t> cells) to study function and toxicity</a:t>
            </a:r>
            <a:r>
              <a:rPr lang="en-US" dirty="0">
                <a:solidFill>
                  <a:srgbClr val="0070C0"/>
                </a:solidFill>
              </a:rPr>
              <a:t>. </a:t>
            </a:r>
            <a:r>
              <a:rPr lang="en-US" b="1" dirty="0">
                <a:solidFill>
                  <a:srgbClr val="0070C0"/>
                </a:solidFill>
              </a:rPr>
              <a:t>A second alternative hypothesis</a:t>
            </a:r>
            <a:r>
              <a:rPr lang="en-US" dirty="0"/>
              <a:t> is that impaired </a:t>
            </a:r>
            <a:r>
              <a:rPr lang="en-US" dirty="0" err="1"/>
              <a:t>Treg</a:t>
            </a:r>
            <a:r>
              <a:rPr lang="en-US" dirty="0"/>
              <a:t> function in the setting of inflammation results not from intrinsic </a:t>
            </a:r>
            <a:r>
              <a:rPr lang="en-US" dirty="0" err="1"/>
              <a:t>Treg</a:t>
            </a:r>
            <a:r>
              <a:rPr lang="en-US" dirty="0"/>
              <a:t> dysfunction but the resistance to </a:t>
            </a:r>
            <a:r>
              <a:rPr lang="en-US" dirty="0" err="1"/>
              <a:t>Treg</a:t>
            </a:r>
            <a:r>
              <a:rPr lang="en-US" dirty="0"/>
              <a:t> suppressive mechanisms by T effector cells. </a:t>
            </a:r>
          </a:p>
        </p:txBody>
      </p:sp>
    </p:spTree>
    <p:extLst>
      <p:ext uri="{BB962C8B-B14F-4D97-AF65-F5344CB8AC3E}">
        <p14:creationId xmlns:p14="http://schemas.microsoft.com/office/powerpoint/2010/main" val="4902746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3D06D15-4B1B-2441-9ADA-2E5602580FBE}"/>
              </a:ext>
            </a:extLst>
          </p:cNvPr>
          <p:cNvSpPr txBox="1"/>
          <p:nvPr/>
        </p:nvSpPr>
        <p:spPr>
          <a:xfrm>
            <a:off x="139700" y="28569"/>
            <a:ext cx="11776075" cy="6617196"/>
          </a:xfrm>
          <a:prstGeom prst="rect">
            <a:avLst/>
          </a:prstGeom>
          <a:noFill/>
        </p:spPr>
        <p:txBody>
          <a:bodyPr wrap="square" rtlCol="0">
            <a:spAutoFit/>
          </a:bodyPr>
          <a:lstStyle/>
          <a:p>
            <a:r>
              <a:rPr lang="en-US" sz="2400" b="1" dirty="0"/>
              <a:t>		Research Design example </a:t>
            </a:r>
            <a:r>
              <a:rPr lang="en-US" sz="2400" b="1" dirty="0" smtClean="0"/>
              <a:t>continued</a:t>
            </a:r>
            <a:endParaRPr lang="en-US" sz="2400" b="1" dirty="0"/>
          </a:p>
          <a:p>
            <a:r>
              <a:rPr lang="en-US" sz="2000" dirty="0"/>
              <a:t>This hypothesis is readily testable using our current reagents through the treatment of colitis induced by IL6R" mutant T effector cells with WT </a:t>
            </a:r>
            <a:r>
              <a:rPr lang="en-US" sz="2000" dirty="0" err="1"/>
              <a:t>Treg</a:t>
            </a:r>
            <a:r>
              <a:rPr lang="en-US" sz="2000" dirty="0"/>
              <a:t> cells. We can now dissect the role for EZH2 in any cell population using tamoxifen-inducible </a:t>
            </a:r>
            <a:r>
              <a:rPr lang="en-US" sz="2000" dirty="0" err="1"/>
              <a:t>Cre</a:t>
            </a:r>
            <a:r>
              <a:rPr lang="en-US" sz="2000" dirty="0"/>
              <a:t>-ER(T) mutant mouse under the promotional control of actin. A third alternative hypothesis is that EZH1, not EZH2 is the primary target of IL6 signaling in </a:t>
            </a:r>
            <a:r>
              <a:rPr lang="en-US" sz="2000" dirty="0" err="1"/>
              <a:t>Treg</a:t>
            </a:r>
            <a:r>
              <a:rPr lang="en-US" sz="2000" dirty="0"/>
              <a:t> cells. Beyond initiation of the H3K27me3 mark (EZH2-containing </a:t>
            </a:r>
            <a:r>
              <a:rPr lang="en-US" sz="2000" dirty="0" err="1"/>
              <a:t>Polycomb</a:t>
            </a:r>
            <a:r>
              <a:rPr lang="en-US" sz="2000" dirty="0"/>
              <a:t> Repressor Complex 2 function), maintenance of the mark by the EZH1 HMT may well be involved in maintained </a:t>
            </a:r>
            <a:r>
              <a:rPr lang="en-US" sz="2000" dirty="0" err="1"/>
              <a:t>Treg</a:t>
            </a:r>
            <a:r>
              <a:rPr lang="en-US" sz="2000" dirty="0"/>
              <a:t> function. Given the </a:t>
            </a:r>
            <a:r>
              <a:rPr lang="en-US" sz="2000" b="1" dirty="0">
                <a:solidFill>
                  <a:srgbClr val="0070C0"/>
                </a:solidFill>
              </a:rPr>
              <a:t>strength of the preliminary data </a:t>
            </a:r>
            <a:r>
              <a:rPr lang="en-US" sz="2000" dirty="0"/>
              <a:t>and the phenotype of the conditional EZH2 KO mouse, we have necessarily chosen to focus on EZH2; however </a:t>
            </a:r>
            <a:r>
              <a:rPr lang="en-US" sz="2000" b="1" dirty="0">
                <a:solidFill>
                  <a:srgbClr val="0070C0"/>
                </a:solidFill>
              </a:rPr>
              <a:t>our laboratory and collaborative partners have the necessary tools and experience</a:t>
            </a:r>
            <a:r>
              <a:rPr lang="en-US" sz="2000" dirty="0">
                <a:solidFill>
                  <a:srgbClr val="0070C0"/>
                </a:solidFill>
              </a:rPr>
              <a:t> </a:t>
            </a:r>
            <a:r>
              <a:rPr lang="en-US" sz="2000" dirty="0"/>
              <a:t>to dissect additional HMT pathways should these investigations become necessary.</a:t>
            </a:r>
          </a:p>
          <a:p>
            <a:r>
              <a:rPr lang="en-US" sz="2000" b="1" dirty="0"/>
              <a:t>Conclusion: </a:t>
            </a:r>
            <a:r>
              <a:rPr lang="en-US" sz="2000" b="1" dirty="0">
                <a:solidFill>
                  <a:srgbClr val="0070C0"/>
                </a:solidFill>
              </a:rPr>
              <a:t>We are studying an innovative membrane </a:t>
            </a:r>
            <a:r>
              <a:rPr lang="en-US" sz="2000" dirty="0"/>
              <a:t>to nucleus signaling pathway connecting environmental inflammatory signals (IL6R) to cell differentiation machinery (EZH2) responsible for </a:t>
            </a:r>
            <a:r>
              <a:rPr lang="en-US" sz="2000" dirty="0" err="1"/>
              <a:t>Treg</a:t>
            </a:r>
            <a:r>
              <a:rPr lang="en-US" sz="2000" dirty="0"/>
              <a:t> cell fate and function. </a:t>
            </a:r>
            <a:r>
              <a:rPr lang="en-US" sz="2000" b="1" dirty="0">
                <a:solidFill>
                  <a:srgbClr val="0070C0"/>
                </a:solidFill>
              </a:rPr>
              <a:t>Our work has clear biomedical relevance to patients</a:t>
            </a:r>
            <a:r>
              <a:rPr lang="en-US" sz="2000" dirty="0">
                <a:solidFill>
                  <a:srgbClr val="0070C0"/>
                </a:solidFill>
              </a:rPr>
              <a:t> </a:t>
            </a:r>
            <a:r>
              <a:rPr lang="en-US" sz="2000" dirty="0"/>
              <a:t>with IBD. Moreover, our work represents a continuum beginning with basic mechanisms of kinase regulation of EZH2 (this proposal) to the </a:t>
            </a:r>
            <a:r>
              <a:rPr lang="en-US" sz="2000" i="1" dirty="0"/>
              <a:t>ex vivo </a:t>
            </a:r>
            <a:r>
              <a:rPr lang="en-US" sz="2000" dirty="0"/>
              <a:t>manipulation of </a:t>
            </a:r>
            <a:r>
              <a:rPr lang="en-US" sz="2000" dirty="0" err="1"/>
              <a:t>Treg</a:t>
            </a:r>
            <a:r>
              <a:rPr lang="en-US" sz="2000" dirty="0"/>
              <a:t> cells for cell therapy of IBD. </a:t>
            </a:r>
            <a:r>
              <a:rPr lang="en-US" sz="2000" b="1" dirty="0">
                <a:solidFill>
                  <a:srgbClr val="0070C0"/>
                </a:solidFill>
              </a:rPr>
              <a:t>The work is significant as it should lead to first-in-man studies </a:t>
            </a:r>
            <a:r>
              <a:rPr lang="en-US" sz="2000" dirty="0"/>
              <a:t>of engineered </a:t>
            </a:r>
            <a:r>
              <a:rPr lang="en-US" sz="2000" dirty="0" err="1"/>
              <a:t>Treg</a:t>
            </a:r>
            <a:r>
              <a:rPr lang="en-US" sz="2000" dirty="0"/>
              <a:t> cells in human IBD. </a:t>
            </a:r>
          </a:p>
          <a:p>
            <a:endParaRPr lang="en-US" sz="2000" dirty="0"/>
          </a:p>
          <a:p>
            <a:r>
              <a:rPr lang="en-US" sz="2000" b="1" dirty="0"/>
              <a:t>Time line</a:t>
            </a:r>
          </a:p>
          <a:p>
            <a:r>
              <a:rPr lang="en-US" sz="2000" dirty="0"/>
              <a:t>Aim 1 months 1-14</a:t>
            </a:r>
          </a:p>
          <a:p>
            <a:r>
              <a:rPr lang="en-US" sz="2000" dirty="0"/>
              <a:t>Aim 2 months 12-24</a:t>
            </a:r>
          </a:p>
          <a:p>
            <a:r>
              <a:rPr lang="en-US" sz="2000" dirty="0"/>
              <a:t>Aim 3 months </a:t>
            </a:r>
            <a:r>
              <a:rPr lang="en-US" sz="2000" dirty="0" smtClean="0"/>
              <a:t>15-24</a:t>
            </a:r>
            <a:endParaRPr lang="en-US" sz="2000" dirty="0"/>
          </a:p>
        </p:txBody>
      </p:sp>
      <p:pic>
        <p:nvPicPr>
          <p:cNvPr id="3073" name="Picture 1" descr="page58image10853264">
            <a:extLst>
              <a:ext uri="{FF2B5EF4-FFF2-40B4-BE49-F238E27FC236}">
                <a16:creationId xmlns:a16="http://schemas.microsoft.com/office/drawing/2014/main" xmlns="" id="{0FDD6191-06CF-AA4E-8C05-427F773467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age58image11268912">
            <a:extLst>
              <a:ext uri="{FF2B5EF4-FFF2-40B4-BE49-F238E27FC236}">
                <a16:creationId xmlns:a16="http://schemas.microsoft.com/office/drawing/2014/main" xmlns="" id="{AC4E29F2-EE7E-104C-A77E-71521F6D3E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87400" cy="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58image28239616">
            <a:extLst>
              <a:ext uri="{FF2B5EF4-FFF2-40B4-BE49-F238E27FC236}">
                <a16:creationId xmlns:a16="http://schemas.microsoft.com/office/drawing/2014/main" xmlns="" id="{8AB6E9FA-4214-6841-9992-89EAE47C7A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5400" cy="25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age58image21651136">
            <a:extLst>
              <a:ext uri="{FF2B5EF4-FFF2-40B4-BE49-F238E27FC236}">
                <a16:creationId xmlns:a16="http://schemas.microsoft.com/office/drawing/2014/main" xmlns="" id="{3CD3DE58-84A1-3B48-9B68-DE3ED43D58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page58image21673472">
            <a:extLst>
              <a:ext uri="{FF2B5EF4-FFF2-40B4-BE49-F238E27FC236}">
                <a16:creationId xmlns:a16="http://schemas.microsoft.com/office/drawing/2014/main" xmlns="" id="{10851038-8CA8-AC4B-9231-1B92FA91B5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age58image21674624">
            <a:extLst>
              <a:ext uri="{FF2B5EF4-FFF2-40B4-BE49-F238E27FC236}">
                <a16:creationId xmlns:a16="http://schemas.microsoft.com/office/drawing/2014/main" xmlns="" id="{7ECF8F01-15A6-344C-835C-1530384A23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page58image21673856">
            <a:extLst>
              <a:ext uri="{FF2B5EF4-FFF2-40B4-BE49-F238E27FC236}">
                <a16:creationId xmlns:a16="http://schemas.microsoft.com/office/drawing/2014/main" xmlns="" id="{FFDACD0E-1ADA-F04B-B9E0-D84352B893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age58image11250736">
            <a:extLst>
              <a:ext uri="{FF2B5EF4-FFF2-40B4-BE49-F238E27FC236}">
                <a16:creationId xmlns:a16="http://schemas.microsoft.com/office/drawing/2014/main" xmlns="" id="{A5DDC5B6-EC68-4041-A266-8A3A9404FF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page58image21950080">
            <a:extLst>
              <a:ext uri="{FF2B5EF4-FFF2-40B4-BE49-F238E27FC236}">
                <a16:creationId xmlns:a16="http://schemas.microsoft.com/office/drawing/2014/main" xmlns="" id="{BE39A2C5-E53F-1E42-AEED-B0B4895893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page58image28291056">
            <a:extLst>
              <a:ext uri="{FF2B5EF4-FFF2-40B4-BE49-F238E27FC236}">
                <a16:creationId xmlns:a16="http://schemas.microsoft.com/office/drawing/2014/main" xmlns="" id="{0E14A3E3-AAAF-0E4B-B5BC-78D986C964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5400" cy="381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page58image21951040">
            <a:extLst>
              <a:ext uri="{FF2B5EF4-FFF2-40B4-BE49-F238E27FC236}">
                <a16:creationId xmlns:a16="http://schemas.microsoft.com/office/drawing/2014/main" xmlns="" id="{A7D7D368-CB65-FE4A-BF7E-EA20CD284D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page58image11243008">
            <a:extLst>
              <a:ext uri="{FF2B5EF4-FFF2-40B4-BE49-F238E27FC236}">
                <a16:creationId xmlns:a16="http://schemas.microsoft.com/office/drawing/2014/main" xmlns="" id="{E8E56B55-23FC-DD40-A315-57C05F1123E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39700" cy="762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age58image21943360">
            <a:extLst>
              <a:ext uri="{FF2B5EF4-FFF2-40B4-BE49-F238E27FC236}">
                <a16:creationId xmlns:a16="http://schemas.microsoft.com/office/drawing/2014/main" xmlns="" id="{0B374507-762E-5C47-B0C0-6E06E0F258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age58image11233344">
            <a:extLst>
              <a:ext uri="{FF2B5EF4-FFF2-40B4-BE49-F238E27FC236}">
                <a16:creationId xmlns:a16="http://schemas.microsoft.com/office/drawing/2014/main" xmlns="" id="{18FC9620-5D51-DA46-88C6-29AB3855221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age58image21980352">
            <a:extLst>
              <a:ext uri="{FF2B5EF4-FFF2-40B4-BE49-F238E27FC236}">
                <a16:creationId xmlns:a16="http://schemas.microsoft.com/office/drawing/2014/main" xmlns="" id="{39BD5F6B-28C3-0843-9514-A7931B8692E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3091" name="Picture 19" descr="page58image28293968">
            <a:extLst>
              <a:ext uri="{FF2B5EF4-FFF2-40B4-BE49-F238E27FC236}">
                <a16:creationId xmlns:a16="http://schemas.microsoft.com/office/drawing/2014/main" xmlns="" id="{DF07C9DD-B0E2-C84C-A2B7-C913F500009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14300" cy="76200"/>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1" descr="page58image21692800">
            <a:extLst>
              <a:ext uri="{FF2B5EF4-FFF2-40B4-BE49-F238E27FC236}">
                <a16:creationId xmlns:a16="http://schemas.microsoft.com/office/drawing/2014/main" xmlns="" id="{888965AF-0BC6-014D-BFED-1CCC35DC66A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page58image28214496">
            <a:extLst>
              <a:ext uri="{FF2B5EF4-FFF2-40B4-BE49-F238E27FC236}">
                <a16:creationId xmlns:a16="http://schemas.microsoft.com/office/drawing/2014/main" xmlns="" id="{89432AD0-4060-E241-83C0-38A78A8550A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2120900" cy="17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8212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1845F40-3237-AA46-96BB-BBDF6EA580B7}"/>
              </a:ext>
            </a:extLst>
          </p:cNvPr>
          <p:cNvSpPr txBox="1"/>
          <p:nvPr/>
        </p:nvSpPr>
        <p:spPr>
          <a:xfrm>
            <a:off x="614363" y="157159"/>
            <a:ext cx="11087100" cy="7386638"/>
          </a:xfrm>
          <a:prstGeom prst="rect">
            <a:avLst/>
          </a:prstGeom>
          <a:noFill/>
        </p:spPr>
        <p:txBody>
          <a:bodyPr wrap="square" rtlCol="0">
            <a:spAutoFit/>
          </a:bodyPr>
          <a:lstStyle/>
          <a:p>
            <a:r>
              <a:rPr lang="en-US" sz="2400" b="1" dirty="0"/>
              <a:t>Summary of Research Design Format</a:t>
            </a:r>
          </a:p>
          <a:p>
            <a:endParaRPr lang="en-US" dirty="0"/>
          </a:p>
          <a:p>
            <a:r>
              <a:rPr lang="en-US" dirty="0"/>
              <a:t>Restate Aim 1</a:t>
            </a:r>
          </a:p>
          <a:p>
            <a:r>
              <a:rPr lang="en-US" dirty="0"/>
              <a:t>	Introduction</a:t>
            </a:r>
          </a:p>
          <a:p>
            <a:r>
              <a:rPr lang="en-US" dirty="0"/>
              <a:t>	Justification,, feasibility and preliminary data</a:t>
            </a:r>
          </a:p>
          <a:p>
            <a:r>
              <a:rPr lang="en-US" dirty="0"/>
              <a:t>	Sub aim 1.1 Title</a:t>
            </a:r>
          </a:p>
          <a:p>
            <a:r>
              <a:rPr lang="en-US" dirty="0"/>
              <a:t>		Method</a:t>
            </a:r>
          </a:p>
          <a:p>
            <a:r>
              <a:rPr lang="en-US" dirty="0"/>
              <a:t>	Sub aim 1.2 title</a:t>
            </a:r>
          </a:p>
          <a:p>
            <a:r>
              <a:rPr lang="en-US" dirty="0"/>
              <a:t>		Method</a:t>
            </a:r>
          </a:p>
          <a:p>
            <a:r>
              <a:rPr lang="en-US" dirty="0"/>
              <a:t>	Sub aim 1.3 Title</a:t>
            </a:r>
          </a:p>
          <a:p>
            <a:r>
              <a:rPr lang="en-US" dirty="0"/>
              <a:t>		Method</a:t>
            </a:r>
          </a:p>
          <a:p>
            <a:r>
              <a:rPr lang="en-US" dirty="0"/>
              <a:t>	Anticipated Results, potential pitfalls, and alternative approaches</a:t>
            </a:r>
          </a:p>
          <a:p>
            <a:r>
              <a:rPr lang="en-US" dirty="0"/>
              <a:t>Restate Aim 2</a:t>
            </a:r>
          </a:p>
          <a:p>
            <a:r>
              <a:rPr lang="en-US" dirty="0"/>
              <a:t>	Introduction</a:t>
            </a:r>
          </a:p>
          <a:p>
            <a:r>
              <a:rPr lang="en-US" dirty="0"/>
              <a:t>	Justification,, feasibility and preliminary data</a:t>
            </a:r>
          </a:p>
          <a:p>
            <a:r>
              <a:rPr lang="en-US" dirty="0"/>
              <a:t>	Sub aim 2.1 Title</a:t>
            </a:r>
          </a:p>
          <a:p>
            <a:r>
              <a:rPr lang="en-US" dirty="0"/>
              <a:t>		Method</a:t>
            </a:r>
          </a:p>
          <a:p>
            <a:r>
              <a:rPr lang="en-US" dirty="0"/>
              <a:t>	Sub aim 2.2 title</a:t>
            </a:r>
          </a:p>
          <a:p>
            <a:r>
              <a:rPr lang="en-US" dirty="0"/>
              <a:t>		Method</a:t>
            </a:r>
          </a:p>
          <a:p>
            <a:r>
              <a:rPr lang="en-US" dirty="0"/>
              <a:t>	Sub aim 2.3 Title</a:t>
            </a:r>
          </a:p>
          <a:p>
            <a:r>
              <a:rPr lang="en-US" dirty="0"/>
              <a:t>		Method</a:t>
            </a:r>
          </a:p>
          <a:p>
            <a:r>
              <a:rPr lang="en-US" dirty="0"/>
              <a:t>	Anticipated Results, potential pitfalls, and alternative approaches</a:t>
            </a:r>
          </a:p>
          <a:p>
            <a:r>
              <a:rPr lang="en-US" dirty="0"/>
              <a:t>Conclusion</a:t>
            </a:r>
          </a:p>
          <a:p>
            <a:r>
              <a:rPr lang="en-US" dirty="0"/>
              <a:t>Timeline</a:t>
            </a:r>
          </a:p>
          <a:p>
            <a:endParaRPr lang="en-US" dirty="0"/>
          </a:p>
          <a:p>
            <a:endParaRPr lang="en-US" dirty="0"/>
          </a:p>
        </p:txBody>
      </p:sp>
    </p:spTree>
    <p:extLst>
      <p:ext uri="{BB962C8B-B14F-4D97-AF65-F5344CB8AC3E}">
        <p14:creationId xmlns:p14="http://schemas.microsoft.com/office/powerpoint/2010/main" val="20599331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0290B46B-CC76-0549-AD4E-3C1820655218}"/>
              </a:ext>
            </a:extLst>
          </p:cNvPr>
          <p:cNvSpPr txBox="1"/>
          <p:nvPr/>
        </p:nvSpPr>
        <p:spPr>
          <a:xfrm>
            <a:off x="842963" y="342900"/>
            <a:ext cx="10329862" cy="5016758"/>
          </a:xfrm>
          <a:prstGeom prst="rect">
            <a:avLst/>
          </a:prstGeom>
          <a:noFill/>
        </p:spPr>
        <p:txBody>
          <a:bodyPr wrap="square" rtlCol="0">
            <a:spAutoFit/>
          </a:bodyPr>
          <a:lstStyle/>
          <a:p>
            <a:r>
              <a:rPr lang="en-US" b="1" dirty="0"/>
              <a:t>		</a:t>
            </a:r>
            <a:r>
              <a:rPr lang="en-US" sz="4000" b="1" dirty="0"/>
              <a:t>Supporting information:</a:t>
            </a:r>
            <a:br>
              <a:rPr lang="en-US" sz="4000" b="1" dirty="0"/>
            </a:br>
            <a:endParaRPr lang="en-US" sz="4000" b="1" dirty="0"/>
          </a:p>
          <a:p>
            <a:r>
              <a:rPr lang="en-US" sz="4000" dirty="0"/>
              <a:t>Personnel</a:t>
            </a:r>
            <a:br>
              <a:rPr lang="en-US" sz="4000" dirty="0"/>
            </a:br>
            <a:r>
              <a:rPr lang="en-US" sz="4000" dirty="0"/>
              <a:t>Budget</a:t>
            </a:r>
            <a:br>
              <a:rPr lang="en-US" sz="4000" dirty="0"/>
            </a:br>
            <a:r>
              <a:rPr lang="en-US" sz="4000" dirty="0"/>
              <a:t>Dissemination of information</a:t>
            </a:r>
            <a:br>
              <a:rPr lang="en-US" sz="4000" dirty="0"/>
            </a:br>
            <a:r>
              <a:rPr lang="en-US" sz="4000" dirty="0"/>
              <a:t>Vertebrate animals</a:t>
            </a:r>
          </a:p>
          <a:p>
            <a:r>
              <a:rPr lang="en-US" sz="4000" dirty="0"/>
              <a:t>Equipment</a:t>
            </a:r>
          </a:p>
          <a:p>
            <a:r>
              <a:rPr lang="en-US" sz="4000" dirty="0"/>
              <a:t>References</a:t>
            </a:r>
          </a:p>
        </p:txBody>
      </p:sp>
    </p:spTree>
    <p:extLst>
      <p:ext uri="{BB962C8B-B14F-4D97-AF65-F5344CB8AC3E}">
        <p14:creationId xmlns:p14="http://schemas.microsoft.com/office/powerpoint/2010/main" val="15970775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505DC73-102F-5745-A740-500B7D2E27B5}"/>
              </a:ext>
            </a:extLst>
          </p:cNvPr>
          <p:cNvSpPr txBox="1"/>
          <p:nvPr/>
        </p:nvSpPr>
        <p:spPr>
          <a:xfrm>
            <a:off x="842963" y="457200"/>
            <a:ext cx="10201275" cy="5016758"/>
          </a:xfrm>
          <a:prstGeom prst="rect">
            <a:avLst/>
          </a:prstGeom>
          <a:noFill/>
        </p:spPr>
        <p:txBody>
          <a:bodyPr wrap="square" rtlCol="0">
            <a:spAutoFit/>
          </a:bodyPr>
          <a:lstStyle/>
          <a:p>
            <a:r>
              <a:rPr lang="en-US" sz="2800" b="1" dirty="0"/>
              <a:t>	Writing the Credentials of the PI and Other Staff</a:t>
            </a:r>
          </a:p>
          <a:p>
            <a:endParaRPr lang="en-US" sz="2800" b="1" dirty="0"/>
          </a:p>
          <a:p>
            <a:r>
              <a:rPr lang="en-US" sz="2400" u="sng" dirty="0"/>
              <a:t>Each biographical sketch should connected with the proposal and display the unique background which will be valuable in working on the proposed project.</a:t>
            </a:r>
          </a:p>
          <a:p>
            <a:endParaRPr lang="en-US" sz="2400" dirty="0"/>
          </a:p>
          <a:p>
            <a:r>
              <a:rPr lang="en-US" sz="2400" dirty="0"/>
              <a:t>Carefully </a:t>
            </a:r>
            <a:r>
              <a:rPr lang="en-US" sz="2400" dirty="0">
                <a:solidFill>
                  <a:srgbClr val="0070C0"/>
                </a:solidFill>
              </a:rPr>
              <a:t>follow program guidelines about format and length of biographical sketches.</a:t>
            </a:r>
          </a:p>
          <a:p>
            <a:endParaRPr lang="en-US" sz="2400" dirty="0"/>
          </a:p>
          <a:p>
            <a:r>
              <a:rPr lang="en-US" sz="2400" dirty="0"/>
              <a:t>The roles of all personnel are described in the proposal itself. </a:t>
            </a:r>
            <a:r>
              <a:rPr lang="en-US" sz="2400" dirty="0">
                <a:solidFill>
                  <a:srgbClr val="0070C0"/>
                </a:solidFill>
              </a:rPr>
              <a:t>Having the roles of all personnel discussed within the narrative is important so that reviewers can understand their involvement, leadership, and commitment to the project.</a:t>
            </a:r>
          </a:p>
          <a:p>
            <a:r>
              <a:rPr lang="en-US" sz="2400" dirty="0"/>
              <a:t/>
            </a:r>
            <a:br>
              <a:rPr lang="en-US" sz="2400" dirty="0"/>
            </a:br>
            <a:endParaRPr lang="en-US" sz="2400" dirty="0"/>
          </a:p>
        </p:txBody>
      </p:sp>
    </p:spTree>
    <p:extLst>
      <p:ext uri="{BB962C8B-B14F-4D97-AF65-F5344CB8AC3E}">
        <p14:creationId xmlns:p14="http://schemas.microsoft.com/office/powerpoint/2010/main" val="117617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9D9B3B6-DDC8-0E44-99A2-5DC3CFFAAA69}"/>
              </a:ext>
            </a:extLst>
          </p:cNvPr>
          <p:cNvSpPr>
            <a:spLocks noGrp="1"/>
          </p:cNvSpPr>
          <p:nvPr>
            <p:ph idx="1"/>
          </p:nvPr>
        </p:nvSpPr>
        <p:spPr>
          <a:xfrm>
            <a:off x="123813" y="-170917"/>
            <a:ext cx="8691576" cy="1042587"/>
          </a:xfrm>
        </p:spPr>
        <p:txBody>
          <a:bodyPr>
            <a:normAutofit fontScale="25000" lnSpcReduction="20000"/>
          </a:bodyPr>
          <a:lstStyle/>
          <a:p>
            <a:pPr marL="0" indent="0">
              <a:lnSpc>
                <a:spcPct val="170000"/>
              </a:lnSpc>
              <a:spcBef>
                <a:spcPct val="50000"/>
              </a:spcBef>
              <a:buNone/>
            </a:pPr>
            <a:r>
              <a:rPr lang="en-US" altLang="en-US" sz="11200" b="1" dirty="0"/>
              <a:t>Grant Source Examples from manuscript acknowledgements</a:t>
            </a:r>
            <a:endParaRPr lang="en-US" altLang="en-US" sz="11200" dirty="0">
              <a:solidFill>
                <a:schemeClr val="accent2"/>
              </a:solidFill>
            </a:endParaRPr>
          </a:p>
          <a:p>
            <a:pPr marL="0" indent="0">
              <a:lnSpc>
                <a:spcPct val="120000"/>
              </a:lnSpc>
              <a:spcBef>
                <a:spcPct val="50000"/>
              </a:spcBef>
              <a:buNone/>
            </a:pPr>
            <a:r>
              <a:rPr lang="en-US" altLang="en-US" sz="9600" dirty="0">
                <a:cs typeface="Arial" panose="020B0604020202020204" pitchFamily="34" charset="0"/>
              </a:rPr>
              <a:t>European Science Foundation</a:t>
            </a:r>
          </a:p>
          <a:p>
            <a:pPr marL="0" indent="0">
              <a:lnSpc>
                <a:spcPct val="120000"/>
              </a:lnSpc>
              <a:spcBef>
                <a:spcPct val="50000"/>
              </a:spcBef>
              <a:buNone/>
            </a:pPr>
            <a:r>
              <a:rPr lang="en-US" altLang="en-US" sz="9600" dirty="0">
                <a:cs typeface="Arial" panose="020B0604020202020204" pitchFamily="34" charset="0"/>
              </a:rPr>
              <a:t>European Research Council</a:t>
            </a:r>
          </a:p>
          <a:p>
            <a:pPr marL="0" indent="0">
              <a:lnSpc>
                <a:spcPct val="120000"/>
              </a:lnSpc>
              <a:spcBef>
                <a:spcPct val="50000"/>
              </a:spcBef>
              <a:buNone/>
            </a:pPr>
            <a:r>
              <a:rPr lang="en-US" altLang="en-US" sz="9600" dirty="0">
                <a:cs typeface="Arial" panose="020B0604020202020204" pitchFamily="34" charset="0"/>
              </a:rPr>
              <a:t>European Center for Allergy Research Foundation</a:t>
            </a:r>
          </a:p>
          <a:p>
            <a:pPr marL="0" indent="0">
              <a:lnSpc>
                <a:spcPct val="120000"/>
              </a:lnSpc>
              <a:spcBef>
                <a:spcPct val="50000"/>
              </a:spcBef>
              <a:buNone/>
            </a:pPr>
            <a:r>
              <a:rPr lang="en-US" altLang="en-US" sz="9600" dirty="0">
                <a:cs typeface="Arial" panose="020B0604020202020204" pitchFamily="34" charset="0"/>
              </a:rPr>
              <a:t>American Italian Cancer Foundation</a:t>
            </a:r>
          </a:p>
          <a:p>
            <a:pPr marL="0" indent="0">
              <a:lnSpc>
                <a:spcPct val="120000"/>
              </a:lnSpc>
              <a:spcBef>
                <a:spcPct val="50000"/>
              </a:spcBef>
              <a:buNone/>
            </a:pPr>
            <a:r>
              <a:rPr lang="en-US" altLang="en-US" sz="9600" dirty="0">
                <a:cs typeface="Arial" panose="020B0604020202020204" pitchFamily="34" charset="0"/>
              </a:rPr>
              <a:t>Human Health Foundation</a:t>
            </a:r>
          </a:p>
          <a:p>
            <a:pPr marL="0" indent="0">
              <a:lnSpc>
                <a:spcPct val="120000"/>
              </a:lnSpc>
              <a:spcBef>
                <a:spcPct val="50000"/>
              </a:spcBef>
              <a:buNone/>
            </a:pPr>
            <a:r>
              <a:rPr lang="en-US" altLang="en-US" sz="9600" dirty="0">
                <a:cs typeface="Arial" panose="020B0604020202020204" pitchFamily="34" charset="0"/>
              </a:rPr>
              <a:t>European Skin Research Foundation</a:t>
            </a:r>
          </a:p>
          <a:p>
            <a:pPr marL="0" indent="0">
              <a:lnSpc>
                <a:spcPct val="120000"/>
              </a:lnSpc>
              <a:spcBef>
                <a:spcPct val="50000"/>
              </a:spcBef>
              <a:buNone/>
            </a:pPr>
            <a:r>
              <a:rPr lang="en-US" altLang="en-US" sz="9600" dirty="0" err="1">
                <a:cs typeface="Arial" panose="020B0604020202020204" pitchFamily="34" charset="0"/>
              </a:rPr>
              <a:t>Foundazione</a:t>
            </a:r>
            <a:r>
              <a:rPr lang="en-US" altLang="en-US" sz="9600" dirty="0">
                <a:cs typeface="Arial" panose="020B0604020202020204" pitchFamily="34" charset="0"/>
              </a:rPr>
              <a:t> Banco di </a:t>
            </a:r>
            <a:r>
              <a:rPr lang="en-US" altLang="en-US" sz="9600" dirty="0" err="1">
                <a:cs typeface="Arial" panose="020B0604020202020204" pitchFamily="34" charset="0"/>
              </a:rPr>
              <a:t>Sardegna</a:t>
            </a:r>
            <a:endParaRPr lang="en-US" altLang="en-US" sz="9600" dirty="0">
              <a:cs typeface="Arial" panose="020B0604020202020204" pitchFamily="34" charset="0"/>
            </a:endParaRPr>
          </a:p>
          <a:p>
            <a:pPr marL="0" indent="0">
              <a:lnSpc>
                <a:spcPct val="120000"/>
              </a:lnSpc>
              <a:spcBef>
                <a:spcPct val="50000"/>
              </a:spcBef>
              <a:buNone/>
            </a:pPr>
            <a:r>
              <a:rPr lang="en-US" altLang="en-US" sz="9600" dirty="0">
                <a:cs typeface="Arial" panose="020B0604020202020204" pitchFamily="34" charset="0"/>
              </a:rPr>
              <a:t>Italian National Research Council</a:t>
            </a:r>
          </a:p>
          <a:p>
            <a:pPr marL="0" indent="0">
              <a:lnSpc>
                <a:spcPct val="120000"/>
              </a:lnSpc>
              <a:spcBef>
                <a:spcPct val="50000"/>
              </a:spcBef>
              <a:buNone/>
            </a:pPr>
            <a:r>
              <a:rPr lang="en-US" altLang="en-US" sz="9600" dirty="0">
                <a:cs typeface="Arial" panose="020B0604020202020204" pitchFamily="34" charset="0"/>
              </a:rPr>
              <a:t>International Scientific Institute </a:t>
            </a:r>
            <a:r>
              <a:rPr lang="ja-JP" altLang="en-US" sz="9600" dirty="0">
                <a:cs typeface="Arial" panose="020B0604020202020204" pitchFamily="34" charset="0"/>
              </a:rPr>
              <a:t>“</a:t>
            </a:r>
            <a:r>
              <a:rPr lang="en-US" altLang="ja-JP" sz="9600" dirty="0">
                <a:cs typeface="Arial" panose="020B0604020202020204" pitchFamily="34" charset="0"/>
              </a:rPr>
              <a:t>Paolo VI</a:t>
            </a:r>
            <a:r>
              <a:rPr lang="ja-JP" altLang="en-US" sz="9600" dirty="0">
                <a:cs typeface="Arial" panose="020B0604020202020204" pitchFamily="34" charset="0"/>
              </a:rPr>
              <a:t>”</a:t>
            </a:r>
            <a:r>
              <a:rPr lang="en-US" altLang="ja-JP" sz="9600" dirty="0">
                <a:cs typeface="Arial" panose="020B0604020202020204" pitchFamily="34" charset="0"/>
              </a:rPr>
              <a:t> (ISI)</a:t>
            </a:r>
          </a:p>
          <a:p>
            <a:pPr marL="0" indent="0">
              <a:lnSpc>
                <a:spcPct val="120000"/>
              </a:lnSpc>
              <a:spcBef>
                <a:spcPct val="50000"/>
              </a:spcBef>
              <a:buNone/>
            </a:pPr>
            <a:r>
              <a:rPr lang="en-US" altLang="en-US" sz="9600" dirty="0">
                <a:cs typeface="Arial" panose="020B0604020202020204" pitchFamily="34" charset="0"/>
              </a:rPr>
              <a:t>MIUR (Ministry of Education, University &amp; Research</a:t>
            </a:r>
          </a:p>
          <a:p>
            <a:endParaRPr lang="en-US" dirty="0"/>
          </a:p>
        </p:txBody>
      </p:sp>
      <p:sp>
        <p:nvSpPr>
          <p:cNvPr id="4" name="TextBox 3">
            <a:extLst>
              <a:ext uri="{FF2B5EF4-FFF2-40B4-BE49-F238E27FC236}">
                <a16:creationId xmlns:a16="http://schemas.microsoft.com/office/drawing/2014/main" xmlns="" id="{2B6EA2E0-8A73-DF41-978E-1CBA3CF72E48}"/>
              </a:ext>
            </a:extLst>
          </p:cNvPr>
          <p:cNvSpPr txBox="1"/>
          <p:nvPr/>
        </p:nvSpPr>
        <p:spPr>
          <a:xfrm>
            <a:off x="6800845" y="211127"/>
            <a:ext cx="5514974" cy="6684907"/>
          </a:xfrm>
          <a:prstGeom prst="rect">
            <a:avLst/>
          </a:prstGeom>
          <a:noFill/>
        </p:spPr>
        <p:txBody>
          <a:bodyPr wrap="square" rtlCol="0">
            <a:spAutoFit/>
          </a:bodyPr>
          <a:lstStyle/>
          <a:p>
            <a:pPr>
              <a:lnSpc>
                <a:spcPct val="150000"/>
              </a:lnSpc>
              <a:spcBef>
                <a:spcPct val="50000"/>
              </a:spcBef>
              <a:defRPr/>
            </a:pPr>
            <a:r>
              <a:rPr lang="en-US" sz="2400" dirty="0" err="1">
                <a:ea typeface="ＭＳ Ｐゴシック" charset="0"/>
              </a:rPr>
              <a:t>Pallotti</a:t>
            </a:r>
            <a:r>
              <a:rPr lang="en-US" sz="2400" dirty="0">
                <a:ea typeface="ＭＳ Ｐゴシック" charset="0"/>
              </a:rPr>
              <a:t> Foundation</a:t>
            </a:r>
          </a:p>
          <a:p>
            <a:pPr>
              <a:spcBef>
                <a:spcPct val="50000"/>
              </a:spcBef>
              <a:defRPr/>
            </a:pPr>
            <a:r>
              <a:rPr lang="en-US" sz="2400" dirty="0" err="1">
                <a:ea typeface="ＭＳ Ｐゴシック" charset="0"/>
              </a:rPr>
              <a:t>Minestero</a:t>
            </a:r>
            <a:r>
              <a:rPr lang="en-US" sz="2400" dirty="0">
                <a:ea typeface="ＭＳ Ｐゴシック" charset="0"/>
              </a:rPr>
              <a:t> Della Salute, </a:t>
            </a:r>
            <a:r>
              <a:rPr lang="en-US" sz="2400" dirty="0" err="1">
                <a:ea typeface="ＭＳ Ｐゴシック" charset="0"/>
              </a:rPr>
              <a:t>Ricerca</a:t>
            </a:r>
            <a:r>
              <a:rPr lang="en-US" sz="2400" dirty="0">
                <a:ea typeface="ＭＳ Ｐゴシック" charset="0"/>
              </a:rPr>
              <a:t> </a:t>
            </a:r>
            <a:r>
              <a:rPr lang="en-US" sz="2400" dirty="0" err="1">
                <a:ea typeface="ＭＳ Ｐゴシック" charset="0"/>
              </a:rPr>
              <a:t>Finalizzata</a:t>
            </a:r>
            <a:endParaRPr lang="en-US" sz="2400" dirty="0">
              <a:ea typeface="ＭＳ Ｐゴシック" charset="0"/>
            </a:endParaRPr>
          </a:p>
          <a:p>
            <a:pPr>
              <a:spcBef>
                <a:spcPct val="50000"/>
              </a:spcBef>
              <a:defRPr/>
            </a:pPr>
            <a:r>
              <a:rPr lang="en-US" sz="2400" dirty="0">
                <a:ea typeface="ＭＳ Ｐゴシック" charset="0"/>
              </a:rPr>
              <a:t>PRIN</a:t>
            </a:r>
          </a:p>
          <a:p>
            <a:pPr>
              <a:spcBef>
                <a:spcPct val="50000"/>
              </a:spcBef>
              <a:defRPr/>
            </a:pPr>
            <a:r>
              <a:rPr lang="en-US" sz="2400" dirty="0">
                <a:ea typeface="ＭＳ Ｐゴシック" charset="0"/>
              </a:rPr>
              <a:t>Fondazione Roma</a:t>
            </a:r>
          </a:p>
          <a:p>
            <a:pPr>
              <a:spcBef>
                <a:spcPct val="50000"/>
              </a:spcBef>
              <a:defRPr/>
            </a:pPr>
            <a:r>
              <a:rPr lang="en-US" sz="2400" dirty="0">
                <a:ea typeface="ＭＳ Ｐゴシック" charset="0"/>
              </a:rPr>
              <a:t>Foundation Franco &amp; Piero </a:t>
            </a:r>
            <a:r>
              <a:rPr lang="en-US" sz="2400" dirty="0" err="1">
                <a:ea typeface="ＭＳ Ｐゴシック" charset="0"/>
              </a:rPr>
              <a:t>Cutino</a:t>
            </a:r>
            <a:endParaRPr lang="en-US" sz="2400" dirty="0">
              <a:ea typeface="ＭＳ Ｐゴシック" charset="0"/>
            </a:endParaRPr>
          </a:p>
          <a:p>
            <a:pPr>
              <a:spcBef>
                <a:spcPct val="50000"/>
              </a:spcBef>
              <a:defRPr/>
            </a:pPr>
            <a:r>
              <a:rPr lang="en-US" sz="2400" dirty="0">
                <a:ea typeface="ＭＳ Ｐゴシック" charset="0"/>
              </a:rPr>
              <a:t>AIRC</a:t>
            </a:r>
          </a:p>
          <a:p>
            <a:pPr>
              <a:spcBef>
                <a:spcPct val="50000"/>
              </a:spcBef>
              <a:defRPr/>
            </a:pPr>
            <a:r>
              <a:rPr lang="en-US" sz="2400" dirty="0">
                <a:ea typeface="ＭＳ Ｐゴシック" charset="0"/>
              </a:rPr>
              <a:t>British Heart Foundation</a:t>
            </a:r>
          </a:p>
          <a:p>
            <a:endParaRPr lang="en-US" dirty="0"/>
          </a:p>
          <a:p>
            <a:r>
              <a:rPr lang="en-US" sz="2400" dirty="0" err="1"/>
              <a:t>NovoNordisk</a:t>
            </a:r>
            <a:endParaRPr lang="en-US" sz="2400" dirty="0"/>
          </a:p>
          <a:p>
            <a:pPr>
              <a:lnSpc>
                <a:spcPct val="120000"/>
              </a:lnSpc>
              <a:spcBef>
                <a:spcPct val="50000"/>
              </a:spcBef>
            </a:pPr>
            <a:r>
              <a:rPr lang="en-US" altLang="en-US" sz="2400" dirty="0" err="1">
                <a:cs typeface="Arial" panose="020B0604020202020204" pitchFamily="34" charset="0"/>
              </a:rPr>
              <a:t>Minestero</a:t>
            </a:r>
            <a:r>
              <a:rPr lang="en-US" altLang="en-US" sz="2400" dirty="0">
                <a:cs typeface="Arial" panose="020B0604020202020204" pitchFamily="34" charset="0"/>
              </a:rPr>
              <a:t> </a:t>
            </a:r>
            <a:r>
              <a:rPr lang="en-US" altLang="en-US" sz="2400" dirty="0" err="1">
                <a:cs typeface="Arial" panose="020B0604020202020204" pitchFamily="34" charset="0"/>
              </a:rPr>
              <a:t>della</a:t>
            </a:r>
            <a:r>
              <a:rPr lang="en-US" altLang="en-US" sz="2400" dirty="0">
                <a:cs typeface="Arial" panose="020B0604020202020204" pitchFamily="34" charset="0"/>
              </a:rPr>
              <a:t> Salute </a:t>
            </a:r>
            <a:r>
              <a:rPr lang="en-US" altLang="en-US" sz="2400" dirty="0" err="1">
                <a:cs typeface="Arial" panose="020B0604020202020204" pitchFamily="34" charset="0"/>
              </a:rPr>
              <a:t>Progetto</a:t>
            </a:r>
            <a:r>
              <a:rPr lang="en-US" altLang="en-US" sz="2400" dirty="0">
                <a:cs typeface="Arial" panose="020B0604020202020204" pitchFamily="34" charset="0"/>
              </a:rPr>
              <a:t> </a:t>
            </a:r>
            <a:r>
              <a:rPr lang="en-US" altLang="en-US" sz="2400" dirty="0" err="1">
                <a:cs typeface="Arial" panose="020B0604020202020204" pitchFamily="34" charset="0"/>
              </a:rPr>
              <a:t>Finalizzato</a:t>
            </a:r>
            <a:endParaRPr lang="en-US" altLang="en-US" sz="2400" dirty="0">
              <a:cs typeface="Arial" panose="020B0604020202020204" pitchFamily="34" charset="0"/>
            </a:endParaRPr>
          </a:p>
          <a:p>
            <a:pPr>
              <a:lnSpc>
                <a:spcPct val="120000"/>
              </a:lnSpc>
              <a:spcBef>
                <a:spcPct val="50000"/>
              </a:spcBef>
            </a:pPr>
            <a:r>
              <a:rPr lang="en-US" altLang="en-US" sz="2400" dirty="0">
                <a:cs typeface="Arial" panose="020B0604020202020204" pitchFamily="34" charset="0"/>
              </a:rPr>
              <a:t>European Foundation for the Study of Diabetes</a:t>
            </a:r>
          </a:p>
          <a:p>
            <a:endParaRPr lang="en-US" sz="2400" dirty="0"/>
          </a:p>
        </p:txBody>
      </p:sp>
    </p:spTree>
    <p:extLst>
      <p:ext uri="{BB962C8B-B14F-4D97-AF65-F5344CB8AC3E}">
        <p14:creationId xmlns:p14="http://schemas.microsoft.com/office/powerpoint/2010/main" val="3394792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8ACC0C5-B868-E141-BDEA-1E7EC4E12460}"/>
              </a:ext>
            </a:extLst>
          </p:cNvPr>
          <p:cNvSpPr txBox="1"/>
          <p:nvPr/>
        </p:nvSpPr>
        <p:spPr>
          <a:xfrm>
            <a:off x="442913" y="2928946"/>
            <a:ext cx="11458575" cy="6157913"/>
          </a:xfrm>
          <a:prstGeom prst="rect">
            <a:avLst/>
          </a:prstGeom>
          <a:noFill/>
        </p:spPr>
        <p:txBody>
          <a:bodyPr wrap="square" rtlCol="0">
            <a:spAutoFit/>
          </a:bodyPr>
          <a:lstStyle/>
          <a:p>
            <a:endParaRPr lang="en-US" dirty="0"/>
          </a:p>
        </p:txBody>
      </p:sp>
      <p:sp>
        <p:nvSpPr>
          <p:cNvPr id="5" name="Rectangle 1">
            <a:extLst>
              <a:ext uri="{FF2B5EF4-FFF2-40B4-BE49-F238E27FC236}">
                <a16:creationId xmlns:a16="http://schemas.microsoft.com/office/drawing/2014/main" xmlns="" id="{1CA2CFAC-29F6-4B4C-9542-48693700D0E5}"/>
              </a:ext>
            </a:extLst>
          </p:cNvPr>
          <p:cNvSpPr>
            <a:spLocks noChangeArrowheads="1"/>
          </p:cNvSpPr>
          <p:nvPr/>
        </p:nvSpPr>
        <p:spPr bwMode="auto">
          <a:xfrm>
            <a:off x="0" y="380916"/>
            <a:ext cx="12192000" cy="6324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Example: PERSONNEL JUSTIFICATION  (Include their expertise, role in grant, </a:t>
            </a:r>
            <a:r>
              <a:rPr kumimoji="0" lang="en-US" altLang="en-US" sz="24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etc</a:t>
            </a:r>
            <a:r>
              <a:rPr kumimoji="0" lang="en-US"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FF0000"/>
              </a:solidFill>
              <a:effectLst/>
              <a:latin typeface="ArialM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70C0"/>
                </a:solidFill>
                <a:effectLst/>
                <a:latin typeface="ArialMT"/>
              </a:rPr>
              <a:t>Senior/Key Personnel:</a:t>
            </a:r>
            <a:br>
              <a:rPr kumimoji="0" lang="en-US" altLang="en-US" sz="1700" b="0" i="0" u="none" strike="noStrike" cap="none" normalizeH="0" baseline="0" dirty="0">
                <a:ln>
                  <a:noFill/>
                </a:ln>
                <a:solidFill>
                  <a:srgbClr val="0070C0"/>
                </a:solidFill>
                <a:effectLst/>
                <a:latin typeface="ArialMT"/>
              </a:rPr>
            </a:br>
            <a:r>
              <a:rPr kumimoji="0" lang="en-US" altLang="en-US" sz="1700" b="0" i="0" u="none" strike="noStrike" cap="none" normalizeH="0" baseline="0" dirty="0" err="1">
                <a:ln>
                  <a:noFill/>
                </a:ln>
                <a:solidFill>
                  <a:schemeClr val="tx1"/>
                </a:solidFill>
                <a:effectLst/>
                <a:latin typeface="ArialMT"/>
              </a:rPr>
              <a:t>Faubion</a:t>
            </a:r>
            <a:r>
              <a:rPr kumimoji="0" lang="en-US" altLang="en-US" sz="1700" b="0" i="0" u="none" strike="noStrike" cap="none" normalizeH="0" baseline="0" dirty="0">
                <a:ln>
                  <a:noFill/>
                </a:ln>
                <a:solidFill>
                  <a:schemeClr val="tx1"/>
                </a:solidFill>
                <a:effectLst/>
                <a:latin typeface="ArialMT"/>
              </a:rPr>
              <a:t>, WA Jr. MD, PI. As Principal Investigator, Dr. </a:t>
            </a:r>
            <a:r>
              <a:rPr kumimoji="0" lang="en-US" altLang="en-US" sz="1700" b="0" i="0" u="none" strike="noStrike" cap="none" normalizeH="0" baseline="0" dirty="0" err="1">
                <a:ln>
                  <a:noFill/>
                </a:ln>
                <a:solidFill>
                  <a:schemeClr val="tx1"/>
                </a:solidFill>
                <a:effectLst/>
                <a:latin typeface="ArialMT"/>
              </a:rPr>
              <a:t>Faubion</a:t>
            </a:r>
            <a:r>
              <a:rPr kumimoji="0" lang="en-US" altLang="en-US" sz="1700" b="0" i="0" u="none" strike="noStrike" cap="none" normalizeH="0" baseline="0" dirty="0">
                <a:ln>
                  <a:noFill/>
                </a:ln>
                <a:solidFill>
                  <a:schemeClr val="tx1"/>
                </a:solidFill>
                <a:effectLst/>
                <a:latin typeface="ArialMT"/>
              </a:rPr>
              <a:t> is responsible for the daily conduct of the proposed studies. Dr. </a:t>
            </a:r>
            <a:r>
              <a:rPr kumimoji="0" lang="en-US" altLang="en-US" sz="1700" b="0" i="0" u="none" strike="noStrike" cap="none" normalizeH="0" baseline="0" dirty="0" err="1">
                <a:ln>
                  <a:noFill/>
                </a:ln>
                <a:solidFill>
                  <a:schemeClr val="tx1"/>
                </a:solidFill>
                <a:effectLst/>
                <a:latin typeface="ArialMT"/>
              </a:rPr>
              <a:t>Faubion</a:t>
            </a:r>
            <a:r>
              <a:rPr kumimoji="0" lang="en-US" altLang="en-US" sz="1700" b="0" i="0" u="none" strike="noStrike" cap="none" normalizeH="0" baseline="0" dirty="0">
                <a:ln>
                  <a:noFill/>
                </a:ln>
                <a:solidFill>
                  <a:schemeClr val="tx1"/>
                </a:solidFill>
                <a:effectLst/>
                <a:latin typeface="ArialMT"/>
              </a:rPr>
              <a:t> received his medical degree from the University of Texas Health Science Center, Houston, Tx, and his GI subspecialty training at Mayo Clinic, Rochester, MN. He received basic immunology training in the laboratory of Dr. Cox Terhorst, Beth Israel, Harvard, MS in 2000-2003. Dr. </a:t>
            </a:r>
            <a:r>
              <a:rPr kumimoji="0" lang="en-US" altLang="en-US" sz="1700" b="0" i="0" u="none" strike="noStrike" cap="none" normalizeH="0" baseline="0" dirty="0" err="1">
                <a:ln>
                  <a:noFill/>
                </a:ln>
                <a:solidFill>
                  <a:schemeClr val="tx1"/>
                </a:solidFill>
                <a:effectLst/>
                <a:latin typeface="ArialMT"/>
              </a:rPr>
              <a:t>Faubion</a:t>
            </a:r>
            <a:r>
              <a:rPr kumimoji="0" lang="en-US" altLang="en-US" sz="1700" b="0" i="0" u="none" strike="noStrike" cap="none" normalizeH="0" baseline="0" dirty="0">
                <a:ln>
                  <a:noFill/>
                </a:ln>
                <a:solidFill>
                  <a:schemeClr val="tx1"/>
                </a:solidFill>
                <a:effectLst/>
                <a:latin typeface="ArialMT"/>
              </a:rPr>
              <a:t> is an expert in cellular immunology, murine models of colitis, and specifically T regulatory cell biology, and FOXP3 gene regulation. As a member of the Epigenetic and Chromatin Dynamics Laboratory, he is intensely focused on the epigenetic regulation of FOXP3 dependent gene networks. Dr. </a:t>
            </a:r>
            <a:r>
              <a:rPr kumimoji="0" lang="en-US" altLang="en-US" sz="1700" b="0" i="0" u="none" strike="noStrike" cap="none" normalizeH="0" baseline="0" dirty="0" err="1">
                <a:ln>
                  <a:noFill/>
                </a:ln>
                <a:solidFill>
                  <a:schemeClr val="tx1"/>
                </a:solidFill>
                <a:effectLst/>
                <a:latin typeface="ArialMT"/>
              </a:rPr>
              <a:t>Faubion</a:t>
            </a:r>
            <a:r>
              <a:rPr kumimoji="0" lang="en-US" altLang="en-US" sz="1700" b="0" i="0" u="none" strike="noStrike" cap="none" normalizeH="0" baseline="0" dirty="0">
                <a:ln>
                  <a:noFill/>
                </a:ln>
                <a:solidFill>
                  <a:schemeClr val="tx1"/>
                </a:solidFill>
                <a:effectLst/>
                <a:latin typeface="ArialMT"/>
              </a:rPr>
              <a:t> has the expertise and his laboratory has the appropriate methodology to support the feasibility of the current proposal. </a:t>
            </a:r>
            <a:endParaRPr kumimoji="0" lang="en-US" altLang="en-US" sz="1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70C0"/>
                </a:solidFill>
                <a:effectLst/>
                <a:latin typeface="ArialMT"/>
              </a:rPr>
              <a:t>Collaborators:</a:t>
            </a:r>
            <a:r>
              <a:rPr kumimoji="0" lang="en-US" altLang="en-US" sz="1700" b="0" i="0" u="none" strike="noStrike" cap="none" normalizeH="0" baseline="0" dirty="0">
                <a:ln>
                  <a:noFill/>
                </a:ln>
                <a:solidFill>
                  <a:schemeClr val="tx1"/>
                </a:solidFill>
                <a:effectLst/>
                <a:latin typeface="ArialMT"/>
              </a:rPr>
              <a:t/>
            </a:r>
            <a:br>
              <a:rPr kumimoji="0" lang="en-US" altLang="en-US" sz="1700" b="0" i="0" u="none" strike="noStrike" cap="none" normalizeH="0" baseline="0" dirty="0">
                <a:ln>
                  <a:noFill/>
                </a:ln>
                <a:solidFill>
                  <a:schemeClr val="tx1"/>
                </a:solidFill>
                <a:effectLst/>
                <a:latin typeface="ArialMT"/>
              </a:rPr>
            </a:br>
            <a:r>
              <a:rPr kumimoji="0" lang="en-US" altLang="en-US" sz="1700" b="0" i="0" u="none" strike="noStrike" cap="none" normalizeH="0" baseline="0" dirty="0">
                <a:ln>
                  <a:noFill/>
                </a:ln>
                <a:solidFill>
                  <a:schemeClr val="tx1"/>
                </a:solidFill>
                <a:effectLst/>
                <a:latin typeface="ArialMT"/>
              </a:rPr>
              <a:t>Urrutia, Raul A. MD, Collaborator. Dr. Urrutia, as the director of the Chromatin and Epigenetics Laboratory at Mayo Clinic, already provides intellectual input. He has provided and will continue to provide a variety of unique and critical reagents such as the EZH2 SET domain mutant and EZH2 HMT pharmacologic inhibitors. His letter of support confirms his willingness to collaborate.</a:t>
            </a:r>
            <a:br>
              <a:rPr kumimoji="0" lang="en-US" altLang="en-US" sz="1700" b="0" i="0" u="none" strike="noStrike" cap="none" normalizeH="0" baseline="0" dirty="0">
                <a:ln>
                  <a:noFill/>
                </a:ln>
                <a:solidFill>
                  <a:schemeClr val="tx1"/>
                </a:solidFill>
                <a:effectLst/>
                <a:latin typeface="ArialMT"/>
              </a:rPr>
            </a:br>
            <a:r>
              <a:rPr kumimoji="0" lang="en-US" altLang="en-US" sz="1700" b="0" i="0" u="none" strike="noStrike" cap="none" normalizeH="0" baseline="0" dirty="0">
                <a:ln>
                  <a:noFill/>
                </a:ln>
                <a:solidFill>
                  <a:srgbClr val="0070C0"/>
                </a:solidFill>
                <a:effectLst/>
                <a:latin typeface="ArialMT"/>
              </a:rPr>
              <a:t>Other Personnel:</a:t>
            </a:r>
            <a:br>
              <a:rPr kumimoji="0" lang="en-US" altLang="en-US" sz="1700" b="0" i="0" u="none" strike="noStrike" cap="none" normalizeH="0" baseline="0" dirty="0">
                <a:ln>
                  <a:noFill/>
                </a:ln>
                <a:solidFill>
                  <a:srgbClr val="0070C0"/>
                </a:solidFill>
                <a:effectLst/>
                <a:latin typeface="ArialMT"/>
              </a:rPr>
            </a:br>
            <a:r>
              <a:rPr kumimoji="0" lang="en-US" altLang="en-US" sz="1700" b="0" i="0" u="none" strike="noStrike" cap="none" normalizeH="0" baseline="0" dirty="0" err="1">
                <a:ln>
                  <a:noFill/>
                </a:ln>
                <a:solidFill>
                  <a:schemeClr val="tx1"/>
                </a:solidFill>
                <a:effectLst/>
                <a:latin typeface="ArialMT"/>
              </a:rPr>
              <a:t>Xiong</a:t>
            </a:r>
            <a:r>
              <a:rPr kumimoji="0" lang="en-US" altLang="en-US" sz="1700" b="0" i="0" u="none" strike="noStrike" cap="none" normalizeH="0" baseline="0" dirty="0">
                <a:ln>
                  <a:noFill/>
                </a:ln>
                <a:solidFill>
                  <a:schemeClr val="tx1"/>
                </a:solidFill>
                <a:effectLst/>
                <a:latin typeface="ArialMT"/>
              </a:rPr>
              <a:t>, Y, Technician. Dr. </a:t>
            </a:r>
            <a:r>
              <a:rPr kumimoji="0" lang="en-US" altLang="en-US" sz="1700" b="0" i="0" u="none" strike="noStrike" cap="none" normalizeH="0" baseline="0" dirty="0" err="1">
                <a:ln>
                  <a:noFill/>
                </a:ln>
                <a:solidFill>
                  <a:schemeClr val="tx1"/>
                </a:solidFill>
                <a:effectLst/>
                <a:latin typeface="ArialMT"/>
              </a:rPr>
              <a:t>Xiong</a:t>
            </a:r>
            <a:r>
              <a:rPr kumimoji="0" lang="en-US" altLang="en-US" sz="1700" b="0" i="0" u="none" strike="noStrike" cap="none" normalizeH="0" baseline="0" dirty="0">
                <a:ln>
                  <a:noFill/>
                </a:ln>
                <a:solidFill>
                  <a:schemeClr val="tx1"/>
                </a:solidFill>
                <a:effectLst/>
                <a:latin typeface="ArialMT"/>
              </a:rPr>
              <a:t> is an MD/PhD with experience in molecular biology, </a:t>
            </a:r>
            <a:r>
              <a:rPr kumimoji="0" lang="en-US" altLang="en-US" sz="1700" b="0" i="0" u="none" strike="noStrike" cap="none" normalizeH="0" baseline="0" dirty="0" err="1">
                <a:ln>
                  <a:noFill/>
                </a:ln>
                <a:solidFill>
                  <a:schemeClr val="tx1"/>
                </a:solidFill>
                <a:effectLst/>
                <a:latin typeface="ArialMT"/>
              </a:rPr>
              <a:t>ChIP</a:t>
            </a:r>
            <a:r>
              <a:rPr kumimoji="0" lang="en-US" altLang="en-US" sz="1700" b="0" i="0" u="none" strike="noStrike" cap="none" normalizeH="0" baseline="0" dirty="0">
                <a:ln>
                  <a:noFill/>
                </a:ln>
                <a:solidFill>
                  <a:schemeClr val="tx1"/>
                </a:solidFill>
                <a:effectLst/>
                <a:latin typeface="ArialMT"/>
              </a:rPr>
              <a:t> assay, and DNA and RNA isolation from colonic T cell subsets. His efforts will be focused on the maintenance of the genome integrated FLP cell lines and the generation of new constructs and recombinant fusion proteins.</a:t>
            </a:r>
            <a:br>
              <a:rPr kumimoji="0" lang="en-US" altLang="en-US" sz="1700" b="0" i="0" u="none" strike="noStrike" cap="none" normalizeH="0" baseline="0" dirty="0">
                <a:ln>
                  <a:noFill/>
                </a:ln>
                <a:solidFill>
                  <a:schemeClr val="tx1"/>
                </a:solidFill>
                <a:effectLst/>
                <a:latin typeface="ArialMT"/>
              </a:rPr>
            </a:br>
            <a:r>
              <a:rPr kumimoji="0" lang="en-US" altLang="en-US" sz="1700" b="0" i="0" u="none" strike="noStrike" cap="none" normalizeH="0" baseline="0" dirty="0">
                <a:ln>
                  <a:noFill/>
                </a:ln>
                <a:solidFill>
                  <a:srgbClr val="0070C0"/>
                </a:solidFill>
                <a:effectLst/>
                <a:latin typeface="ArialMT"/>
              </a:rPr>
              <a:t>Lastly, our laboratory is highly interactive and these individuals will collaborate on each of the specific aims. Their data is presented once a week at lab meetings and periodically at retreats as well as national and international meetings. </a:t>
            </a:r>
            <a:r>
              <a:rPr lang="en-US" altLang="en-US" sz="1700" dirty="0">
                <a:solidFill>
                  <a:srgbClr val="0070C0"/>
                </a:solidFill>
                <a:latin typeface="ArialMT"/>
              </a:rPr>
              <a:t>T</a:t>
            </a:r>
            <a:r>
              <a:rPr kumimoji="0" lang="en-US" altLang="en-US" sz="1700" b="0" i="0" u="none" strike="noStrike" cap="none" normalizeH="0" baseline="0" dirty="0">
                <a:ln>
                  <a:noFill/>
                </a:ln>
                <a:solidFill>
                  <a:srgbClr val="0070C0"/>
                </a:solidFill>
                <a:effectLst/>
                <a:latin typeface="ArialMT"/>
              </a:rPr>
              <a:t>heir  high coherence and exquisite training make them among the most qualified researchers possible to participate in this grant. </a:t>
            </a:r>
            <a:endParaRPr kumimoji="0" lang="en-US" altLang="en-US" sz="1700" b="0" i="0" u="none" strike="noStrike" cap="none" normalizeH="0" baseline="0" dirty="0">
              <a:ln>
                <a:noFill/>
              </a:ln>
              <a:solidFill>
                <a:srgbClr val="0070C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70C0"/>
                </a:solidFill>
                <a:effectLst/>
                <a:latin typeface="Arial" panose="020B0604020202020204" pitchFamily="34" charset="0"/>
              </a:rPr>
              <a:t>      </a:t>
            </a:r>
          </a:p>
        </p:txBody>
      </p:sp>
      <p:pic>
        <p:nvPicPr>
          <p:cNvPr id="4098" name="Picture 2" descr="page43image2908028000">
            <a:extLst>
              <a:ext uri="{FF2B5EF4-FFF2-40B4-BE49-F238E27FC236}">
                <a16:creationId xmlns:a16="http://schemas.microsoft.com/office/drawing/2014/main" xmlns="" id="{93917980-5B12-D847-95FE-35D78D7CF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 y="3857634"/>
            <a:ext cx="1371600" cy="127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page43image2908028256">
            <a:extLst>
              <a:ext uri="{FF2B5EF4-FFF2-40B4-BE49-F238E27FC236}">
                <a16:creationId xmlns:a16="http://schemas.microsoft.com/office/drawing/2014/main" xmlns="" id="{48C89415-C610-8B41-991F-C215FB1C4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3857634"/>
            <a:ext cx="1054100"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703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5674480-BFEA-CA49-A5E2-8119C2101781}"/>
              </a:ext>
            </a:extLst>
          </p:cNvPr>
          <p:cNvSpPr txBox="1"/>
          <p:nvPr/>
        </p:nvSpPr>
        <p:spPr>
          <a:xfrm>
            <a:off x="657226" y="314325"/>
            <a:ext cx="11372849" cy="5016758"/>
          </a:xfrm>
          <a:prstGeom prst="rect">
            <a:avLst/>
          </a:prstGeom>
          <a:noFill/>
        </p:spPr>
        <p:txBody>
          <a:bodyPr wrap="square" rtlCol="0">
            <a:spAutoFit/>
          </a:bodyPr>
          <a:lstStyle/>
          <a:p>
            <a:r>
              <a:rPr lang="en-US" sz="2800" b="1" dirty="0"/>
              <a:t>		Include Evaluation and Dissemination Information</a:t>
            </a:r>
          </a:p>
          <a:p>
            <a:endParaRPr lang="en-US" sz="2800" b="1" dirty="0"/>
          </a:p>
          <a:p>
            <a:r>
              <a:rPr lang="en-US" sz="2400" dirty="0"/>
              <a:t>Discuss how you plan to collect and analyze data on the project’s impact. </a:t>
            </a:r>
          </a:p>
          <a:p>
            <a:endParaRPr lang="en-US" sz="2400" dirty="0"/>
          </a:p>
          <a:p>
            <a:r>
              <a:rPr lang="en-US" sz="2400" dirty="0"/>
              <a:t>Explain how you will disseminate information on the success/content of your project to other scientists. In general, setting up a Web page about the project is not considered sufficient.  Mention that you will publish original research and reviews, present at national and international meetings, website, cell lines or mice available to researchers, etc.</a:t>
            </a:r>
          </a:p>
          <a:p>
            <a:endParaRPr lang="en-US" sz="2400" dirty="0"/>
          </a:p>
          <a:p>
            <a:r>
              <a:rPr lang="en-US" sz="2400" dirty="0"/>
              <a:t>Demonstrate that this funding is necessary to create the work, make the product available earlier, or better serve the community.</a:t>
            </a:r>
          </a:p>
          <a:p>
            <a:r>
              <a:rPr lang="en-US" sz="2400" b="1" dirty="0"/>
              <a:t/>
            </a:r>
            <a:br>
              <a:rPr lang="en-US" sz="2400" b="1" dirty="0"/>
            </a:br>
            <a:endParaRPr lang="en-US" sz="2400" dirty="0"/>
          </a:p>
        </p:txBody>
      </p:sp>
    </p:spTree>
    <p:extLst>
      <p:ext uri="{BB962C8B-B14F-4D97-AF65-F5344CB8AC3E}">
        <p14:creationId xmlns:p14="http://schemas.microsoft.com/office/powerpoint/2010/main" val="971810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2249687-C7E9-074F-A558-3A1E8D6C40A3}"/>
              </a:ext>
            </a:extLst>
          </p:cNvPr>
          <p:cNvSpPr txBox="1"/>
          <p:nvPr/>
        </p:nvSpPr>
        <p:spPr>
          <a:xfrm>
            <a:off x="600075" y="257175"/>
            <a:ext cx="11244263" cy="3447098"/>
          </a:xfrm>
          <a:prstGeom prst="rect">
            <a:avLst/>
          </a:prstGeom>
          <a:noFill/>
        </p:spPr>
        <p:txBody>
          <a:bodyPr wrap="square" rtlCol="0">
            <a:spAutoFit/>
          </a:bodyPr>
          <a:lstStyle/>
          <a:p>
            <a:r>
              <a:rPr lang="en-US" sz="2800" b="1" dirty="0"/>
              <a:t>	RESOURCE SHARING PLAN: EXAMPLE</a:t>
            </a:r>
          </a:p>
          <a:p>
            <a:endParaRPr lang="en-US" sz="2800" dirty="0"/>
          </a:p>
          <a:p>
            <a:r>
              <a:rPr lang="en-US" sz="2400" b="1" dirty="0"/>
              <a:t>Sharing of Data and Model Organisms with the Broader Research Community</a:t>
            </a:r>
            <a:r>
              <a:rPr lang="en-US" sz="2400" dirty="0"/>
              <a:t>:</a:t>
            </a:r>
            <a:br>
              <a:rPr lang="en-US" sz="2400" dirty="0"/>
            </a:br>
            <a:r>
              <a:rPr lang="en-US" sz="2400" dirty="0"/>
              <a:t>We will comply with all Public Access Policies including depositing peer-reviewed publications resulting from this research into National Library of Medicine PubMed Central within 12 months after the official date of publication. </a:t>
            </a:r>
          </a:p>
          <a:p>
            <a:r>
              <a:rPr lang="en-US" sz="2400" dirty="0"/>
              <a:t>Additionally, all cell and mouse lines that are generated will be made available as requested by other investigators pursuant to Sapienza guidelines. </a:t>
            </a:r>
          </a:p>
          <a:p>
            <a:endParaRPr lang="en-US" dirty="0"/>
          </a:p>
        </p:txBody>
      </p:sp>
    </p:spTree>
    <p:extLst>
      <p:ext uri="{BB962C8B-B14F-4D97-AF65-F5344CB8AC3E}">
        <p14:creationId xmlns:p14="http://schemas.microsoft.com/office/powerpoint/2010/main" val="18017199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4719643-84F2-6140-BE33-DFE6A860FAC8}"/>
              </a:ext>
            </a:extLst>
          </p:cNvPr>
          <p:cNvSpPr txBox="1"/>
          <p:nvPr/>
        </p:nvSpPr>
        <p:spPr>
          <a:xfrm>
            <a:off x="142875" y="-128593"/>
            <a:ext cx="11872913" cy="6247864"/>
          </a:xfrm>
          <a:prstGeom prst="rect">
            <a:avLst/>
          </a:prstGeom>
          <a:noFill/>
        </p:spPr>
        <p:txBody>
          <a:bodyPr wrap="square" rtlCol="0">
            <a:spAutoFit/>
          </a:bodyPr>
          <a:lstStyle/>
          <a:p>
            <a:endParaRPr lang="en-US" dirty="0"/>
          </a:p>
          <a:p>
            <a:r>
              <a:rPr lang="en-US" sz="2400" b="1" dirty="0"/>
              <a:t>				</a:t>
            </a:r>
            <a:r>
              <a:rPr lang="en-US" sz="2800" b="1" dirty="0"/>
              <a:t>Budget</a:t>
            </a:r>
          </a:p>
          <a:p>
            <a:endParaRPr lang="en-US" sz="2400" b="1" dirty="0"/>
          </a:p>
          <a:p>
            <a:r>
              <a:rPr lang="en-US" sz="2200" dirty="0"/>
              <a:t>The budget </a:t>
            </a:r>
            <a:r>
              <a:rPr lang="en-US" sz="2200" u="sng" dirty="0">
                <a:solidFill>
                  <a:srgbClr val="0070C0"/>
                </a:solidFill>
              </a:rPr>
              <a:t>should be realistic for the project</a:t>
            </a:r>
            <a:r>
              <a:rPr lang="en-US" sz="2200" dirty="0">
                <a:solidFill>
                  <a:srgbClr val="0070C0"/>
                </a:solidFill>
              </a:rPr>
              <a:t>,</a:t>
            </a:r>
            <a:r>
              <a:rPr lang="en-US" sz="2200" dirty="0"/>
              <a:t> reflect the project goals, be consistent with the </a:t>
            </a:r>
            <a:r>
              <a:rPr lang="en-US" sz="2200" u="sng" dirty="0"/>
              <a:t>mission</a:t>
            </a:r>
            <a:r>
              <a:rPr lang="en-US" sz="2200" dirty="0"/>
              <a:t>, sufficient to carry out the project, but it should not be excessively high.</a:t>
            </a:r>
          </a:p>
          <a:p>
            <a:endParaRPr lang="en-US" sz="2200" dirty="0"/>
          </a:p>
          <a:p>
            <a:r>
              <a:rPr lang="en-US" sz="2200" dirty="0"/>
              <a:t>Cost of the project must be </a:t>
            </a:r>
            <a:r>
              <a:rPr lang="en-US" sz="2200" dirty="0">
                <a:solidFill>
                  <a:srgbClr val="0070C0"/>
                </a:solidFill>
              </a:rPr>
              <a:t>realistic</a:t>
            </a:r>
            <a:r>
              <a:rPr lang="en-US" sz="2200" dirty="0"/>
              <a:t>. Look at the organization website for average size/range of awards.</a:t>
            </a:r>
          </a:p>
          <a:p>
            <a:endParaRPr lang="en-US" sz="2200" dirty="0"/>
          </a:p>
          <a:p>
            <a:r>
              <a:rPr lang="en-US" sz="2200" dirty="0"/>
              <a:t>Budget information should be </a:t>
            </a:r>
            <a:r>
              <a:rPr lang="en-US" sz="2200" u="sng" dirty="0">
                <a:solidFill>
                  <a:srgbClr val="0070C0"/>
                </a:solidFill>
              </a:rPr>
              <a:t>complete (detailed!) and unambiguous</a:t>
            </a:r>
            <a:r>
              <a:rPr lang="en-US" sz="2200" dirty="0"/>
              <a:t>. Most reviewers look carefully at the proposed budgets to find evidence of careful and realistic project planning.</a:t>
            </a:r>
          </a:p>
          <a:p>
            <a:r>
              <a:rPr lang="en-US" sz="2200" dirty="0"/>
              <a:t>Institutional and other contributions in terms of matching funds or released time are usually looked upon by reviewers as a positive sign of institutional commitment.</a:t>
            </a:r>
          </a:p>
          <a:p>
            <a:endParaRPr lang="en-US" sz="2200" dirty="0"/>
          </a:p>
          <a:p>
            <a:r>
              <a:rPr lang="en-US" sz="2200" u="sng" dirty="0">
                <a:solidFill>
                  <a:srgbClr val="0070C0"/>
                </a:solidFill>
              </a:rPr>
              <a:t>Justify every person and item requested </a:t>
            </a:r>
            <a:r>
              <a:rPr lang="en-US" sz="2200" u="sng" dirty="0"/>
              <a:t>(</a:t>
            </a:r>
            <a:r>
              <a:rPr lang="en-US" sz="2200" dirty="0"/>
              <a:t>such as equipment, travel to meetings, publication costs, use of central/core facilities, </a:t>
            </a:r>
            <a:r>
              <a:rPr lang="en-US" sz="2200" dirty="0" err="1"/>
              <a:t>etc</a:t>
            </a:r>
            <a:r>
              <a:rPr lang="en-US" sz="2200" dirty="0"/>
              <a:t>).  For the persons to be paid under the grant, include their training, expertise, current position, and what they will do on the project.</a:t>
            </a:r>
          </a:p>
          <a:p>
            <a:r>
              <a:rPr lang="en-US" sz="2200" b="1" dirty="0"/>
              <a:t/>
            </a:r>
            <a:br>
              <a:rPr lang="en-US" sz="2200" b="1" dirty="0"/>
            </a:br>
            <a:endParaRPr lang="en-US" sz="2200" dirty="0"/>
          </a:p>
        </p:txBody>
      </p:sp>
    </p:spTree>
    <p:extLst>
      <p:ext uri="{BB962C8B-B14F-4D97-AF65-F5344CB8AC3E}">
        <p14:creationId xmlns:p14="http://schemas.microsoft.com/office/powerpoint/2010/main" val="27783837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4CBB459-2383-0F43-9BE0-5CB200053C46}"/>
              </a:ext>
            </a:extLst>
          </p:cNvPr>
          <p:cNvSpPr txBox="1"/>
          <p:nvPr/>
        </p:nvSpPr>
        <p:spPr>
          <a:xfrm>
            <a:off x="185738" y="228597"/>
            <a:ext cx="11830050" cy="5047536"/>
          </a:xfrm>
          <a:prstGeom prst="rect">
            <a:avLst/>
          </a:prstGeom>
          <a:noFill/>
        </p:spPr>
        <p:txBody>
          <a:bodyPr wrap="square" rtlCol="0">
            <a:spAutoFit/>
          </a:bodyPr>
          <a:lstStyle/>
          <a:p>
            <a:r>
              <a:rPr lang="en-US" sz="2800" b="1" dirty="0"/>
              <a:t>		EQUIPMENT </a:t>
            </a:r>
            <a:r>
              <a:rPr lang="en-US" sz="2800" b="1" dirty="0">
                <a:sym typeface="Wingdings" pitchFamily="2" charset="2"/>
              </a:rPr>
              <a:t>(detailed information!)</a:t>
            </a:r>
            <a:endParaRPr lang="en-US" sz="2800" b="1" dirty="0"/>
          </a:p>
          <a:p>
            <a:endParaRPr lang="en-US" sz="2400" dirty="0"/>
          </a:p>
          <a:p>
            <a:r>
              <a:rPr lang="en-US" sz="2800" dirty="0"/>
              <a:t>EXAMPLE: The PI’s laboratory is equipped with most items for modern biochemistry, cell and molecular biology, and cellular immunology including: </a:t>
            </a:r>
            <a:r>
              <a:rPr lang="en-US" sz="2800" dirty="0">
                <a:solidFill>
                  <a:srgbClr val="0070C0"/>
                </a:solidFill>
              </a:rPr>
              <a:t>list  everything from water baths, freezers, incubators, make and models of microscopes, computers, PCR machines, etc.</a:t>
            </a:r>
          </a:p>
          <a:p>
            <a:endParaRPr lang="en-US" sz="2800" dirty="0">
              <a:solidFill>
                <a:srgbClr val="0070C0"/>
              </a:solidFill>
            </a:endParaRPr>
          </a:p>
          <a:p>
            <a:r>
              <a:rPr lang="en-US" sz="2800" dirty="0">
                <a:solidFill>
                  <a:srgbClr val="0070C0"/>
                </a:solidFill>
              </a:rPr>
              <a:t>List common use equipment in a shared facility (dark room, tissue processing, FACS facility, </a:t>
            </a:r>
            <a:r>
              <a:rPr lang="en-US" sz="2800" dirty="0" err="1">
                <a:solidFill>
                  <a:srgbClr val="0070C0"/>
                </a:solidFill>
              </a:rPr>
              <a:t>etc</a:t>
            </a:r>
            <a:endParaRPr lang="en-US" sz="2800" dirty="0">
              <a:solidFill>
                <a:srgbClr val="0070C0"/>
              </a:solidFill>
            </a:endParaRPr>
          </a:p>
          <a:p>
            <a:endParaRPr lang="en-US" sz="2800" dirty="0">
              <a:solidFill>
                <a:srgbClr val="FF0000"/>
              </a:solidFill>
            </a:endParaRPr>
          </a:p>
          <a:p>
            <a:r>
              <a:rPr lang="en-US" sz="2800" dirty="0">
                <a:solidFill>
                  <a:srgbClr val="0070C0"/>
                </a:solidFill>
              </a:rPr>
              <a:t>List specialized facility where PI had access/use in the building and at other sites</a:t>
            </a:r>
          </a:p>
          <a:p>
            <a:endParaRPr lang="en-US" dirty="0"/>
          </a:p>
        </p:txBody>
      </p:sp>
    </p:spTree>
    <p:extLst>
      <p:ext uri="{BB962C8B-B14F-4D97-AF65-F5344CB8AC3E}">
        <p14:creationId xmlns:p14="http://schemas.microsoft.com/office/powerpoint/2010/main" val="21020387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495900A-4BD4-D746-984D-6EE829CEB071}"/>
              </a:ext>
            </a:extLst>
          </p:cNvPr>
          <p:cNvSpPr txBox="1"/>
          <p:nvPr/>
        </p:nvSpPr>
        <p:spPr>
          <a:xfrm>
            <a:off x="239151" y="7913"/>
            <a:ext cx="11774657" cy="6955750"/>
          </a:xfrm>
          <a:prstGeom prst="rect">
            <a:avLst/>
          </a:prstGeom>
          <a:noFill/>
        </p:spPr>
        <p:txBody>
          <a:bodyPr wrap="square" rtlCol="0">
            <a:spAutoFit/>
          </a:bodyPr>
          <a:lstStyle/>
          <a:p>
            <a:r>
              <a:rPr lang="en-US" sz="2800" b="1" dirty="0"/>
              <a:t>Animals</a:t>
            </a:r>
          </a:p>
          <a:p>
            <a:endParaRPr lang="en-US" sz="2800" b="1" dirty="0"/>
          </a:p>
          <a:p>
            <a:r>
              <a:rPr lang="en-US" sz="2800" dirty="0"/>
              <a:t>Mention approved protocols: Name and number and date of approval</a:t>
            </a:r>
          </a:p>
          <a:p>
            <a:r>
              <a:rPr lang="en-US" sz="2800" dirty="0"/>
              <a:t>Institutional monitoring of protocols</a:t>
            </a:r>
          </a:p>
          <a:p>
            <a:r>
              <a:rPr lang="en-US" sz="2800" dirty="0"/>
              <a:t>Where animals will be housed</a:t>
            </a:r>
          </a:p>
          <a:p>
            <a:endParaRPr lang="en-US" sz="2400" u="sng" dirty="0"/>
          </a:p>
          <a:p>
            <a:r>
              <a:rPr lang="en-US" sz="2400" u="sng" dirty="0">
                <a:solidFill>
                  <a:srgbClr val="0070C0"/>
                </a:solidFill>
              </a:rPr>
              <a:t>Provide a detailed description of the use of animals in the research. Identify species, strains, ages, sex, and numbers of animals to be used. </a:t>
            </a:r>
          </a:p>
          <a:p>
            <a:pPr marL="457200" indent="-457200">
              <a:buAutoNum type="arabicPeriod"/>
            </a:pPr>
            <a:endParaRPr lang="en-US" sz="2400" u="sng" dirty="0">
              <a:solidFill>
                <a:srgbClr val="0070C0"/>
              </a:solidFill>
            </a:endParaRPr>
          </a:p>
          <a:p>
            <a:r>
              <a:rPr lang="en-US" sz="2400" dirty="0"/>
              <a:t>EXAMPLE: Thus total mouse requirements by strain: WT=150/</a:t>
            </a:r>
            <a:r>
              <a:rPr lang="en-US" sz="2400" dirty="0" err="1"/>
              <a:t>yr</a:t>
            </a:r>
            <a:r>
              <a:rPr lang="en-US" sz="2400" dirty="0"/>
              <a:t> * 5yr=750</a:t>
            </a:r>
            <a:br>
              <a:rPr lang="en-US" sz="2400" dirty="0"/>
            </a:br>
            <a:r>
              <a:rPr lang="en-US" sz="2400" dirty="0"/>
              <a:t>WT breeding=125</a:t>
            </a:r>
            <a:br>
              <a:rPr lang="en-US" sz="2400" dirty="0"/>
            </a:br>
            <a:r>
              <a:rPr lang="en-US" sz="2400" dirty="0"/>
              <a:t>IL6mt=100/</a:t>
            </a:r>
            <a:r>
              <a:rPr lang="en-US" sz="2400" dirty="0" err="1"/>
              <a:t>yr</a:t>
            </a:r>
            <a:r>
              <a:rPr lang="en-US" sz="2400" dirty="0"/>
              <a:t>*5=500 </a:t>
            </a:r>
          </a:p>
          <a:p>
            <a:r>
              <a:rPr lang="en-US" sz="2400" dirty="0"/>
              <a:t>IL6mt breeding=83 FOXP3</a:t>
            </a:r>
            <a:r>
              <a:rPr lang="el-GR" sz="2400" dirty="0"/>
              <a:t>Δ</a:t>
            </a:r>
            <a:r>
              <a:rPr lang="en-US" sz="2400" dirty="0"/>
              <a:t>EZH2=100/</a:t>
            </a:r>
            <a:r>
              <a:rPr lang="en-US" sz="2400" dirty="0" err="1"/>
              <a:t>yr</a:t>
            </a:r>
            <a:r>
              <a:rPr lang="en-US" sz="2400" dirty="0"/>
              <a:t>*5=500 </a:t>
            </a:r>
          </a:p>
          <a:p>
            <a:r>
              <a:rPr lang="en-US" sz="2400" dirty="0"/>
              <a:t>FOXP3</a:t>
            </a:r>
            <a:r>
              <a:rPr lang="el-GR" sz="2400" dirty="0"/>
              <a:t>Δ</a:t>
            </a:r>
            <a:r>
              <a:rPr lang="en-US" sz="2400" dirty="0"/>
              <a:t>EZH2 breeding=83 </a:t>
            </a:r>
            <a:r>
              <a:rPr lang="en-US" sz="2400" dirty="0" err="1"/>
              <a:t>RAGnull</a:t>
            </a:r>
            <a:r>
              <a:rPr lang="en-US" sz="2400" dirty="0"/>
              <a:t>=84 </a:t>
            </a:r>
          </a:p>
          <a:p>
            <a:r>
              <a:rPr lang="en-US" sz="2400" dirty="0" err="1"/>
              <a:t>RAGnull</a:t>
            </a:r>
            <a:r>
              <a:rPr lang="en-US" sz="2400" dirty="0"/>
              <a:t> breeding=14 </a:t>
            </a:r>
          </a:p>
          <a:p>
            <a:r>
              <a:rPr lang="en-US" sz="2400" b="1" dirty="0"/>
              <a:t>TOTAL=2139 mice over the 5 year period of the grant (428 mice per year). </a:t>
            </a:r>
          </a:p>
          <a:p>
            <a:pPr marL="457200" indent="-457200">
              <a:buAutoNum type="arabicPeriod"/>
            </a:pPr>
            <a:endParaRPr lang="en-US" sz="2400" u="sng" dirty="0"/>
          </a:p>
          <a:p>
            <a:endParaRPr lang="en-US" dirty="0"/>
          </a:p>
        </p:txBody>
      </p:sp>
    </p:spTree>
    <p:extLst>
      <p:ext uri="{BB962C8B-B14F-4D97-AF65-F5344CB8AC3E}">
        <p14:creationId xmlns:p14="http://schemas.microsoft.com/office/powerpoint/2010/main" val="35672770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E37CC4C-9F32-0E43-A9D4-56B5602F40CD}"/>
              </a:ext>
            </a:extLst>
          </p:cNvPr>
          <p:cNvSpPr txBox="1"/>
          <p:nvPr/>
        </p:nvSpPr>
        <p:spPr>
          <a:xfrm>
            <a:off x="98474" y="485775"/>
            <a:ext cx="11887199" cy="5247590"/>
          </a:xfrm>
          <a:prstGeom prst="rect">
            <a:avLst/>
          </a:prstGeom>
          <a:noFill/>
        </p:spPr>
        <p:txBody>
          <a:bodyPr wrap="square" rtlCol="0">
            <a:spAutoFit/>
          </a:bodyPr>
          <a:lstStyle/>
          <a:p>
            <a:r>
              <a:rPr lang="en-US" sz="2800" b="1" dirty="0"/>
              <a:t>			Animals continued</a:t>
            </a:r>
          </a:p>
          <a:p>
            <a:endParaRPr lang="en-US" sz="2800" b="1" dirty="0"/>
          </a:p>
          <a:p>
            <a:r>
              <a:rPr lang="en-US" sz="2400" dirty="0"/>
              <a:t>Justify the use and number of animals and choice of species.</a:t>
            </a:r>
          </a:p>
          <a:p>
            <a:endParaRPr lang="en-US" sz="2400" dirty="0"/>
          </a:p>
          <a:p>
            <a:r>
              <a:rPr lang="en-US" sz="2400" dirty="0"/>
              <a:t>Provide information on veterinary care for the animals. </a:t>
            </a:r>
          </a:p>
          <a:p>
            <a:endParaRPr lang="en-US" sz="2400" dirty="0"/>
          </a:p>
          <a:p>
            <a:r>
              <a:rPr lang="en-US" sz="2400" dirty="0"/>
              <a:t>Describe procedures for ensuring that discomfort, pain, and injury will be limited to what is unavoidable. Describe the use of analgesic, anesthetic, tranquilizing drugs, and restraining devices to minimize discomfort, distress, pain, and injury. </a:t>
            </a:r>
          </a:p>
          <a:p>
            <a:endParaRPr lang="en-US" sz="2400" dirty="0"/>
          </a:p>
          <a:p>
            <a:r>
              <a:rPr lang="en-US" sz="2400" dirty="0"/>
              <a:t>Describe any euthanasia method to be used and the reasons for its selection. </a:t>
            </a:r>
          </a:p>
          <a:p>
            <a:endParaRPr lang="en-US" sz="2400" dirty="0"/>
          </a:p>
          <a:p>
            <a:r>
              <a:rPr lang="en-US" sz="2100" u="sng" dirty="0"/>
              <a:t> </a:t>
            </a:r>
          </a:p>
          <a:p>
            <a:endParaRPr lang="en-US" dirty="0"/>
          </a:p>
        </p:txBody>
      </p:sp>
    </p:spTree>
    <p:extLst>
      <p:ext uri="{BB962C8B-B14F-4D97-AF65-F5344CB8AC3E}">
        <p14:creationId xmlns:p14="http://schemas.microsoft.com/office/powerpoint/2010/main" val="37884862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BED895E-9A3F-6D42-B29B-2A08CB4D50F3}"/>
              </a:ext>
            </a:extLst>
          </p:cNvPr>
          <p:cNvSpPr txBox="1"/>
          <p:nvPr/>
        </p:nvSpPr>
        <p:spPr>
          <a:xfrm>
            <a:off x="628650" y="385763"/>
            <a:ext cx="11087100" cy="1908215"/>
          </a:xfrm>
          <a:prstGeom prst="rect">
            <a:avLst/>
          </a:prstGeom>
          <a:noFill/>
        </p:spPr>
        <p:txBody>
          <a:bodyPr wrap="square" rtlCol="0">
            <a:spAutoFit/>
          </a:bodyPr>
          <a:lstStyle/>
          <a:p>
            <a:r>
              <a:rPr lang="en-US" sz="2800" b="1" dirty="0"/>
              <a:t>			References</a:t>
            </a:r>
          </a:p>
          <a:p>
            <a:endParaRPr lang="en-US" dirty="0"/>
          </a:p>
          <a:p>
            <a:r>
              <a:rPr lang="en-US" sz="2400" dirty="0"/>
              <a:t>Format all references according to the organization.</a:t>
            </a:r>
          </a:p>
          <a:p>
            <a:r>
              <a:rPr lang="en-US" sz="2400" dirty="0"/>
              <a:t>Be careful to cite the correct papers for each statement.</a:t>
            </a:r>
          </a:p>
          <a:p>
            <a:r>
              <a:rPr lang="en-US" sz="2400" dirty="0"/>
              <a:t>Limit references to less than 100 or preferably less than 50.</a:t>
            </a:r>
          </a:p>
        </p:txBody>
      </p:sp>
    </p:spTree>
    <p:extLst>
      <p:ext uri="{BB962C8B-B14F-4D97-AF65-F5344CB8AC3E}">
        <p14:creationId xmlns:p14="http://schemas.microsoft.com/office/powerpoint/2010/main" val="4201514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69595AB-4EA6-FA42-BEBC-06233F31019F}"/>
              </a:ext>
            </a:extLst>
          </p:cNvPr>
          <p:cNvSpPr txBox="1"/>
          <p:nvPr/>
        </p:nvSpPr>
        <p:spPr>
          <a:xfrm>
            <a:off x="385763" y="228600"/>
            <a:ext cx="11015662" cy="6924973"/>
          </a:xfrm>
          <a:prstGeom prst="rect">
            <a:avLst/>
          </a:prstGeom>
          <a:noFill/>
        </p:spPr>
        <p:txBody>
          <a:bodyPr wrap="square" rtlCol="0">
            <a:spAutoFit/>
          </a:bodyPr>
          <a:lstStyle/>
          <a:p>
            <a:r>
              <a:rPr lang="en-US" sz="2800" b="1" dirty="0"/>
              <a:t>What was presented today on grant writing</a:t>
            </a:r>
          </a:p>
          <a:p>
            <a:endParaRPr lang="en-US" dirty="0"/>
          </a:p>
          <a:p>
            <a:r>
              <a:rPr lang="en-US" sz="2000" dirty="0"/>
              <a:t>Where to find a grant</a:t>
            </a:r>
          </a:p>
          <a:p>
            <a:r>
              <a:rPr lang="en-US" sz="2000" dirty="0"/>
              <a:t>Introduction to important aspects of grant writing, success, and failure</a:t>
            </a:r>
          </a:p>
          <a:p>
            <a:r>
              <a:rPr lang="en-US" sz="2000" dirty="0"/>
              <a:t>Plan your grant (</a:t>
            </a:r>
            <a:r>
              <a:rPr lang="en-US" sz="2000" u="sng" dirty="0"/>
              <a:t>before</a:t>
            </a:r>
            <a:r>
              <a:rPr lang="en-US" sz="2000" dirty="0"/>
              <a:t> you begin writing!)</a:t>
            </a:r>
          </a:p>
          <a:p>
            <a:r>
              <a:rPr lang="en-US" sz="2000" dirty="0"/>
              <a:t>	Read Instructions and follow EXACT directions</a:t>
            </a:r>
          </a:p>
          <a:p>
            <a:r>
              <a:rPr lang="en-US" sz="2000" dirty="0"/>
              <a:t>	Organize your time to get everything done by deadline</a:t>
            </a:r>
          </a:p>
          <a:p>
            <a:r>
              <a:rPr lang="en-US" sz="2000" dirty="0"/>
              <a:t>	Be sure to have vertebrate animal/human subjects approvals</a:t>
            </a:r>
          </a:p>
          <a:p>
            <a:r>
              <a:rPr lang="en-US" sz="2000" dirty="0"/>
              <a:t>	Get collaborators, their support letters, and curriculum vitae</a:t>
            </a:r>
          </a:p>
          <a:p>
            <a:r>
              <a:rPr lang="en-US" sz="2000" dirty="0"/>
              <a:t>	Know review criteria of the grant and follow writing tips</a:t>
            </a:r>
          </a:p>
          <a:p>
            <a:r>
              <a:rPr lang="en-US" sz="2000" dirty="0"/>
              <a:t>Writing the grant (in this order)</a:t>
            </a:r>
          </a:p>
          <a:p>
            <a:r>
              <a:rPr lang="en-US" sz="2000" dirty="0"/>
              <a:t>	Specific aims/summary (</a:t>
            </a:r>
            <a:r>
              <a:rPr lang="en-US" sz="2000" u="sng" dirty="0"/>
              <a:t>mission statement</a:t>
            </a:r>
            <a:r>
              <a:rPr lang="en-US" sz="2000" dirty="0"/>
              <a:t>)</a:t>
            </a:r>
          </a:p>
          <a:p>
            <a:r>
              <a:rPr lang="en-US" sz="2000" dirty="0"/>
              <a:t>	Title of grant</a:t>
            </a:r>
          </a:p>
          <a:p>
            <a:r>
              <a:rPr lang="en-US" sz="2000" dirty="0"/>
              <a:t>	Introduction</a:t>
            </a:r>
          </a:p>
          <a:p>
            <a:r>
              <a:rPr lang="en-US" sz="2000" dirty="0"/>
              <a:t>	Research Plan</a:t>
            </a:r>
          </a:p>
          <a:p>
            <a:r>
              <a:rPr lang="en-US" sz="2000" dirty="0"/>
              <a:t>	Conclusion and Timeline</a:t>
            </a:r>
          </a:p>
          <a:p>
            <a:r>
              <a:rPr lang="en-US" sz="2000" dirty="0"/>
              <a:t>	Personnel</a:t>
            </a:r>
          </a:p>
          <a:p>
            <a:r>
              <a:rPr lang="en-US" sz="2000" dirty="0"/>
              <a:t>	Budget</a:t>
            </a:r>
          </a:p>
          <a:p>
            <a:r>
              <a:rPr lang="en-US" sz="2000" dirty="0"/>
              <a:t>	Resource sharing</a:t>
            </a:r>
          </a:p>
          <a:p>
            <a:r>
              <a:rPr lang="en-US" sz="2000" dirty="0"/>
              <a:t>	Vertebrate animals/human subjects</a:t>
            </a:r>
          </a:p>
          <a:p>
            <a:r>
              <a:rPr lang="en-US" sz="2000" dirty="0"/>
              <a:t>	References</a:t>
            </a:r>
          </a:p>
          <a:p>
            <a:endParaRPr lang="en-US" dirty="0"/>
          </a:p>
        </p:txBody>
      </p:sp>
    </p:spTree>
    <p:extLst>
      <p:ext uri="{BB962C8B-B14F-4D97-AF65-F5344CB8AC3E}">
        <p14:creationId xmlns:p14="http://schemas.microsoft.com/office/powerpoint/2010/main" val="20421808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40952F7-A397-6143-A487-5DE5A85F98EC}"/>
              </a:ext>
            </a:extLst>
          </p:cNvPr>
          <p:cNvSpPr txBox="1"/>
          <p:nvPr/>
        </p:nvSpPr>
        <p:spPr>
          <a:xfrm>
            <a:off x="271463" y="988142"/>
            <a:ext cx="10996304" cy="4708981"/>
          </a:xfrm>
          <a:prstGeom prst="rect">
            <a:avLst/>
          </a:prstGeom>
          <a:noFill/>
        </p:spPr>
        <p:txBody>
          <a:bodyPr wrap="square" rtlCol="0">
            <a:spAutoFit/>
          </a:bodyPr>
          <a:lstStyle/>
          <a:p>
            <a:r>
              <a:rPr lang="en-US" sz="2400" dirty="0"/>
              <a:t>Advice: Submit grant to more</a:t>
            </a:r>
          </a:p>
          <a:p>
            <a:r>
              <a:rPr lang="en-US" sz="2400" dirty="0"/>
              <a:t>than one agency but modify</a:t>
            </a:r>
          </a:p>
          <a:p>
            <a:r>
              <a:rPr lang="en-US" sz="2400" dirty="0"/>
              <a:t>as needed for each agency</a:t>
            </a:r>
          </a:p>
          <a:p>
            <a:endParaRPr lang="en-US" sz="2400" dirty="0"/>
          </a:p>
          <a:p>
            <a:r>
              <a:rPr lang="en-US" sz="2400" dirty="0"/>
              <a:t>Writing will get much easier</a:t>
            </a:r>
          </a:p>
          <a:p>
            <a:r>
              <a:rPr lang="en-US" sz="2400" dirty="0"/>
              <a:t>With time.</a:t>
            </a:r>
          </a:p>
          <a:p>
            <a:endParaRPr lang="en-US" sz="2800" dirty="0"/>
          </a:p>
          <a:p>
            <a:r>
              <a:rPr lang="en-US" sz="2800" dirty="0"/>
              <a:t>Good luck!</a:t>
            </a:r>
          </a:p>
          <a:p>
            <a:endParaRPr lang="en-US" sz="2800" dirty="0"/>
          </a:p>
          <a:p>
            <a:endParaRPr lang="en-US" dirty="0"/>
          </a:p>
          <a:p>
            <a:r>
              <a:rPr lang="en-US" dirty="0" err="1"/>
              <a:t>Hynda</a:t>
            </a:r>
            <a:r>
              <a:rPr lang="en-US" dirty="0"/>
              <a:t> K. Kleinman</a:t>
            </a:r>
          </a:p>
          <a:p>
            <a:endParaRPr lang="en-US" dirty="0"/>
          </a:p>
          <a:p>
            <a:r>
              <a:rPr lang="en-US" dirty="0">
                <a:hlinkClick r:id="rId2"/>
              </a:rPr>
              <a:t>hyndakk@aol.com</a:t>
            </a:r>
            <a:endParaRPr lang="en-US" dirty="0"/>
          </a:p>
        </p:txBody>
      </p:sp>
      <p:pic>
        <p:nvPicPr>
          <p:cNvPr id="6" name="Picture 5">
            <a:extLst>
              <a:ext uri="{FF2B5EF4-FFF2-40B4-BE49-F238E27FC236}">
                <a16:creationId xmlns:a16="http://schemas.microsoft.com/office/drawing/2014/main" xmlns="" id="{9A40F494-3D5A-694E-AE5B-44F074DC4B8F}"/>
              </a:ext>
            </a:extLst>
          </p:cNvPr>
          <p:cNvPicPr>
            <a:picLocks noChangeAspect="1"/>
          </p:cNvPicPr>
          <p:nvPr/>
        </p:nvPicPr>
        <p:blipFill>
          <a:blip r:embed="rId3"/>
          <a:stretch>
            <a:fillRect/>
          </a:stretch>
        </p:blipFill>
        <p:spPr>
          <a:xfrm>
            <a:off x="4331110" y="766916"/>
            <a:ext cx="7138220" cy="5353665"/>
          </a:xfrm>
          <a:prstGeom prst="rect">
            <a:avLst/>
          </a:prstGeom>
        </p:spPr>
      </p:pic>
    </p:spTree>
    <p:extLst>
      <p:ext uri="{BB962C8B-B14F-4D97-AF65-F5344CB8AC3E}">
        <p14:creationId xmlns:p14="http://schemas.microsoft.com/office/powerpoint/2010/main" val="2878587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0C43C10-FD06-114B-AC7F-4214C235009A}"/>
              </a:ext>
            </a:extLst>
          </p:cNvPr>
          <p:cNvSpPr txBox="1"/>
          <p:nvPr/>
        </p:nvSpPr>
        <p:spPr>
          <a:xfrm>
            <a:off x="142876" y="128587"/>
            <a:ext cx="11901488" cy="6709529"/>
          </a:xfrm>
          <a:prstGeom prst="rect">
            <a:avLst/>
          </a:prstGeom>
          <a:noFill/>
        </p:spPr>
        <p:txBody>
          <a:bodyPr wrap="square" rtlCol="0">
            <a:spAutoFit/>
          </a:bodyPr>
          <a:lstStyle/>
          <a:p>
            <a:pPr>
              <a:spcBef>
                <a:spcPct val="50000"/>
              </a:spcBef>
            </a:pPr>
            <a:r>
              <a:rPr lang="en-US" altLang="en-US" sz="2800" b="1" dirty="0"/>
              <a:t>For grant sources: Think beyond your field and apply for more than one grant</a:t>
            </a:r>
          </a:p>
          <a:p>
            <a:pPr>
              <a:spcBef>
                <a:spcPct val="50000"/>
              </a:spcBef>
            </a:pPr>
            <a:r>
              <a:rPr lang="en-US" altLang="en-US" sz="2400" dirty="0">
                <a:solidFill>
                  <a:srgbClr val="0070C0"/>
                </a:solidFill>
              </a:rPr>
              <a:t>Example: I am in the wound healing field ?Where to find funds?</a:t>
            </a:r>
          </a:p>
          <a:p>
            <a:pPr>
              <a:spcBef>
                <a:spcPct val="50000"/>
              </a:spcBef>
            </a:pPr>
            <a:r>
              <a:rPr lang="en-US" altLang="en-US" sz="2400" dirty="0"/>
              <a:t>Wound healing journals: ads and acknowledgements</a:t>
            </a:r>
          </a:p>
          <a:p>
            <a:pPr>
              <a:spcBef>
                <a:spcPct val="50000"/>
              </a:spcBef>
            </a:pPr>
            <a:r>
              <a:rPr lang="en-US" altLang="en-US" sz="2400" dirty="0"/>
              <a:t>Wound Healing Society: meeting, newsletter, networking</a:t>
            </a:r>
          </a:p>
          <a:p>
            <a:pPr>
              <a:spcBef>
                <a:spcPct val="50000"/>
              </a:spcBef>
            </a:pPr>
            <a:r>
              <a:rPr lang="en-US" altLang="en-US" sz="2400" dirty="0"/>
              <a:t>Wound healing company: grants or collaboration</a:t>
            </a:r>
          </a:p>
          <a:p>
            <a:pPr>
              <a:spcBef>
                <a:spcPct val="50000"/>
              </a:spcBef>
            </a:pPr>
            <a:r>
              <a:rPr lang="en-US" altLang="en-US" sz="2400" dirty="0"/>
              <a:t>Aged, diabetic, paralyzed patients all suffer impaired wound healing…go to websites, societies, foundations, journals in these research areas</a:t>
            </a:r>
          </a:p>
          <a:p>
            <a:pPr>
              <a:spcBef>
                <a:spcPct val="50000"/>
              </a:spcBef>
            </a:pPr>
            <a:r>
              <a:rPr lang="en-US" altLang="en-US" sz="2400" dirty="0"/>
              <a:t>Heart attack and stroke patients suffer internal wounds…go to companies, websites, societies, foundations, etc.</a:t>
            </a:r>
          </a:p>
          <a:p>
            <a:pPr>
              <a:spcBef>
                <a:spcPct val="50000"/>
              </a:spcBef>
            </a:pPr>
            <a:r>
              <a:rPr lang="en-US" altLang="en-US" sz="2400" dirty="0"/>
              <a:t>Eye diseases often involve damage/wounds to the eye so companies interested in eye care and organizations/foundations focused on eye diseases.</a:t>
            </a:r>
          </a:p>
          <a:p>
            <a:pPr>
              <a:spcBef>
                <a:spcPct val="50000"/>
              </a:spcBef>
            </a:pPr>
            <a:r>
              <a:rPr lang="en-US" altLang="en-US" sz="2400" dirty="0"/>
              <a:t>Military: combat wounds and biological warfare (sulfur mustards)…see if military has research awards.</a:t>
            </a:r>
          </a:p>
          <a:p>
            <a:endParaRPr lang="en-US" dirty="0"/>
          </a:p>
        </p:txBody>
      </p:sp>
    </p:spTree>
    <p:extLst>
      <p:ext uri="{BB962C8B-B14F-4D97-AF65-F5344CB8AC3E}">
        <p14:creationId xmlns:p14="http://schemas.microsoft.com/office/powerpoint/2010/main" val="1124336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7F8155E-8BCA-254C-B998-DD0DBE6F3F48}"/>
              </a:ext>
            </a:extLst>
          </p:cNvPr>
          <p:cNvSpPr txBox="1"/>
          <p:nvPr/>
        </p:nvSpPr>
        <p:spPr>
          <a:xfrm>
            <a:off x="557213" y="414338"/>
            <a:ext cx="11201400" cy="6401753"/>
          </a:xfrm>
          <a:prstGeom prst="rect">
            <a:avLst/>
          </a:prstGeom>
          <a:noFill/>
        </p:spPr>
        <p:txBody>
          <a:bodyPr wrap="square" rtlCol="0">
            <a:spAutoFit/>
          </a:bodyPr>
          <a:lstStyle/>
          <a:p>
            <a:r>
              <a:rPr lang="en-US" sz="3200" dirty="0"/>
              <a:t>Connect your grant to the funding agency’s </a:t>
            </a:r>
            <a:r>
              <a:rPr lang="en-US" sz="3200" b="1" u="sng" dirty="0"/>
              <a:t>mission</a:t>
            </a:r>
            <a:r>
              <a:rPr lang="en-US" sz="3200" b="1" dirty="0"/>
              <a:t> statement</a:t>
            </a:r>
            <a:r>
              <a:rPr lang="en-US" sz="3200" dirty="0"/>
              <a:t>:</a:t>
            </a:r>
          </a:p>
          <a:p>
            <a:r>
              <a:rPr lang="en-US" sz="2800" dirty="0"/>
              <a:t>Use similar words in your grant (in the Significance section or even the title)</a:t>
            </a:r>
          </a:p>
          <a:p>
            <a:endParaRPr lang="en-US" sz="2000" dirty="0"/>
          </a:p>
          <a:p>
            <a:r>
              <a:rPr lang="en-US" sz="2400" dirty="0"/>
              <a:t>International Diabetes Foundation </a:t>
            </a:r>
            <a:r>
              <a:rPr lang="en-US" sz="2400" u="sng" dirty="0"/>
              <a:t>mission</a:t>
            </a:r>
            <a:r>
              <a:rPr lang="en-US" sz="2400" dirty="0"/>
              <a:t>:</a:t>
            </a:r>
            <a:endParaRPr lang="en-US" sz="2400" b="1" dirty="0"/>
          </a:p>
          <a:p>
            <a:r>
              <a:rPr lang="en-US" sz="2400" dirty="0">
                <a:solidFill>
                  <a:srgbClr val="0070C0"/>
                </a:solidFill>
              </a:rPr>
              <a:t>Promoting diabetes care, prevention, and a cure worldwide.</a:t>
            </a:r>
          </a:p>
          <a:p>
            <a:endParaRPr lang="en-US" sz="2400" dirty="0">
              <a:solidFill>
                <a:srgbClr val="0070C0"/>
              </a:solidFill>
            </a:endParaRPr>
          </a:p>
          <a:p>
            <a:r>
              <a:rPr lang="en-US" sz="2400" dirty="0"/>
              <a:t>AIRC </a:t>
            </a:r>
            <a:r>
              <a:rPr lang="en-US" sz="2400" u="sng" dirty="0"/>
              <a:t>mission</a:t>
            </a:r>
            <a:r>
              <a:rPr lang="en-US" sz="2400" dirty="0">
                <a:solidFill>
                  <a:srgbClr val="0070C0"/>
                </a:solidFill>
              </a:rPr>
              <a:t>: Understand, prevent and cure cancer through research and outreach activities. AIRC aims to find solutions to challenges in cancer research, awarding grants to the most deserving projects, as well as supporting training fellowships. </a:t>
            </a:r>
          </a:p>
          <a:p>
            <a:endParaRPr lang="en-US" sz="2400" dirty="0">
              <a:solidFill>
                <a:srgbClr val="0070C0"/>
              </a:solidFill>
            </a:endParaRPr>
          </a:p>
          <a:p>
            <a:r>
              <a:rPr lang="en-US" sz="2400" dirty="0"/>
              <a:t>British Heart Foundation </a:t>
            </a:r>
            <a:r>
              <a:rPr lang="en-US" sz="2400" u="sng" dirty="0"/>
              <a:t>mission: </a:t>
            </a:r>
            <a:r>
              <a:rPr lang="en-US" sz="2400" dirty="0">
                <a:solidFill>
                  <a:srgbClr val="0070C0"/>
                </a:solidFill>
              </a:rPr>
              <a:t>play a leading role in the fight against disease of the heart and circulation so that it is no longer a major cause of disability and premature death</a:t>
            </a:r>
            <a:r>
              <a:rPr lang="en-US" sz="2400" dirty="0"/>
              <a:t>. </a:t>
            </a:r>
          </a:p>
          <a:p>
            <a:r>
              <a:rPr lang="en-US" sz="2400" dirty="0"/>
              <a:t>(</a:t>
            </a:r>
            <a:r>
              <a:rPr lang="en-US" sz="2400" dirty="0">
                <a:solidFill>
                  <a:srgbClr val="FF0000"/>
                </a:solidFill>
              </a:rPr>
              <a:t>Example: This grant will not only provide a better understanding of the mechanism by which growth factor x improves blood flow. These studies also have the potential for defining new therapeutics to prevent premature death due to heart disease.</a:t>
            </a:r>
          </a:p>
          <a:p>
            <a:endParaRPr lang="en-US" dirty="0"/>
          </a:p>
        </p:txBody>
      </p:sp>
    </p:spTree>
    <p:extLst>
      <p:ext uri="{BB962C8B-B14F-4D97-AF65-F5344CB8AC3E}">
        <p14:creationId xmlns:p14="http://schemas.microsoft.com/office/powerpoint/2010/main" val="761650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C50D37-3755-D24E-825F-3CA3465DE2DF}"/>
              </a:ext>
            </a:extLst>
          </p:cNvPr>
          <p:cNvSpPr>
            <a:spLocks noGrp="1"/>
          </p:cNvSpPr>
          <p:nvPr>
            <p:ph type="title"/>
          </p:nvPr>
        </p:nvSpPr>
        <p:spPr/>
        <p:txBody>
          <a:bodyPr/>
          <a:lstStyle/>
          <a:p>
            <a:r>
              <a:rPr lang="en-US" b="1" dirty="0"/>
              <a:t>	Important aspects of grant writing</a:t>
            </a:r>
          </a:p>
        </p:txBody>
      </p:sp>
    </p:spTree>
    <p:extLst>
      <p:ext uri="{BB962C8B-B14F-4D97-AF65-F5344CB8AC3E}">
        <p14:creationId xmlns:p14="http://schemas.microsoft.com/office/powerpoint/2010/main" val="3145472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1457</TotalTime>
  <Words>1928</Words>
  <Application>Microsoft Office PowerPoint</Application>
  <PresentationFormat>Personalizzato</PresentationFormat>
  <Paragraphs>677</Paragraphs>
  <Slides>69</Slides>
  <Notes>0</Notes>
  <HiddenSlides>0</HiddenSlides>
  <MMClips>0</MMClips>
  <ScaleCrop>false</ScaleCrop>
  <HeadingPairs>
    <vt:vector size="4" baseType="variant">
      <vt:variant>
        <vt:lpstr>Tema</vt:lpstr>
      </vt:variant>
      <vt:variant>
        <vt:i4>1</vt:i4>
      </vt:variant>
      <vt:variant>
        <vt:lpstr>Titoli diapositive</vt:lpstr>
      </vt:variant>
      <vt:variant>
        <vt:i4>69</vt:i4>
      </vt:variant>
    </vt:vector>
  </HeadingPairs>
  <TitlesOfParts>
    <vt:vector size="70" baseType="lpstr">
      <vt:lpstr>Office Theme</vt:lpstr>
      <vt:lpstr>Presentazione standard di PowerPoint</vt:lpstr>
      <vt:lpstr>Presentazione standard di PowerPoint</vt:lpstr>
      <vt:lpstr>  Where to find a grant?</vt:lpstr>
      <vt:lpstr>Presentazione standard di PowerPoint</vt:lpstr>
      <vt:lpstr>Presentazione standard di PowerPoint</vt:lpstr>
      <vt:lpstr>Presentazione standard di PowerPoint</vt:lpstr>
      <vt:lpstr>Presentazione standard di PowerPoint</vt:lpstr>
      <vt:lpstr>Presentazione standard di PowerPoint</vt:lpstr>
      <vt:lpstr> Important aspects of grant writing</vt:lpstr>
      <vt:lpstr>Presentazione standard di PowerPoint</vt:lpstr>
      <vt:lpstr>Presentazione standard di PowerPoint</vt:lpstr>
      <vt:lpstr>Presentazione standard di PowerPoint</vt:lpstr>
      <vt:lpstr>Presentazione standard di PowerPoint</vt:lpstr>
      <vt:lpstr>  Plan your grant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Writing the proposal: start with the Specific Aims/Project      Summary  This section is important and will help you write the rest of the grant!  It is the first thing that the reviewers see.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Next or at a later time write the title of the grant         This will be a draft title that can be changed later.</vt:lpstr>
      <vt:lpstr>Presentazione standard di PowerPoint</vt:lpstr>
      <vt:lpstr>Presentazione standard di PowerPoint</vt:lpstr>
      <vt:lpstr>Presentazione standard di PowerPoint</vt:lpstr>
      <vt:lpstr>Next: Write the Introduction</vt:lpstr>
      <vt:lpstr>Presentazione standard di PowerPoint</vt:lpstr>
      <vt:lpstr>Presentazione standard di PowerPoint</vt:lpstr>
      <vt:lpstr>Presentazione standard di PowerPoint</vt:lpstr>
      <vt:lpstr>Presentazione standard di PowerPoint</vt:lpstr>
      <vt:lpstr>Presentazione standard di PowerPoint</vt:lpstr>
      <vt:lpstr>        Research Plan/Research Design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Hynda Kleinman</dc:creator>
  <cp:lastModifiedBy>Gianluca Frustagli</cp:lastModifiedBy>
  <cp:revision>151</cp:revision>
  <dcterms:created xsi:type="dcterms:W3CDTF">2019-01-03T20:48:59Z</dcterms:created>
  <dcterms:modified xsi:type="dcterms:W3CDTF">2019-04-12T11:48:34Z</dcterms:modified>
</cp:coreProperties>
</file>