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9" r:id="rId2"/>
    <p:sldId id="264" r:id="rId3"/>
    <p:sldId id="261" r:id="rId4"/>
    <p:sldId id="256" r:id="rId5"/>
    <p:sldId id="259" r:id="rId6"/>
    <p:sldId id="265" r:id="rId7"/>
    <p:sldId id="257" r:id="rId8"/>
    <p:sldId id="260" r:id="rId9"/>
    <p:sldId id="268" r:id="rId10"/>
    <p:sldId id="263" r:id="rId11"/>
    <p:sldId id="262" r:id="rId12"/>
    <p:sldId id="272" r:id="rId13"/>
    <p:sldId id="271" r:id="rId14"/>
    <p:sldId id="26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92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rena\In%20progress\Ricotta\Ricotta_LTQ_Luglio2014\RatioArea_Focu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31599571180587E-2"/>
          <c:y val="2.7362956709893711E-2"/>
          <c:w val="0.86954404643081751"/>
          <c:h val="0.858634103269440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Summary!$C$3</c:f>
              <c:strCache>
                <c:ptCount val="1"/>
                <c:pt idx="0">
                  <c:v>Cow/Buffalo</c:v>
                </c:pt>
              </c:strCache>
            </c:strRef>
          </c:tx>
          <c:spPr>
            <a:ln>
              <a:noFill/>
            </a:ln>
          </c:spPr>
          <c:trendline>
            <c:spPr>
              <a:ln>
                <a:solidFill>
                  <a:srgbClr val="0070C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1.6226835281953435E-2"/>
                  <c:y val="0.19611006504621706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it-IT"/>
                </a:p>
              </c:txPr>
            </c:trendlineLbl>
          </c:trendline>
          <c:xVal>
            <c:numRef>
              <c:f>Summary!$B$5:$B$22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</c:numCache>
            </c:numRef>
          </c:xVal>
          <c:yVal>
            <c:numRef>
              <c:f>Summary!$C$5:$C$22</c:f>
              <c:numCache>
                <c:formatCode>General</c:formatCode>
                <c:ptCount val="18"/>
                <c:pt idx="0">
                  <c:v>2.2487402046238012E-4</c:v>
                </c:pt>
                <c:pt idx="1">
                  <c:v>1.8324322391021413E-4</c:v>
                </c:pt>
                <c:pt idx="2">
                  <c:v>1.9884476635211837E-4</c:v>
                </c:pt>
                <c:pt idx="3">
                  <c:v>7.1216276527508162E-3</c:v>
                </c:pt>
                <c:pt idx="4">
                  <c:v>8.0753316966871748E-3</c:v>
                </c:pt>
                <c:pt idx="5">
                  <c:v>8.1078185354675966E-3</c:v>
                </c:pt>
                <c:pt idx="6">
                  <c:v>3.7195771011428611E-2</c:v>
                </c:pt>
                <c:pt idx="7">
                  <c:v>4.3066979396847123E-2</c:v>
                </c:pt>
                <c:pt idx="8">
                  <c:v>4.3403932394810323E-2</c:v>
                </c:pt>
                <c:pt idx="9">
                  <c:v>0.10166352247335099</c:v>
                </c:pt>
                <c:pt idx="10">
                  <c:v>9.2978730356272327E-2</c:v>
                </c:pt>
                <c:pt idx="11">
                  <c:v>8.8608838305414328E-2</c:v>
                </c:pt>
                <c:pt idx="12">
                  <c:v>0.26005119198267768</c:v>
                </c:pt>
                <c:pt idx="13">
                  <c:v>0.27165310333492088</c:v>
                </c:pt>
                <c:pt idx="14">
                  <c:v>0.25632679353655591</c:v>
                </c:pt>
                <c:pt idx="15">
                  <c:v>0.48427380289369731</c:v>
                </c:pt>
                <c:pt idx="16">
                  <c:v>0.45656277842555182</c:v>
                </c:pt>
                <c:pt idx="17">
                  <c:v>0.48246492884065223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Summary!$D$3</c:f>
              <c:strCache>
                <c:ptCount val="1"/>
                <c:pt idx="0">
                  <c:v>Cow /goat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</c:spPr>
          </c:marker>
          <c:trendline>
            <c:spPr>
              <a:ln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trendline>
            <c:trendlineType val="linear"/>
            <c:dispRSqr val="1"/>
            <c:dispEq val="1"/>
            <c:trendlineLbl>
              <c:layout>
                <c:manualLayout>
                  <c:x val="1.0334425900111769E-2"/>
                  <c:y val="-3.6595771985236279E-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</a:defRPr>
                  </a:pPr>
                  <a:endParaRPr lang="it-IT"/>
                </a:p>
              </c:txPr>
            </c:trendlineLbl>
          </c:trendline>
          <c:xVal>
            <c:numRef>
              <c:f>Summary!$B$5:$B$22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</c:numCache>
            </c:numRef>
          </c:xVal>
          <c:yVal>
            <c:numRef>
              <c:f>Summary!$D$5:$D$22</c:f>
              <c:numCache>
                <c:formatCode>General</c:formatCode>
                <c:ptCount val="18"/>
                <c:pt idx="0">
                  <c:v>3.7881026741228962E-4</c:v>
                </c:pt>
                <c:pt idx="1">
                  <c:v>2.8872818548612584E-4</c:v>
                </c:pt>
                <c:pt idx="2">
                  <c:v>3.3759776240736833E-4</c:v>
                </c:pt>
                <c:pt idx="3">
                  <c:v>1.5725475022779385E-2</c:v>
                </c:pt>
                <c:pt idx="4">
                  <c:v>1.6324075055609698E-2</c:v>
                </c:pt>
                <c:pt idx="5">
                  <c:v>1.4538515899782258E-2</c:v>
                </c:pt>
                <c:pt idx="9">
                  <c:v>0.12740944698271242</c:v>
                </c:pt>
                <c:pt idx="10">
                  <c:v>0.10935275442067906</c:v>
                </c:pt>
                <c:pt idx="11">
                  <c:v>0.13510124775236199</c:v>
                </c:pt>
                <c:pt idx="12">
                  <c:v>0.33208733060441492</c:v>
                </c:pt>
                <c:pt idx="13">
                  <c:v>0.29896264193352468</c:v>
                </c:pt>
                <c:pt idx="14">
                  <c:v>0.33343122553648741</c:v>
                </c:pt>
                <c:pt idx="15">
                  <c:v>0.56440708816922136</c:v>
                </c:pt>
                <c:pt idx="16">
                  <c:v>0.51945747151942401</c:v>
                </c:pt>
                <c:pt idx="17">
                  <c:v>0.52418151872544017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Summary!$E$3</c:f>
              <c:strCache>
                <c:ptCount val="1"/>
                <c:pt idx="0">
                  <c:v>Cow / sheep</c:v>
                </c:pt>
              </c:strCache>
            </c:strRef>
          </c:tx>
          <c:spPr>
            <a:ln>
              <a:noFill/>
            </a:ln>
          </c:spPr>
          <c:trendline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7.7207508152390039E-2"/>
                  <c:y val="0.19774107040967706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</c:trendlineLbl>
          </c:trendline>
          <c:xVal>
            <c:numRef>
              <c:f>Summary!$B$5:$B$22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</c:numCache>
            </c:numRef>
          </c:xVal>
          <c:yVal>
            <c:numRef>
              <c:f>Summary!$E$5:$E$22</c:f>
              <c:numCache>
                <c:formatCode>0.00000</c:formatCode>
                <c:ptCount val="18"/>
                <c:pt idx="0">
                  <c:v>1.0197572095586676E-4</c:v>
                </c:pt>
                <c:pt idx="1">
                  <c:v>5.102811281671982E-5</c:v>
                </c:pt>
                <c:pt idx="2">
                  <c:v>4.4800463054175697E-5</c:v>
                </c:pt>
                <c:pt idx="3">
                  <c:v>4.01426471579316E-3</c:v>
                </c:pt>
                <c:pt idx="4">
                  <c:v>3.9050944713425631E-3</c:v>
                </c:pt>
                <c:pt idx="5">
                  <c:v>4.3461788676073167E-3</c:v>
                </c:pt>
                <c:pt idx="6">
                  <c:v>1.7689674648513093E-2</c:v>
                </c:pt>
                <c:pt idx="7">
                  <c:v>1.8677169579478153E-2</c:v>
                </c:pt>
                <c:pt idx="8">
                  <c:v>2.1360375557557442E-2</c:v>
                </c:pt>
                <c:pt idx="9">
                  <c:v>4.8986765821341427E-2</c:v>
                </c:pt>
                <c:pt idx="10">
                  <c:v>5.4389634868556934E-2</c:v>
                </c:pt>
                <c:pt idx="11">
                  <c:v>5.3996208700464357E-2</c:v>
                </c:pt>
                <c:pt idx="12">
                  <c:v>0.17840125718558361</c:v>
                </c:pt>
                <c:pt idx="13">
                  <c:v>0.16386828879656049</c:v>
                </c:pt>
                <c:pt idx="14">
                  <c:v>0.18561758636096845</c:v>
                </c:pt>
                <c:pt idx="15">
                  <c:v>0.27660790927627082</c:v>
                </c:pt>
                <c:pt idx="16">
                  <c:v>0.26290567421633504</c:v>
                </c:pt>
                <c:pt idx="17">
                  <c:v>0.29544471011721912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18592"/>
        <c:axId val="92720512"/>
      </c:scatterChart>
      <c:valAx>
        <c:axId val="92718592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% cow whey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720512"/>
        <c:crosses val="autoZero"/>
        <c:crossBetween val="midCat"/>
      </c:valAx>
      <c:valAx>
        <c:axId val="9272051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Ratio of extract ion area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718592"/>
        <c:crosses val="autoZero"/>
        <c:crossBetween val="midCat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8.2056264093748832E-2"/>
          <c:y val="0"/>
          <c:w val="0.56669172035313953"/>
          <c:h val="0.17826655217081241"/>
        </c:manualLayout>
      </c:layout>
      <c:overlay val="0"/>
      <c:spPr>
        <a:noFill/>
      </c:spPr>
    </c:legend>
    <c:plotVisOnly val="1"/>
    <c:dispBlanksAs val="gap"/>
    <c:showDLblsOverMax val="0"/>
  </c:chart>
  <c:spPr>
    <a:solidFill>
      <a:schemeClr val="bg2"/>
    </a:solidFill>
    <a:ln>
      <a:solidFill>
        <a:schemeClr val="bg2">
          <a:lumMod val="75000"/>
        </a:schemeClr>
      </a:solidFill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62F53-917B-4F81-A58C-43C82DE5D935}" type="datetimeFigureOut">
              <a:rPr lang="it-IT" smtClean="0"/>
              <a:t>02/05/2017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8EA1-9DEC-411E-97B6-F01C04226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81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88EA1-9DEC-411E-97B6-F01C042266B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27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40A1-0982-4DCF-9D82-605FC489BBD3}" type="datetimeFigureOut">
              <a:rPr lang="it-IT" smtClean="0"/>
              <a:t>02/05/2017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7573-D600-4816-80A2-8D58260797EA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40A1-0982-4DCF-9D82-605FC489BBD3}" type="datetimeFigureOut">
              <a:rPr lang="it-IT" smtClean="0"/>
              <a:t>02/05/2017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7573-D600-4816-80A2-8D58260797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40A1-0982-4DCF-9D82-605FC489BBD3}" type="datetimeFigureOut">
              <a:rPr lang="it-IT" smtClean="0"/>
              <a:t>02/05/2017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7573-D600-4816-80A2-8D58260797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40A1-0982-4DCF-9D82-605FC489BBD3}" type="datetimeFigureOut">
              <a:rPr lang="it-IT" smtClean="0"/>
              <a:t>02/05/2017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7573-D600-4816-80A2-8D58260797E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40A1-0982-4DCF-9D82-605FC489BBD3}" type="datetimeFigureOut">
              <a:rPr lang="it-IT" smtClean="0"/>
              <a:t>02/05/2017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7573-D600-4816-80A2-8D58260797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40A1-0982-4DCF-9D82-605FC489BBD3}" type="datetimeFigureOut">
              <a:rPr lang="it-IT" smtClean="0"/>
              <a:t>02/05/2017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7573-D600-4816-80A2-8D58260797E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40A1-0982-4DCF-9D82-605FC489BBD3}" type="datetimeFigureOut">
              <a:rPr lang="it-IT" smtClean="0"/>
              <a:t>02/05/2017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7573-D600-4816-80A2-8D58260797EA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40A1-0982-4DCF-9D82-605FC489BBD3}" type="datetimeFigureOut">
              <a:rPr lang="it-IT" smtClean="0"/>
              <a:t>02/05/2017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7573-D600-4816-80A2-8D58260797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40A1-0982-4DCF-9D82-605FC489BBD3}" type="datetimeFigureOut">
              <a:rPr lang="it-IT" smtClean="0"/>
              <a:t>02/05/2017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7573-D600-4816-80A2-8D58260797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40A1-0982-4DCF-9D82-605FC489BBD3}" type="datetimeFigureOut">
              <a:rPr lang="it-IT" smtClean="0"/>
              <a:t>02/05/2017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7573-D600-4816-80A2-8D58260797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40A1-0982-4DCF-9D82-605FC489BBD3}" type="datetimeFigureOut">
              <a:rPr lang="it-IT" smtClean="0"/>
              <a:t>02/05/2017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7573-D600-4816-80A2-8D58260797EA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B540A1-0982-4DCF-9D82-605FC489BBD3}" type="datetimeFigureOut">
              <a:rPr lang="it-IT" smtClean="0"/>
              <a:t>02/05/2017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CA7573-D600-4816-80A2-8D58260797E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ahUKEwj6wJusycbTAhUFXBoKHeqnAnAQjRwIBw&amp;url=http://www.biologyexams4u.com/2014/04/bioinformatics-definition.html&amp;psig=AFQjCNGRF9uKbNmlGC_8iA7BwAKskGHY7A&amp;ust=1493448972985101" TargetMode="External"/><Relationship Id="rId3" Type="http://schemas.openxmlformats.org/officeDocument/2006/relationships/hyperlink" Target="http://www.google.it/url?sa=i&amp;rct=j&amp;q=&amp;esrc=s&amp;frm=1&amp;source=images&amp;cd=&amp;cad=rja&amp;uact=8&amp;ved=0ahUKEwjf4OLLy5LSAhVHOxQKHZqHDOIQjRwIBw&amp;url=http://rgcb.res.in/orcadb/biocarta_analysis.php?gene_id=7018&amp;gene_symbol=TF&amp;psig=AFQjCNFSMzqhgWkaHQt-hisuRY2YUGbAlQ&amp;ust=1487264861744894" TargetMode="External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gif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humanitas.it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google.it/url?sa=i&amp;rct=j&amp;q=&amp;esrc=s&amp;source=images&amp;cd=&amp;cad=rja&amp;uact=8&amp;ved=0ahUKEwjrwLaWr4_TAhVF0hoKHYl6ChsQjRwIBw&amp;url=https://www.researchgate.net/publication/232781493_Dystroglycan_in_Skin_and_Cutaneous_Cells_-Subunit_Is_Shed_from_the_Cell_Surface&amp;bvm=bv.151426398,d.eWE&amp;psig=AFQjCNFjwO1kt3jrKUMVh6Pt6tyyLh1Neg&amp;ust=1491552217335053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d0a6HwpnTAhUBXRQKHfwpAwkQjRwIBw&amp;url=http://physiologyonline.physiology.org/content/22/6/390&amp;bvm=bv.152174688,d.d24&amp;psig=AFQjCNFiunGOKGcnDK352nmn4yuc_yZDRw&amp;ust=1491900434270798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www.google.it/url?sa=i&amp;rct=j&amp;q=&amp;esrc=s&amp;source=images&amp;cd=&amp;cad=rja&amp;uact=8&amp;ved=0ahUKEwi0jpypxMbTAhVClxoKHdk4AW4QjRwIBw&amp;url=http://physiologyonline.physiology.org/content/22/6/390&amp;psig=AFQjCNFUSQje_k_CJLcnPUVd2vJe8z9Kog&amp;ust=149344762380590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3131170" y="2140860"/>
            <a:ext cx="2880320" cy="2448272"/>
            <a:chOff x="3059832" y="2924944"/>
            <a:chExt cx="3600400" cy="2880320"/>
          </a:xfrm>
        </p:grpSpPr>
        <p:sp>
          <p:nvSpPr>
            <p:cNvPr id="4" name="Esagono 3"/>
            <p:cNvSpPr/>
            <p:nvPr/>
          </p:nvSpPr>
          <p:spPr>
            <a:xfrm>
              <a:off x="3059832" y="2924944"/>
              <a:ext cx="3600400" cy="288032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8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059832" y="3160442"/>
              <a:ext cx="3528392" cy="175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Area</a:t>
              </a:r>
              <a:r>
                <a:rPr lang="it-IT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 </a:t>
              </a:r>
              <a:r>
                <a:rPr lang="it-IT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PROTEOMICA</a:t>
              </a:r>
              <a:endPara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107504" y="1177588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Spettrometria di Massa delle proteine:</a:t>
            </a:r>
          </a:p>
          <a:p>
            <a:pPr algn="ctr"/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all’identificazione alla caratterizzazione</a:t>
            </a:r>
            <a:endParaRPr lang="it-IT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462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ttore 1 8"/>
          <p:cNvCxnSpPr/>
          <p:nvPr/>
        </p:nvCxnSpPr>
        <p:spPr>
          <a:xfrm flipH="1" flipV="1">
            <a:off x="6011490" y="3364996"/>
            <a:ext cx="1368152" cy="15315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 flipV="1">
            <a:off x="3779912" y="4589132"/>
            <a:ext cx="3178316" cy="9554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554" y="4364434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3562506" y="6381690"/>
            <a:ext cx="1710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ISS        03/05/2017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5036" y="557935"/>
            <a:ext cx="296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GB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glutathionylation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Gruppo 43"/>
          <p:cNvGrpSpPr/>
          <p:nvPr/>
        </p:nvGrpSpPr>
        <p:grpSpPr>
          <a:xfrm>
            <a:off x="171835" y="1241295"/>
            <a:ext cx="2333656" cy="2047552"/>
            <a:chOff x="550194" y="1741488"/>
            <a:chExt cx="2797670" cy="2407592"/>
          </a:xfrm>
        </p:grpSpPr>
        <p:grpSp>
          <p:nvGrpSpPr>
            <p:cNvPr id="21" name="Gruppo 4"/>
            <p:cNvGrpSpPr>
              <a:grpSpLocks/>
            </p:cNvGrpSpPr>
            <p:nvPr/>
          </p:nvGrpSpPr>
          <p:grpSpPr bwMode="auto">
            <a:xfrm>
              <a:off x="550194" y="1741488"/>
              <a:ext cx="2797670" cy="2407592"/>
              <a:chOff x="1343303" y="6842071"/>
              <a:chExt cx="2323692" cy="2802583"/>
            </a:xfrm>
          </p:grpSpPr>
          <p:pic>
            <p:nvPicPr>
              <p:cNvPr id="22" name="Immagine 7" descr="Spettro NMR senza scritte x Fig 1A.TIF"/>
              <p:cNvPicPr>
                <a:picLocks noChangeAspect="1"/>
              </p:cNvPicPr>
              <p:nvPr/>
            </p:nvPicPr>
            <p:blipFill rotWithShape="1">
              <a:blip r:embed="rId2"/>
              <a:srcRect l="13929" r="24686"/>
              <a:stretch/>
            </p:blipFill>
            <p:spPr bwMode="auto">
              <a:xfrm>
                <a:off x="1343303" y="6885672"/>
                <a:ext cx="2323692" cy="2758982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</p:pic>
          <p:sp>
            <p:nvSpPr>
              <p:cNvPr id="23" name="CasellaDiTesto 8"/>
              <p:cNvSpPr txBox="1">
                <a:spLocks noChangeArrowheads="1"/>
              </p:cNvSpPr>
              <p:nvPr/>
            </p:nvSpPr>
            <p:spPr bwMode="auto">
              <a:xfrm>
                <a:off x="3063778" y="8489317"/>
                <a:ext cx="436994" cy="281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itchFamily="18" charset="0"/>
                  </a:rPr>
                  <a:t>Ala</a:t>
                </a:r>
              </a:p>
            </p:txBody>
          </p:sp>
          <p:sp>
            <p:nvSpPr>
              <p:cNvPr id="25" name="CasellaDiTesto 10"/>
              <p:cNvSpPr txBox="1">
                <a:spLocks noChangeArrowheads="1"/>
              </p:cNvSpPr>
              <p:nvPr/>
            </p:nvSpPr>
            <p:spPr bwMode="auto">
              <a:xfrm>
                <a:off x="3199058" y="6842071"/>
                <a:ext cx="467937" cy="281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itchFamily="18" charset="0"/>
                  </a:rPr>
                  <a:t>Lac</a:t>
                </a:r>
              </a:p>
            </p:txBody>
          </p:sp>
          <p:sp>
            <p:nvSpPr>
              <p:cNvPr id="26" name="CasellaDiTesto 11"/>
              <p:cNvSpPr txBox="1">
                <a:spLocks noChangeArrowheads="1"/>
              </p:cNvSpPr>
              <p:nvPr/>
            </p:nvSpPr>
            <p:spPr bwMode="auto">
              <a:xfrm>
                <a:off x="2467163" y="8330741"/>
                <a:ext cx="1193232" cy="281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itchFamily="18" charset="0"/>
                  </a:rPr>
                  <a:t>GSH</a:t>
                </a:r>
              </a:p>
            </p:txBody>
          </p:sp>
          <p:cxnSp>
            <p:nvCxnSpPr>
              <p:cNvPr id="27" name="Connettore 2 19"/>
              <p:cNvCxnSpPr/>
              <p:nvPr/>
            </p:nvCxnSpPr>
            <p:spPr bwMode="auto">
              <a:xfrm rot="720000" flipH="1">
                <a:off x="2485375" y="8497722"/>
                <a:ext cx="53126" cy="150303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tailEnd type="arrow"/>
              </a:ln>
              <a:effectLst/>
            </p:spPr>
          </p:cxnSp>
          <p:cxnSp>
            <p:nvCxnSpPr>
              <p:cNvPr id="28" name="Connettore 2 27"/>
              <p:cNvCxnSpPr/>
              <p:nvPr/>
            </p:nvCxnSpPr>
            <p:spPr bwMode="auto">
              <a:xfrm rot="18240000" flipH="1">
                <a:off x="2776905" y="8497119"/>
                <a:ext cx="48559" cy="151509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tailEnd type="arrow"/>
              </a:ln>
              <a:effectLst/>
            </p:spPr>
          </p:cxnSp>
          <p:cxnSp>
            <p:nvCxnSpPr>
              <p:cNvPr id="29" name="Connettore 2 28"/>
              <p:cNvCxnSpPr/>
              <p:nvPr/>
            </p:nvCxnSpPr>
            <p:spPr bwMode="auto">
              <a:xfrm rot="20460000" flipH="1">
                <a:off x="2630982" y="8497722"/>
                <a:ext cx="53126" cy="150303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tailEnd type="arrow"/>
              </a:ln>
              <a:effectLst/>
            </p:spPr>
          </p:cxnSp>
          <p:sp>
            <p:nvSpPr>
              <p:cNvPr id="30" name="CasellaDiTesto 28"/>
              <p:cNvSpPr txBox="1">
                <a:spLocks noChangeArrowheads="1"/>
              </p:cNvSpPr>
              <p:nvPr/>
            </p:nvSpPr>
            <p:spPr bwMode="auto">
              <a:xfrm>
                <a:off x="2217416" y="7262782"/>
                <a:ext cx="430117" cy="281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itchFamily="18" charset="0"/>
                  </a:rPr>
                  <a:t>tCr</a:t>
                </a:r>
              </a:p>
            </p:txBody>
          </p:sp>
          <p:sp>
            <p:nvSpPr>
              <p:cNvPr id="31" name="CasellaDiTesto 29"/>
              <p:cNvSpPr txBox="1">
                <a:spLocks noChangeArrowheads="1"/>
              </p:cNvSpPr>
              <p:nvPr/>
            </p:nvSpPr>
            <p:spPr bwMode="auto">
              <a:xfrm>
                <a:off x="1343304" y="8544333"/>
                <a:ext cx="534982" cy="281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itchFamily="18" charset="0"/>
                  </a:rPr>
                  <a:t>GSH</a:t>
                </a:r>
              </a:p>
            </p:txBody>
          </p:sp>
          <p:cxnSp>
            <p:nvCxnSpPr>
              <p:cNvPr id="32" name="Connettore 2 31"/>
              <p:cNvCxnSpPr/>
              <p:nvPr/>
            </p:nvCxnSpPr>
            <p:spPr bwMode="auto">
              <a:xfrm rot="20460000" flipH="1">
                <a:off x="1503512" y="8722021"/>
                <a:ext cx="51159" cy="157241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tailEnd type="arrow"/>
              </a:ln>
              <a:effectLst/>
            </p:spPr>
          </p:cxnSp>
          <p:cxnSp>
            <p:nvCxnSpPr>
              <p:cNvPr id="33" name="Connettore 2 23"/>
              <p:cNvCxnSpPr/>
              <p:nvPr/>
            </p:nvCxnSpPr>
            <p:spPr bwMode="auto">
              <a:xfrm rot="20460000" flipH="1">
                <a:off x="2794297" y="8238738"/>
                <a:ext cx="53127" cy="154928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tailEnd type="arrow"/>
              </a:ln>
              <a:effectLst/>
            </p:spPr>
          </p:cxnSp>
          <p:cxnSp>
            <p:nvCxnSpPr>
              <p:cNvPr id="34" name="Connettore 2 24"/>
              <p:cNvCxnSpPr/>
              <p:nvPr/>
            </p:nvCxnSpPr>
            <p:spPr bwMode="auto">
              <a:xfrm rot="20460000" flipH="1">
                <a:off x="2939904" y="8224864"/>
                <a:ext cx="49192" cy="154928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tailEnd type="arrow"/>
              </a:ln>
              <a:effectLst/>
            </p:spPr>
          </p:cxnSp>
          <p:sp>
            <p:nvSpPr>
              <p:cNvPr id="35" name="CasellaDiTesto 8"/>
              <p:cNvSpPr txBox="1">
                <a:spLocks noChangeArrowheads="1"/>
              </p:cNvSpPr>
              <p:nvPr/>
            </p:nvSpPr>
            <p:spPr bwMode="auto">
              <a:xfrm>
                <a:off x="2727315" y="8045950"/>
                <a:ext cx="438711" cy="281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itchFamily="18" charset="0"/>
                  </a:rPr>
                  <a:t>Glx</a:t>
                </a:r>
              </a:p>
            </p:txBody>
          </p:sp>
        </p:grpSp>
        <p:cxnSp>
          <p:nvCxnSpPr>
            <p:cNvPr id="36" name="Connettore 2 35"/>
            <p:cNvCxnSpPr/>
            <p:nvPr/>
          </p:nvCxnSpPr>
          <p:spPr>
            <a:xfrm flipH="1">
              <a:off x="1861530" y="3228355"/>
              <a:ext cx="219722" cy="121779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/>
            <p:nvPr/>
          </p:nvCxnSpPr>
          <p:spPr>
            <a:xfrm>
              <a:off x="2193496" y="3228355"/>
              <a:ext cx="208958" cy="121779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2 41"/>
            <p:cNvCxnSpPr/>
            <p:nvPr/>
          </p:nvCxnSpPr>
          <p:spPr>
            <a:xfrm>
              <a:off x="2120456" y="3228354"/>
              <a:ext cx="12054" cy="17034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/>
            <p:cNvCxnSpPr/>
            <p:nvPr/>
          </p:nvCxnSpPr>
          <p:spPr>
            <a:xfrm>
              <a:off x="755576" y="3380754"/>
              <a:ext cx="12054" cy="17034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ttangolo 45"/>
          <p:cNvSpPr/>
          <p:nvPr/>
        </p:nvSpPr>
        <p:spPr>
          <a:xfrm>
            <a:off x="43957" y="40506"/>
            <a:ext cx="3227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Addotti 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peptide-proteina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8" name="CasellaDiTesto 387"/>
          <p:cNvSpPr txBox="1"/>
          <p:nvPr/>
        </p:nvSpPr>
        <p:spPr>
          <a:xfrm>
            <a:off x="5508104" y="621298"/>
            <a:ext cx="258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MS approach:</a:t>
            </a:r>
            <a:endParaRPr lang="it-IT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28777"/>
            <a:ext cx="5905840" cy="428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CasellaDiTesto 39"/>
          <p:cNvSpPr txBox="1"/>
          <p:nvPr/>
        </p:nvSpPr>
        <p:spPr>
          <a:xfrm>
            <a:off x="152400" y="6537781"/>
            <a:ext cx="876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err="1" smtClean="0">
                <a:latin typeface="Corbel" pitchFamily="34" charset="0"/>
              </a:rPr>
              <a:t>Metere</a:t>
            </a:r>
            <a:r>
              <a:rPr lang="it-IT" sz="800" dirty="0" smtClean="0">
                <a:latin typeface="Corbel" pitchFamily="34" charset="0"/>
              </a:rPr>
              <a:t> A, </a:t>
            </a:r>
            <a:r>
              <a:rPr lang="it-IT" sz="800" dirty="0" err="1" smtClean="0">
                <a:latin typeface="Corbel" pitchFamily="34" charset="0"/>
              </a:rPr>
              <a:t>et</a:t>
            </a:r>
            <a:r>
              <a:rPr lang="it-IT" sz="800" dirty="0" smtClean="0">
                <a:latin typeface="Corbel" pitchFamily="34" charset="0"/>
              </a:rPr>
              <a:t> al. </a:t>
            </a:r>
            <a:r>
              <a:rPr lang="it-IT" sz="800" dirty="0" err="1" smtClean="0">
                <a:latin typeface="Corbel" pitchFamily="34" charset="0"/>
              </a:rPr>
              <a:t>Carbon</a:t>
            </a:r>
            <a:r>
              <a:rPr lang="it-IT" sz="800" dirty="0" smtClean="0">
                <a:latin typeface="Corbel" pitchFamily="34" charset="0"/>
              </a:rPr>
              <a:t> </a:t>
            </a:r>
            <a:r>
              <a:rPr lang="it-IT" sz="800" dirty="0" err="1" smtClean="0">
                <a:latin typeface="Corbel" pitchFamily="34" charset="0"/>
              </a:rPr>
              <a:t>monoxide</a:t>
            </a:r>
            <a:r>
              <a:rPr lang="it-IT" sz="800" dirty="0" smtClean="0">
                <a:latin typeface="Corbel" pitchFamily="34" charset="0"/>
              </a:rPr>
              <a:t> </a:t>
            </a:r>
            <a:r>
              <a:rPr lang="it-IT" sz="800" dirty="0" err="1" smtClean="0">
                <a:latin typeface="Corbel" pitchFamily="34" charset="0"/>
              </a:rPr>
              <a:t>signaling</a:t>
            </a:r>
            <a:r>
              <a:rPr lang="it-IT" sz="800" dirty="0" smtClean="0">
                <a:latin typeface="Corbel" pitchFamily="34" charset="0"/>
              </a:rPr>
              <a:t> in </a:t>
            </a:r>
            <a:r>
              <a:rPr lang="it-IT" sz="800" dirty="0" err="1" smtClean="0">
                <a:latin typeface="Corbel" pitchFamily="34" charset="0"/>
              </a:rPr>
              <a:t>human</a:t>
            </a:r>
            <a:r>
              <a:rPr lang="it-IT" sz="800" dirty="0" smtClean="0">
                <a:latin typeface="Corbel" pitchFamily="34" charset="0"/>
              </a:rPr>
              <a:t> </a:t>
            </a:r>
            <a:r>
              <a:rPr lang="it-IT" sz="800" dirty="0" err="1" smtClean="0">
                <a:latin typeface="Corbel" pitchFamily="34" charset="0"/>
              </a:rPr>
              <a:t>red</a:t>
            </a:r>
            <a:r>
              <a:rPr lang="it-IT" sz="800" dirty="0" smtClean="0">
                <a:latin typeface="Corbel" pitchFamily="34" charset="0"/>
              </a:rPr>
              <a:t> </a:t>
            </a:r>
            <a:r>
              <a:rPr lang="it-IT" sz="800" dirty="0" err="1" smtClean="0">
                <a:latin typeface="Corbel" pitchFamily="34" charset="0"/>
              </a:rPr>
              <a:t>blood</a:t>
            </a:r>
            <a:r>
              <a:rPr lang="it-IT" sz="800" dirty="0" smtClean="0">
                <a:latin typeface="Corbel" pitchFamily="34" charset="0"/>
              </a:rPr>
              <a:t> </a:t>
            </a:r>
            <a:r>
              <a:rPr lang="it-IT" sz="800" dirty="0" err="1" smtClean="0">
                <a:latin typeface="Corbel" pitchFamily="34" charset="0"/>
              </a:rPr>
              <a:t>cells</a:t>
            </a:r>
            <a:r>
              <a:rPr lang="it-IT" sz="800" dirty="0" smtClean="0">
                <a:latin typeface="Corbel" pitchFamily="34" charset="0"/>
              </a:rPr>
              <a:t>: </a:t>
            </a:r>
            <a:r>
              <a:rPr lang="it-IT" sz="800" dirty="0" err="1" smtClean="0">
                <a:latin typeface="Corbel" pitchFamily="34" charset="0"/>
              </a:rPr>
              <a:t>evidence</a:t>
            </a:r>
            <a:r>
              <a:rPr lang="it-IT" sz="800" dirty="0" smtClean="0">
                <a:latin typeface="Corbel" pitchFamily="34" charset="0"/>
              </a:rPr>
              <a:t> </a:t>
            </a:r>
            <a:r>
              <a:rPr lang="it-IT" sz="800" dirty="0" err="1" smtClean="0">
                <a:latin typeface="Corbel" pitchFamily="34" charset="0"/>
              </a:rPr>
              <a:t>for</a:t>
            </a:r>
            <a:r>
              <a:rPr lang="it-IT" sz="800" dirty="0" smtClean="0">
                <a:latin typeface="Corbel" pitchFamily="34" charset="0"/>
              </a:rPr>
              <a:t> </a:t>
            </a:r>
            <a:r>
              <a:rPr lang="it-IT" sz="800" dirty="0" err="1" smtClean="0">
                <a:latin typeface="Corbel" pitchFamily="34" charset="0"/>
              </a:rPr>
              <a:t>pentose</a:t>
            </a:r>
            <a:r>
              <a:rPr lang="it-IT" sz="800" dirty="0" smtClean="0">
                <a:latin typeface="Corbel" pitchFamily="34" charset="0"/>
              </a:rPr>
              <a:t> </a:t>
            </a:r>
            <a:r>
              <a:rPr lang="it-IT" sz="800" dirty="0" err="1" smtClean="0">
                <a:latin typeface="Corbel" pitchFamily="34" charset="0"/>
              </a:rPr>
              <a:t>phosphate</a:t>
            </a:r>
            <a:r>
              <a:rPr lang="it-IT" sz="800" dirty="0" smtClean="0">
                <a:latin typeface="Corbel" pitchFamily="34" charset="0"/>
              </a:rPr>
              <a:t> </a:t>
            </a:r>
            <a:r>
              <a:rPr lang="it-IT" sz="800" dirty="0" err="1" smtClean="0">
                <a:latin typeface="Corbel" pitchFamily="34" charset="0"/>
              </a:rPr>
              <a:t>pathway</a:t>
            </a:r>
            <a:r>
              <a:rPr lang="it-IT" sz="800" dirty="0" smtClean="0">
                <a:latin typeface="Corbel" pitchFamily="34" charset="0"/>
              </a:rPr>
              <a:t> </a:t>
            </a:r>
            <a:r>
              <a:rPr lang="it-IT" sz="800" dirty="0" err="1" smtClean="0">
                <a:latin typeface="Corbel" pitchFamily="34" charset="0"/>
              </a:rPr>
              <a:t>activation</a:t>
            </a:r>
            <a:r>
              <a:rPr lang="it-IT" sz="800" dirty="0" smtClean="0">
                <a:latin typeface="Corbel" pitchFamily="34" charset="0"/>
              </a:rPr>
              <a:t> and </a:t>
            </a:r>
            <a:r>
              <a:rPr lang="it-IT" sz="800" dirty="0" err="1" smtClean="0">
                <a:latin typeface="Corbel" pitchFamily="34" charset="0"/>
              </a:rPr>
              <a:t>protein</a:t>
            </a:r>
            <a:r>
              <a:rPr lang="it-IT" sz="800" dirty="0" smtClean="0">
                <a:latin typeface="Corbel" pitchFamily="34" charset="0"/>
              </a:rPr>
              <a:t> </a:t>
            </a:r>
            <a:r>
              <a:rPr lang="it-IT" sz="800" dirty="0" err="1" smtClean="0">
                <a:latin typeface="Corbel" pitchFamily="34" charset="0"/>
              </a:rPr>
              <a:t>deglutathionylation</a:t>
            </a:r>
            <a:r>
              <a:rPr lang="it-IT" sz="800" dirty="0" smtClean="0">
                <a:latin typeface="Corbel" pitchFamily="34" charset="0"/>
              </a:rPr>
              <a:t>.    </a:t>
            </a:r>
            <a:r>
              <a:rPr lang="it-IT" sz="800" dirty="0" err="1" smtClean="0">
                <a:latin typeface="Corbel" pitchFamily="34" charset="0"/>
              </a:rPr>
              <a:t>Antioxid</a:t>
            </a:r>
            <a:r>
              <a:rPr lang="it-IT" sz="800" dirty="0" smtClean="0">
                <a:latin typeface="Corbel" pitchFamily="34" charset="0"/>
              </a:rPr>
              <a:t> </a:t>
            </a:r>
            <a:r>
              <a:rPr lang="it-IT" sz="800" dirty="0" err="1" smtClean="0">
                <a:latin typeface="Corbel" pitchFamily="34" charset="0"/>
              </a:rPr>
              <a:t>Redox</a:t>
            </a:r>
            <a:r>
              <a:rPr lang="it-IT" sz="800" dirty="0" smtClean="0">
                <a:latin typeface="Corbel" pitchFamily="34" charset="0"/>
              </a:rPr>
              <a:t> </a:t>
            </a:r>
            <a:r>
              <a:rPr lang="it-IT" sz="800" dirty="0" err="1" smtClean="0">
                <a:latin typeface="Corbel" pitchFamily="34" charset="0"/>
              </a:rPr>
              <a:t>Signal</a:t>
            </a:r>
            <a:r>
              <a:rPr lang="it-IT" sz="800" dirty="0" smtClean="0">
                <a:latin typeface="Corbel" pitchFamily="34" charset="0"/>
              </a:rPr>
              <a:t>. 2014 </a:t>
            </a:r>
          </a:p>
        </p:txBody>
      </p:sp>
    </p:spTree>
    <p:extLst>
      <p:ext uri="{BB962C8B-B14F-4D97-AF65-F5344CB8AC3E}">
        <p14:creationId xmlns:p14="http://schemas.microsoft.com/office/powerpoint/2010/main" val="27896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ttangolo 153"/>
          <p:cNvSpPr/>
          <p:nvPr/>
        </p:nvSpPr>
        <p:spPr>
          <a:xfrm>
            <a:off x="221563" y="67025"/>
            <a:ext cx="197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Interattoma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07504" y="506816"/>
            <a:ext cx="3816424" cy="5874512"/>
            <a:chOff x="107504" y="556232"/>
            <a:chExt cx="4320480" cy="6254126"/>
          </a:xfrm>
        </p:grpSpPr>
        <p:pic>
          <p:nvPicPr>
            <p:cNvPr id="7185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 t="31949" r="65273" b="9259"/>
            <a:stretch/>
          </p:blipFill>
          <p:spPr bwMode="auto">
            <a:xfrm>
              <a:off x="107504" y="556232"/>
              <a:ext cx="4320480" cy="6254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93" t="31464" r="23226" b="12258"/>
            <a:stretch/>
          </p:blipFill>
          <p:spPr bwMode="auto">
            <a:xfrm>
              <a:off x="694720" y="3490920"/>
              <a:ext cx="2182576" cy="139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ttangolo 3"/>
          <p:cNvSpPr/>
          <p:nvPr/>
        </p:nvSpPr>
        <p:spPr>
          <a:xfrm>
            <a:off x="108957" y="6476961"/>
            <a:ext cx="5257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Corbel" pitchFamily="34" charset="0"/>
              </a:rPr>
              <a:t>Yamamoto et al.</a:t>
            </a:r>
            <a:r>
              <a:rPr lang="en-US" sz="800" dirty="0" smtClean="0">
                <a:latin typeface="Corbel" pitchFamily="34" charset="0"/>
              </a:rPr>
              <a:t>The </a:t>
            </a:r>
            <a:r>
              <a:rPr lang="en-US" sz="800" dirty="0" err="1">
                <a:latin typeface="Corbel" pitchFamily="34" charset="0"/>
              </a:rPr>
              <a:t>nebulin</a:t>
            </a:r>
            <a:r>
              <a:rPr lang="en-US" sz="800" dirty="0">
                <a:latin typeface="Corbel" pitchFamily="34" charset="0"/>
              </a:rPr>
              <a:t> SH3 domain is dispensable for normal skeletal muscle structure but is required for effective active load bearing in mouse. J Cell Sci. 2013 </a:t>
            </a:r>
            <a:endParaRPr lang="it-IT" sz="800" dirty="0">
              <a:latin typeface="Corbel" pitchFamily="34" charset="0"/>
            </a:endParaRPr>
          </a:p>
        </p:txBody>
      </p:sp>
      <p:pic>
        <p:nvPicPr>
          <p:cNvPr id="718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" t="3076" r="5210" b="60138"/>
          <a:stretch/>
        </p:blipFill>
        <p:spPr bwMode="auto">
          <a:xfrm>
            <a:off x="4355976" y="1916832"/>
            <a:ext cx="4237599" cy="229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3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2357966" y="3835371"/>
            <a:ext cx="1619200" cy="2545332"/>
            <a:chOff x="1143000" y="3124200"/>
            <a:chExt cx="1828800" cy="29718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9436" t="12575" r="38912" b="21410"/>
            <a:stretch>
              <a:fillRect/>
            </a:stretch>
          </p:blipFill>
          <p:spPr bwMode="auto">
            <a:xfrm>
              <a:off x="1143000" y="3124200"/>
              <a:ext cx="1828800" cy="297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5319" t="26806" r="38912" b="68805"/>
            <a:stretch>
              <a:fillRect/>
            </a:stretch>
          </p:blipFill>
          <p:spPr bwMode="auto">
            <a:xfrm>
              <a:off x="1181100" y="3562350"/>
              <a:ext cx="1724025" cy="237167"/>
            </a:xfrm>
            <a:prstGeom prst="rect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6577" t="21039" r="27185" b="72191"/>
            <a:stretch>
              <a:fillRect/>
            </a:stretch>
          </p:blipFill>
          <p:spPr bwMode="auto">
            <a:xfrm>
              <a:off x="1533525" y="3552825"/>
              <a:ext cx="1028700" cy="208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5319" t="26806" r="38912" b="68805"/>
            <a:stretch>
              <a:fillRect/>
            </a:stretch>
          </p:blipFill>
          <p:spPr bwMode="auto">
            <a:xfrm>
              <a:off x="2716018" y="3543300"/>
              <a:ext cx="238125" cy="237167"/>
            </a:xfrm>
            <a:prstGeom prst="rect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14" name="Picture 8" descr="Risultati immagini per protein complex  pathway biocar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61175"/>
            <a:ext cx="2645653" cy="2034719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1745"/>
            <a:ext cx="333533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10600" r="5251" b="65878"/>
          <a:stretch/>
        </p:blipFill>
        <p:spPr bwMode="auto">
          <a:xfrm>
            <a:off x="281612" y="2300046"/>
            <a:ext cx="3471083" cy="134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uppo 20"/>
          <p:cNvGrpSpPr/>
          <p:nvPr/>
        </p:nvGrpSpPr>
        <p:grpSpPr>
          <a:xfrm>
            <a:off x="190641" y="3715779"/>
            <a:ext cx="1968573" cy="2810070"/>
            <a:chOff x="3124200" y="1371600"/>
            <a:chExt cx="2971800" cy="495729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33252" t="18474" r="33497"/>
            <a:stretch>
              <a:fillRect/>
            </a:stretch>
          </p:blipFill>
          <p:spPr bwMode="auto">
            <a:xfrm>
              <a:off x="3124200" y="1371600"/>
              <a:ext cx="2971800" cy="495729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41778" t="13462" r="42875" b="81526"/>
            <a:stretch>
              <a:fillRect/>
            </a:stretch>
          </p:blipFill>
          <p:spPr bwMode="auto">
            <a:xfrm>
              <a:off x="5029200" y="5943600"/>
              <a:ext cx="914400" cy="203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t="8449" r="82095" b="86539"/>
            <a:stretch>
              <a:fillRect/>
            </a:stretch>
          </p:blipFill>
          <p:spPr bwMode="auto">
            <a:xfrm>
              <a:off x="4419600" y="1447800"/>
              <a:ext cx="16002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pic>
        <p:nvPicPr>
          <p:cNvPr id="4100" name="Picture 4" descr="Risultati immagini per bioinformatics image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3291005" cy="21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4913"/>
            <a:ext cx="2592288" cy="193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6588224" y="96150"/>
            <a:ext cx="2192176" cy="1004099"/>
            <a:chOff x="4419600" y="609600"/>
            <a:chExt cx="4256926" cy="24384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9600" y="838200"/>
              <a:ext cx="1447800" cy="105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0" y="609600"/>
              <a:ext cx="1590675" cy="1228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38800" y="1621506"/>
              <a:ext cx="1314450" cy="127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524"/>
            <a:stretch>
              <a:fillRect/>
            </a:stretch>
          </p:blipFill>
          <p:spPr bwMode="auto">
            <a:xfrm>
              <a:off x="7543800" y="1600200"/>
              <a:ext cx="1132726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sellaDiTesto 10"/>
          <p:cNvSpPr txBox="1"/>
          <p:nvPr/>
        </p:nvSpPr>
        <p:spPr>
          <a:xfrm>
            <a:off x="100372" y="54889"/>
            <a:ext cx="3703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 smtClean="0"/>
              <a:t>Analisi Quantitativa</a:t>
            </a:r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4140620" y="85395"/>
            <a:ext cx="1530305" cy="823326"/>
            <a:chOff x="381000" y="609600"/>
            <a:chExt cx="3771900" cy="20193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762000"/>
              <a:ext cx="1848633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852" r="12963"/>
            <a:stretch>
              <a:fillRect/>
            </a:stretch>
          </p:blipFill>
          <p:spPr bwMode="auto">
            <a:xfrm>
              <a:off x="2362200" y="609600"/>
              <a:ext cx="1790700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4" name="Grafico 63"/>
          <p:cNvGraphicFramePr/>
          <p:nvPr>
            <p:extLst>
              <p:ext uri="{D42A27DB-BD31-4B8C-83A1-F6EECF244321}">
                <p14:modId xmlns:p14="http://schemas.microsoft.com/office/powerpoint/2010/main" val="1773277814"/>
              </p:ext>
            </p:extLst>
          </p:nvPr>
        </p:nvGraphicFramePr>
        <p:xfrm>
          <a:off x="2597409" y="1092401"/>
          <a:ext cx="6133084" cy="457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CasellaDiTesto 64"/>
          <p:cNvSpPr txBox="1"/>
          <p:nvPr/>
        </p:nvSpPr>
        <p:spPr>
          <a:xfrm>
            <a:off x="6324773" y="594928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i="1" dirty="0" smtClean="0">
                <a:solidFill>
                  <a:schemeClr val="bg2">
                    <a:lumMod val="25000"/>
                  </a:schemeClr>
                </a:solidFill>
                <a:latin typeface="Corbel" pitchFamily="34" charset="0"/>
              </a:rPr>
              <a:t>Camerini Casella   et al.</a:t>
            </a:r>
            <a:r>
              <a:rPr lang="en-US" sz="800" b="1" dirty="0"/>
              <a:t> Mass spectrometry detection of fraudulent use of cow whey in water buffalo, sheep, or goat Italian ricotta cheese.</a:t>
            </a:r>
            <a:r>
              <a:rPr lang="it-IT" sz="800" i="1" dirty="0" smtClean="0">
                <a:solidFill>
                  <a:schemeClr val="bg2">
                    <a:lumMod val="25000"/>
                  </a:schemeClr>
                </a:solidFill>
                <a:latin typeface="Corbel" pitchFamily="34" charset="0"/>
              </a:rPr>
              <a:t> </a:t>
            </a:r>
          </a:p>
          <a:p>
            <a:pPr algn="ctr"/>
            <a:r>
              <a:rPr lang="it-IT" sz="800" dirty="0" err="1" smtClean="0"/>
              <a:t>Food</a:t>
            </a:r>
            <a:r>
              <a:rPr lang="it-IT" sz="800" dirty="0" smtClean="0"/>
              <a:t> </a:t>
            </a:r>
            <a:r>
              <a:rPr lang="it-IT" sz="800" dirty="0" err="1" smtClean="0"/>
              <a:t>Chem</a:t>
            </a:r>
            <a:r>
              <a:rPr lang="it-IT" sz="800" dirty="0" smtClean="0"/>
              <a:t>. </a:t>
            </a:r>
            <a:r>
              <a:rPr lang="it-IT" sz="800" dirty="0"/>
              <a:t>2016</a:t>
            </a:r>
            <a:endParaRPr lang="it-IT" sz="800" i="1" dirty="0">
              <a:latin typeface="Corbel" pitchFamily="34" charset="0"/>
            </a:endParaRPr>
          </a:p>
        </p:txBody>
      </p:sp>
      <p:grpSp>
        <p:nvGrpSpPr>
          <p:cNvPr id="69" name="Gruppo 68"/>
          <p:cNvGrpSpPr/>
          <p:nvPr/>
        </p:nvGrpSpPr>
        <p:grpSpPr>
          <a:xfrm>
            <a:off x="268850" y="5632149"/>
            <a:ext cx="4754455" cy="1159136"/>
            <a:chOff x="798235" y="1045478"/>
            <a:chExt cx="5652439" cy="1373676"/>
          </a:xfrm>
        </p:grpSpPr>
        <p:sp>
          <p:nvSpPr>
            <p:cNvPr id="70" name="Rettangolo 69"/>
            <p:cNvSpPr/>
            <p:nvPr/>
          </p:nvSpPr>
          <p:spPr>
            <a:xfrm>
              <a:off x="798235" y="1229749"/>
              <a:ext cx="1219200" cy="97317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bg2">
                      <a:lumMod val="50000"/>
                    </a:schemeClr>
                  </a:solidFill>
                </a:ln>
              </a:endParaRPr>
            </a:p>
          </p:txBody>
        </p:sp>
        <p:grpSp>
          <p:nvGrpSpPr>
            <p:cNvPr id="71" name="Gruppo 295"/>
            <p:cNvGrpSpPr/>
            <p:nvPr/>
          </p:nvGrpSpPr>
          <p:grpSpPr>
            <a:xfrm>
              <a:off x="798235" y="1268759"/>
              <a:ext cx="1219200" cy="825054"/>
              <a:chOff x="2971800" y="5533994"/>
              <a:chExt cx="1295400" cy="936352"/>
            </a:xfrm>
          </p:grpSpPr>
          <p:grpSp>
            <p:nvGrpSpPr>
              <p:cNvPr id="105" name="Gruppo 294"/>
              <p:cNvGrpSpPr/>
              <p:nvPr/>
            </p:nvGrpSpPr>
            <p:grpSpPr>
              <a:xfrm>
                <a:off x="2971800" y="5533994"/>
                <a:ext cx="1295400" cy="936352"/>
                <a:chOff x="3276600" y="5533994"/>
                <a:chExt cx="1295400" cy="936352"/>
              </a:xfrm>
            </p:grpSpPr>
            <p:sp>
              <p:nvSpPr>
                <p:cNvPr id="107" name="CasellaDiTesto 574"/>
                <p:cNvSpPr txBox="1"/>
                <p:nvPr/>
              </p:nvSpPr>
              <p:spPr bwMode="auto">
                <a:xfrm>
                  <a:off x="3276600" y="5533994"/>
                  <a:ext cx="1295400" cy="9363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it-IT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rbel" pitchFamily="34" charset="0"/>
                    </a:rPr>
                    <a:t>MS</a:t>
                  </a:r>
                </a:p>
                <a:p>
                  <a:pPr algn="ctr">
                    <a:defRPr/>
                  </a:pPr>
                  <a:endParaRPr lang="it-IT" sz="1600" b="1" dirty="0" smtClean="0">
                    <a:latin typeface="Corbel" pitchFamily="34" charset="0"/>
                  </a:endParaRPr>
                </a:p>
                <a:p>
                  <a:pPr algn="ctr">
                    <a:defRPr/>
                  </a:pPr>
                  <a:endParaRPr lang="it-IT" sz="1600" b="1" dirty="0" smtClean="0">
                    <a:latin typeface="Corbel" pitchFamily="34" charset="0"/>
                  </a:endParaRPr>
                </a:p>
                <a:p>
                  <a:pPr algn="ctr">
                    <a:defRPr/>
                  </a:pPr>
                  <a:r>
                    <a:rPr lang="it-IT" sz="1600" b="1" dirty="0" smtClean="0">
                      <a:latin typeface="Corbel" pitchFamily="34" charset="0"/>
                    </a:rPr>
                    <a:t> </a:t>
                  </a:r>
                  <a:endParaRPr lang="it-IT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endParaRPr>
                </a:p>
              </p:txBody>
            </p:sp>
            <p:grpSp>
              <p:nvGrpSpPr>
                <p:cNvPr id="108" name="Gruppo 262"/>
                <p:cNvGrpSpPr/>
                <p:nvPr/>
              </p:nvGrpSpPr>
              <p:grpSpPr>
                <a:xfrm>
                  <a:off x="3886200" y="5827130"/>
                  <a:ext cx="89453" cy="572130"/>
                  <a:chOff x="4267200" y="5541559"/>
                  <a:chExt cx="89453" cy="572130"/>
                </a:xfrm>
              </p:grpSpPr>
              <p:sp>
                <p:nvSpPr>
                  <p:cNvPr id="109" name="Ovale 108"/>
                  <p:cNvSpPr/>
                  <p:nvPr/>
                </p:nvSpPr>
                <p:spPr>
                  <a:xfrm>
                    <a:off x="4267200" y="5541559"/>
                    <a:ext cx="89453" cy="97241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cxnSp>
                <p:nvCxnSpPr>
                  <p:cNvPr id="110" name="Connettore 2 109"/>
                  <p:cNvCxnSpPr/>
                  <p:nvPr/>
                </p:nvCxnSpPr>
                <p:spPr>
                  <a:xfrm>
                    <a:off x="4314825" y="5638800"/>
                    <a:ext cx="0" cy="474889"/>
                  </a:xfrm>
                  <a:prstGeom prst="straightConnector1">
                    <a:avLst/>
                  </a:prstGeom>
                  <a:ln w="6350">
                    <a:solidFill>
                      <a:schemeClr val="bg1">
                        <a:lumMod val="5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6" name="Connettore 1 105"/>
              <p:cNvCxnSpPr/>
              <p:nvPr/>
            </p:nvCxnSpPr>
            <p:spPr>
              <a:xfrm>
                <a:off x="3048000" y="6419671"/>
                <a:ext cx="1143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ttangolo 71"/>
            <p:cNvSpPr/>
            <p:nvPr/>
          </p:nvSpPr>
          <p:spPr>
            <a:xfrm>
              <a:off x="2987824" y="1207219"/>
              <a:ext cx="1219200" cy="101108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7030A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bg2">
                      <a:lumMod val="50000"/>
                    </a:schemeClr>
                  </a:solidFill>
                </a:ln>
              </a:endParaRPr>
            </a:p>
          </p:txBody>
        </p:sp>
        <p:grpSp>
          <p:nvGrpSpPr>
            <p:cNvPr id="73" name="Gruppo 293"/>
            <p:cNvGrpSpPr/>
            <p:nvPr/>
          </p:nvGrpSpPr>
          <p:grpSpPr>
            <a:xfrm>
              <a:off x="2987824" y="1220315"/>
              <a:ext cx="1219200" cy="1097534"/>
              <a:chOff x="4648200" y="5490567"/>
              <a:chExt cx="1219200" cy="1147505"/>
            </a:xfrm>
          </p:grpSpPr>
          <p:sp>
            <p:nvSpPr>
              <p:cNvPr id="85" name="CasellaDiTesto 574"/>
              <p:cNvSpPr txBox="1"/>
              <p:nvPr/>
            </p:nvSpPr>
            <p:spPr bwMode="auto">
              <a:xfrm>
                <a:off x="4648200" y="5490567"/>
                <a:ext cx="1219200" cy="1147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MS/</a:t>
                </a:r>
                <a:r>
                  <a:rPr lang="it-IT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MS</a:t>
                </a:r>
                <a:endParaRPr lang="it-IT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endParaRPr>
              </a:p>
              <a:p>
                <a:pPr algn="ctr">
                  <a:defRPr/>
                </a:pPr>
                <a:endParaRPr lang="it-IT" sz="1600" b="1" dirty="0" smtClean="0">
                  <a:latin typeface="Corbel" pitchFamily="34" charset="0"/>
                </a:endParaRPr>
              </a:p>
              <a:p>
                <a:pPr algn="ctr">
                  <a:defRPr/>
                </a:pPr>
                <a:endParaRPr lang="it-IT" sz="1600" b="1" dirty="0" smtClean="0">
                  <a:latin typeface="Corbel" pitchFamily="34" charset="0"/>
                </a:endParaRPr>
              </a:p>
              <a:p>
                <a:pPr algn="ctr">
                  <a:defRPr/>
                </a:pPr>
                <a:endParaRPr lang="it-IT" sz="1600" b="1" dirty="0" smtClean="0">
                  <a:latin typeface="Corbel" pitchFamily="34" charset="0"/>
                </a:endParaRPr>
              </a:p>
              <a:p>
                <a:pPr algn="ctr">
                  <a:defRPr/>
                </a:pPr>
                <a:r>
                  <a:rPr lang="it-IT" sz="1600" b="1" dirty="0" smtClean="0">
                    <a:solidFill>
                      <a:srgbClr val="660066"/>
                    </a:solidFill>
                    <a:latin typeface="Corbel" pitchFamily="34" charset="0"/>
                  </a:rPr>
                  <a:t> </a:t>
                </a:r>
                <a:endParaRPr lang="it-IT" sz="1600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endParaRPr>
              </a:p>
            </p:txBody>
          </p:sp>
          <p:grpSp>
            <p:nvGrpSpPr>
              <p:cNvPr id="86" name="Gruppo 265"/>
              <p:cNvGrpSpPr/>
              <p:nvPr/>
            </p:nvGrpSpPr>
            <p:grpSpPr>
              <a:xfrm>
                <a:off x="4787347" y="5952946"/>
                <a:ext cx="89453" cy="457200"/>
                <a:chOff x="4267200" y="5541559"/>
                <a:chExt cx="89453" cy="457200"/>
              </a:xfrm>
            </p:grpSpPr>
            <p:sp>
              <p:nvSpPr>
                <p:cNvPr id="103" name="Ovale 102"/>
                <p:cNvSpPr/>
                <p:nvPr/>
              </p:nvSpPr>
              <p:spPr>
                <a:xfrm>
                  <a:off x="4267200" y="5541559"/>
                  <a:ext cx="89453" cy="9724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7030A0"/>
                    </a:solidFill>
                  </a:endParaRPr>
                </a:p>
              </p:txBody>
            </p:sp>
            <p:cxnSp>
              <p:nvCxnSpPr>
                <p:cNvPr id="104" name="Connettore 2 103"/>
                <p:cNvCxnSpPr/>
                <p:nvPr/>
              </p:nvCxnSpPr>
              <p:spPr>
                <a:xfrm>
                  <a:off x="4314825" y="5638800"/>
                  <a:ext cx="0" cy="359959"/>
                </a:xfrm>
                <a:prstGeom prst="straightConnector1">
                  <a:avLst/>
                </a:prstGeom>
                <a:ln w="6350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uppo 268"/>
              <p:cNvGrpSpPr/>
              <p:nvPr/>
            </p:nvGrpSpPr>
            <p:grpSpPr>
              <a:xfrm>
                <a:off x="4939747" y="6105346"/>
                <a:ext cx="89453" cy="304800"/>
                <a:chOff x="4267200" y="5541559"/>
                <a:chExt cx="89453" cy="304800"/>
              </a:xfrm>
            </p:grpSpPr>
            <p:sp>
              <p:nvSpPr>
                <p:cNvPr id="101" name="Ovale 100"/>
                <p:cNvSpPr/>
                <p:nvPr/>
              </p:nvSpPr>
              <p:spPr>
                <a:xfrm>
                  <a:off x="4267200" y="5541559"/>
                  <a:ext cx="89453" cy="97241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7030A0"/>
                    </a:solidFill>
                  </a:endParaRPr>
                </a:p>
              </p:txBody>
            </p:sp>
            <p:cxnSp>
              <p:nvCxnSpPr>
                <p:cNvPr id="102" name="Connettore 2 101"/>
                <p:cNvCxnSpPr/>
                <p:nvPr/>
              </p:nvCxnSpPr>
              <p:spPr>
                <a:xfrm>
                  <a:off x="4314825" y="5638800"/>
                  <a:ext cx="0" cy="207559"/>
                </a:xfrm>
                <a:prstGeom prst="straightConnector1">
                  <a:avLst/>
                </a:prstGeom>
                <a:ln w="6350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uppo 271"/>
              <p:cNvGrpSpPr/>
              <p:nvPr/>
            </p:nvGrpSpPr>
            <p:grpSpPr>
              <a:xfrm>
                <a:off x="5092147" y="5848171"/>
                <a:ext cx="89453" cy="572130"/>
                <a:chOff x="4267200" y="5541559"/>
                <a:chExt cx="89453" cy="572130"/>
              </a:xfrm>
            </p:grpSpPr>
            <p:sp>
              <p:nvSpPr>
                <p:cNvPr id="99" name="Ovale 98"/>
                <p:cNvSpPr/>
                <p:nvPr/>
              </p:nvSpPr>
              <p:spPr>
                <a:xfrm>
                  <a:off x="4267200" y="5541559"/>
                  <a:ext cx="89453" cy="97241"/>
                </a:xfrm>
                <a:prstGeom prst="ellipse">
                  <a:avLst/>
                </a:prstGeom>
                <a:solidFill>
                  <a:srgbClr val="9900CC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7030A0"/>
                    </a:solidFill>
                  </a:endParaRPr>
                </a:p>
              </p:txBody>
            </p:sp>
            <p:cxnSp>
              <p:nvCxnSpPr>
                <p:cNvPr id="100" name="Connettore 2 99"/>
                <p:cNvCxnSpPr/>
                <p:nvPr/>
              </p:nvCxnSpPr>
              <p:spPr>
                <a:xfrm>
                  <a:off x="4314825" y="5638800"/>
                  <a:ext cx="0" cy="474889"/>
                </a:xfrm>
                <a:prstGeom prst="straightConnector1">
                  <a:avLst/>
                </a:prstGeom>
                <a:ln w="6350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uppo 274"/>
              <p:cNvGrpSpPr/>
              <p:nvPr/>
            </p:nvGrpSpPr>
            <p:grpSpPr>
              <a:xfrm>
                <a:off x="5244547" y="6029146"/>
                <a:ext cx="89453" cy="381000"/>
                <a:chOff x="4267200" y="5541559"/>
                <a:chExt cx="89453" cy="381000"/>
              </a:xfrm>
            </p:grpSpPr>
            <p:sp>
              <p:nvSpPr>
                <p:cNvPr id="97" name="Ovale 96"/>
                <p:cNvSpPr/>
                <p:nvPr/>
              </p:nvSpPr>
              <p:spPr>
                <a:xfrm>
                  <a:off x="4267200" y="5541559"/>
                  <a:ext cx="89453" cy="97241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7030A0"/>
                    </a:solidFill>
                  </a:endParaRPr>
                </a:p>
              </p:txBody>
            </p:sp>
            <p:cxnSp>
              <p:nvCxnSpPr>
                <p:cNvPr id="98" name="Connettore 2 97"/>
                <p:cNvCxnSpPr/>
                <p:nvPr/>
              </p:nvCxnSpPr>
              <p:spPr>
                <a:xfrm>
                  <a:off x="4314825" y="5638800"/>
                  <a:ext cx="0" cy="283759"/>
                </a:xfrm>
                <a:prstGeom prst="straightConnector1">
                  <a:avLst/>
                </a:prstGeom>
                <a:ln w="6350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uppo 277"/>
              <p:cNvGrpSpPr/>
              <p:nvPr/>
            </p:nvGrpSpPr>
            <p:grpSpPr>
              <a:xfrm>
                <a:off x="5396947" y="5983145"/>
                <a:ext cx="89453" cy="437156"/>
                <a:chOff x="4267200" y="5676533"/>
                <a:chExt cx="89453" cy="437156"/>
              </a:xfrm>
            </p:grpSpPr>
            <p:sp>
              <p:nvSpPr>
                <p:cNvPr id="95" name="Ovale 94"/>
                <p:cNvSpPr/>
                <p:nvPr/>
              </p:nvSpPr>
              <p:spPr>
                <a:xfrm>
                  <a:off x="4267200" y="5676533"/>
                  <a:ext cx="89453" cy="9724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7030A0"/>
                    </a:solidFill>
                  </a:endParaRPr>
                </a:p>
              </p:txBody>
            </p:sp>
            <p:cxnSp>
              <p:nvCxnSpPr>
                <p:cNvPr id="96" name="Connettore 2 95"/>
                <p:cNvCxnSpPr/>
                <p:nvPr/>
              </p:nvCxnSpPr>
              <p:spPr>
                <a:xfrm>
                  <a:off x="4314825" y="5773774"/>
                  <a:ext cx="0" cy="339915"/>
                </a:xfrm>
                <a:prstGeom prst="straightConnector1">
                  <a:avLst/>
                </a:prstGeom>
                <a:ln w="6350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uppo 280"/>
              <p:cNvGrpSpPr/>
              <p:nvPr/>
            </p:nvGrpSpPr>
            <p:grpSpPr>
              <a:xfrm>
                <a:off x="5549347" y="6133921"/>
                <a:ext cx="89453" cy="276225"/>
                <a:chOff x="4267200" y="5541559"/>
                <a:chExt cx="89453" cy="276225"/>
              </a:xfrm>
            </p:grpSpPr>
            <p:sp>
              <p:nvSpPr>
                <p:cNvPr id="93" name="Ovale 92"/>
                <p:cNvSpPr/>
                <p:nvPr/>
              </p:nvSpPr>
              <p:spPr>
                <a:xfrm>
                  <a:off x="4267200" y="5541559"/>
                  <a:ext cx="89453" cy="97241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7030A0"/>
                    </a:solidFill>
                  </a:endParaRPr>
                </a:p>
              </p:txBody>
            </p:sp>
            <p:cxnSp>
              <p:nvCxnSpPr>
                <p:cNvPr id="94" name="Connettore 2 93"/>
                <p:cNvCxnSpPr/>
                <p:nvPr/>
              </p:nvCxnSpPr>
              <p:spPr>
                <a:xfrm>
                  <a:off x="4314825" y="5638800"/>
                  <a:ext cx="0" cy="178984"/>
                </a:xfrm>
                <a:prstGeom prst="straightConnector1">
                  <a:avLst/>
                </a:prstGeom>
                <a:ln w="6350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Connettore 1 91"/>
              <p:cNvCxnSpPr/>
              <p:nvPr/>
            </p:nvCxnSpPr>
            <p:spPr>
              <a:xfrm>
                <a:off x="4724400" y="6419671"/>
                <a:ext cx="1066800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Freccia in giù 73"/>
            <p:cNvSpPr/>
            <p:nvPr/>
          </p:nvSpPr>
          <p:spPr>
            <a:xfrm rot="16200000">
              <a:off x="2449860" y="1691956"/>
              <a:ext cx="304800" cy="381000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/>
            <p:cNvSpPr/>
            <p:nvPr/>
          </p:nvSpPr>
          <p:spPr>
            <a:xfrm>
              <a:off x="3394843" y="1493663"/>
              <a:ext cx="171750" cy="623455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Freccia in giù 75"/>
            <p:cNvSpPr/>
            <p:nvPr/>
          </p:nvSpPr>
          <p:spPr>
            <a:xfrm rot="16200000">
              <a:off x="4589140" y="1678611"/>
              <a:ext cx="304800" cy="381000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Rettangolo 76"/>
            <p:cNvSpPr/>
            <p:nvPr/>
          </p:nvSpPr>
          <p:spPr>
            <a:xfrm>
              <a:off x="5148064" y="1286169"/>
              <a:ext cx="1219200" cy="8847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bg2">
                      <a:lumMod val="50000"/>
                    </a:schemeClr>
                  </a:solidFill>
                </a:ln>
              </a:endParaRPr>
            </a:p>
          </p:txBody>
        </p:sp>
        <p:cxnSp>
          <p:nvCxnSpPr>
            <p:cNvPr id="78" name="Connettore 1 77"/>
            <p:cNvCxnSpPr/>
            <p:nvPr/>
          </p:nvCxnSpPr>
          <p:spPr>
            <a:xfrm>
              <a:off x="5231929" y="2100603"/>
              <a:ext cx="107576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CasellaDiTesto 78"/>
            <p:cNvSpPr txBox="1"/>
            <p:nvPr/>
          </p:nvSpPr>
          <p:spPr>
            <a:xfrm>
              <a:off x="5968135" y="2145598"/>
              <a:ext cx="482539" cy="273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b="1" i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time</a:t>
              </a:r>
              <a:endParaRPr lang="it-IT" sz="9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grpSp>
          <p:nvGrpSpPr>
            <p:cNvPr id="80" name="Gruppo 79"/>
            <p:cNvGrpSpPr/>
            <p:nvPr/>
          </p:nvGrpSpPr>
          <p:grpSpPr>
            <a:xfrm>
              <a:off x="5420855" y="1387231"/>
              <a:ext cx="697912" cy="712617"/>
              <a:chOff x="4879548" y="3326467"/>
              <a:chExt cx="697912" cy="712617"/>
            </a:xfrm>
          </p:grpSpPr>
          <p:sp>
            <p:nvSpPr>
              <p:cNvPr id="82" name="Triangolo isoscele 81"/>
              <p:cNvSpPr/>
              <p:nvPr/>
            </p:nvSpPr>
            <p:spPr>
              <a:xfrm rot="21404479">
                <a:off x="5128762" y="3326467"/>
                <a:ext cx="190356" cy="673731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3" name="Figura a mano libera 82"/>
              <p:cNvSpPr/>
              <p:nvPr/>
            </p:nvSpPr>
            <p:spPr>
              <a:xfrm rot="21404479">
                <a:off x="4879548" y="3332614"/>
                <a:ext cx="697912" cy="706470"/>
              </a:xfrm>
              <a:custGeom>
                <a:avLst/>
                <a:gdLst>
                  <a:gd name="connsiteX0" fmla="*/ 0 w 1022623"/>
                  <a:gd name="connsiteY0" fmla="*/ 548642 h 634276"/>
                  <a:gd name="connsiteX1" fmla="*/ 357809 w 1022623"/>
                  <a:gd name="connsiteY1" fmla="*/ 556594 h 634276"/>
                  <a:gd name="connsiteX2" fmla="*/ 508884 w 1022623"/>
                  <a:gd name="connsiteY2" fmla="*/ 2 h 634276"/>
                  <a:gd name="connsiteX3" fmla="*/ 644056 w 1022623"/>
                  <a:gd name="connsiteY3" fmla="*/ 564545 h 634276"/>
                  <a:gd name="connsiteX4" fmla="*/ 978011 w 1022623"/>
                  <a:gd name="connsiteY4" fmla="*/ 628155 h 634276"/>
                  <a:gd name="connsiteX5" fmla="*/ 1009816 w 1022623"/>
                  <a:gd name="connsiteY5" fmla="*/ 628155 h 63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623" h="634276">
                    <a:moveTo>
                      <a:pt x="0" y="548642"/>
                    </a:moveTo>
                    <a:cubicBezTo>
                      <a:pt x="136497" y="598338"/>
                      <a:pt x="272995" y="648034"/>
                      <a:pt x="357809" y="556594"/>
                    </a:cubicBezTo>
                    <a:cubicBezTo>
                      <a:pt x="442623" y="465154"/>
                      <a:pt x="461176" y="-1323"/>
                      <a:pt x="508884" y="2"/>
                    </a:cubicBezTo>
                    <a:cubicBezTo>
                      <a:pt x="556592" y="1327"/>
                      <a:pt x="565868" y="459853"/>
                      <a:pt x="644056" y="564545"/>
                    </a:cubicBezTo>
                    <a:cubicBezTo>
                      <a:pt x="722244" y="669237"/>
                      <a:pt x="917051" y="617553"/>
                      <a:pt x="978011" y="628155"/>
                    </a:cubicBezTo>
                    <a:cubicBezTo>
                      <a:pt x="1038971" y="638757"/>
                      <a:pt x="1024393" y="633456"/>
                      <a:pt x="1009816" y="6281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4" name="Connettore 1 83"/>
              <p:cNvCxnSpPr/>
              <p:nvPr/>
            </p:nvCxnSpPr>
            <p:spPr>
              <a:xfrm>
                <a:off x="5114034" y="3997113"/>
                <a:ext cx="243880" cy="0"/>
              </a:xfrm>
              <a:prstGeom prst="line">
                <a:avLst/>
              </a:prstGeom>
              <a:ln w="2222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CasellaDiTesto 80"/>
            <p:cNvSpPr txBox="1"/>
            <p:nvPr/>
          </p:nvSpPr>
          <p:spPr>
            <a:xfrm rot="16200000">
              <a:off x="4677579" y="1272245"/>
              <a:ext cx="727964" cy="274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b="1" i="1" dirty="0" err="1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intensity</a:t>
              </a:r>
              <a:endParaRPr lang="it-IT" sz="9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2" y="602183"/>
            <a:ext cx="1851869" cy="8937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5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40118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463632" y="64080"/>
            <a:ext cx="8208912" cy="6669359"/>
            <a:chOff x="179512" y="188640"/>
            <a:chExt cx="8208912" cy="6669359"/>
          </a:xfrm>
        </p:grpSpPr>
        <p:sp>
          <p:nvSpPr>
            <p:cNvPr id="9" name="Rettangolo 8"/>
            <p:cNvSpPr/>
            <p:nvPr/>
          </p:nvSpPr>
          <p:spPr>
            <a:xfrm>
              <a:off x="179512" y="188640"/>
              <a:ext cx="8208912" cy="66693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323529" y="467632"/>
              <a:ext cx="6264696" cy="6329144"/>
              <a:chOff x="1486243" y="591855"/>
              <a:chExt cx="5462021" cy="6077504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67"/>
              <a:stretch/>
            </p:blipFill>
            <p:spPr bwMode="auto">
              <a:xfrm>
                <a:off x="1486243" y="635570"/>
                <a:ext cx="5462021" cy="6033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ttangolo 2"/>
              <p:cNvSpPr/>
              <p:nvPr/>
            </p:nvSpPr>
            <p:spPr>
              <a:xfrm>
                <a:off x="2017794" y="635570"/>
                <a:ext cx="1224136" cy="39296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" name="CasellaDiTesto 1"/>
              <p:cNvSpPr txBox="1"/>
              <p:nvPr/>
            </p:nvSpPr>
            <p:spPr>
              <a:xfrm>
                <a:off x="2182466" y="591855"/>
                <a:ext cx="936104" cy="295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/>
                  <a:t>S</a:t>
                </a:r>
                <a:r>
                  <a:rPr lang="it-IT" sz="1400" b="1" dirty="0" smtClean="0"/>
                  <a:t>ample</a:t>
                </a:r>
                <a:endParaRPr lang="it-IT" sz="1400" b="1" dirty="0"/>
              </a:p>
            </p:txBody>
          </p:sp>
        </p:grpSp>
        <p:pic>
          <p:nvPicPr>
            <p:cNvPr id="6" name="Picture 10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2" t="27625" r="30882" b="30386"/>
            <a:stretch>
              <a:fillRect/>
            </a:stretch>
          </p:blipFill>
          <p:spPr bwMode="auto">
            <a:xfrm>
              <a:off x="6700874" y="2845710"/>
              <a:ext cx="1687550" cy="123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7095420" y="2483604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Mass </a:t>
              </a:r>
              <a:r>
                <a:rPr lang="it-IT" sz="1400" b="1" dirty="0" err="1" smtClean="0"/>
                <a:t>Spec</a:t>
              </a:r>
              <a:endParaRPr lang="it-IT" sz="1400" b="1" dirty="0"/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93" t="31464" r="23226" b="12258"/>
            <a:stretch/>
          </p:blipFill>
          <p:spPr bwMode="auto">
            <a:xfrm>
              <a:off x="5039840" y="528488"/>
              <a:ext cx="1548384" cy="1316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778396"/>
              <a:ext cx="936104" cy="530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20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9" t="38515" r="30505" b="35903"/>
          <a:stretch/>
        </p:blipFill>
        <p:spPr bwMode="auto">
          <a:xfrm>
            <a:off x="1691680" y="260648"/>
            <a:ext cx="5279254" cy="210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817633" y="332656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(CID,ETD)</a:t>
            </a:r>
            <a:endParaRPr lang="it-IT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46" y="3478738"/>
            <a:ext cx="5650086" cy="315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2" t="27625" r="30882" b="30386"/>
          <a:stretch>
            <a:fillRect/>
          </a:stretch>
        </p:blipFill>
        <p:spPr bwMode="auto">
          <a:xfrm>
            <a:off x="6700874" y="2845710"/>
            <a:ext cx="1687550" cy="123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po 43"/>
          <p:cNvGrpSpPr/>
          <p:nvPr/>
        </p:nvGrpSpPr>
        <p:grpSpPr>
          <a:xfrm>
            <a:off x="4932040" y="1052736"/>
            <a:ext cx="4032448" cy="1872208"/>
            <a:chOff x="171964" y="3717032"/>
            <a:chExt cx="6666684" cy="3291676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64" y="3717032"/>
              <a:ext cx="6666684" cy="329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ttangolo 42"/>
            <p:cNvSpPr/>
            <p:nvPr/>
          </p:nvSpPr>
          <p:spPr>
            <a:xfrm>
              <a:off x="3315965" y="3978025"/>
              <a:ext cx="653099" cy="1475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4073524" y="3789040"/>
              <a:ext cx="189178" cy="1475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2819870" y="15007"/>
            <a:ext cx="308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Labelling</a:t>
            </a: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171964" y="4862250"/>
            <a:ext cx="873957" cy="40011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  <a:alpha val="7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PTX3 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4" descr="Humanitas News">
            <a:hlinkClick r:id="rId3" tooltip="Novità dal mondo Humanitas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28654"/>
            <a:ext cx="1512168" cy="2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9" r="71124"/>
          <a:stretch/>
        </p:blipFill>
        <p:spPr bwMode="auto">
          <a:xfrm>
            <a:off x="1215924" y="4823402"/>
            <a:ext cx="888737" cy="4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asellaDiTesto 52"/>
          <p:cNvSpPr txBox="1"/>
          <p:nvPr/>
        </p:nvSpPr>
        <p:spPr>
          <a:xfrm>
            <a:off x="179512" y="54868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aumentare l’efficienza di ionizzazione dei peptidi e il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179512" y="1501774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TMPP</a:t>
            </a:r>
            <a:endParaRPr lang="it-IT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17257" r="16134" b="12910"/>
          <a:stretch/>
        </p:blipFill>
        <p:spPr bwMode="auto">
          <a:xfrm>
            <a:off x="4163660" y="3212976"/>
            <a:ext cx="498676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15071" y="5738626"/>
            <a:ext cx="4628937" cy="858726"/>
            <a:chOff x="15071" y="5018546"/>
            <a:chExt cx="4628937" cy="858726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8" t="43748" r="71810" b="47265"/>
            <a:stretch/>
          </p:blipFill>
          <p:spPr bwMode="auto">
            <a:xfrm>
              <a:off x="15071" y="5018546"/>
              <a:ext cx="4159106" cy="82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ttangolo 56"/>
            <p:cNvSpPr/>
            <p:nvPr/>
          </p:nvSpPr>
          <p:spPr>
            <a:xfrm>
              <a:off x="4091652" y="5477162"/>
              <a:ext cx="5523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</a:t>
              </a:r>
              <a:endParaRPr lang="it-IT" sz="2000" dirty="0"/>
            </a:p>
          </p:txBody>
        </p:sp>
      </p:grpSp>
      <p:cxnSp>
        <p:nvCxnSpPr>
          <p:cNvPr id="6" name="Connettore 2 5"/>
          <p:cNvCxnSpPr/>
          <p:nvPr/>
        </p:nvCxnSpPr>
        <p:spPr>
          <a:xfrm>
            <a:off x="1215924" y="5445224"/>
            <a:ext cx="187724" cy="504056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55"/>
          <p:cNvSpPr/>
          <p:nvPr/>
        </p:nvSpPr>
        <p:spPr>
          <a:xfrm>
            <a:off x="67301" y="1871106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m=+</a:t>
            </a:r>
            <a:r>
              <a:rPr lang="it-IT" alt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572</a:t>
            </a: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04" y="980728"/>
            <a:ext cx="276732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5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ella a 5 punte 5"/>
          <p:cNvSpPr/>
          <p:nvPr/>
        </p:nvSpPr>
        <p:spPr>
          <a:xfrm>
            <a:off x="4369693" y="980728"/>
            <a:ext cx="334694" cy="336348"/>
          </a:xfrm>
          <a:prstGeom prst="star5">
            <a:avLst/>
          </a:prstGeom>
          <a:solidFill>
            <a:srgbClr val="FF0000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4716016" y="836712"/>
            <a:ext cx="28344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=TMPP</a:t>
            </a:r>
          </a:p>
          <a:p>
            <a:endPara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anidride propionica/butirrica </a:t>
            </a:r>
            <a:endParaRPr lang="it-IT" sz="1400" dirty="0"/>
          </a:p>
        </p:txBody>
      </p:sp>
      <p:sp>
        <p:nvSpPr>
          <p:cNvPr id="9" name="Rettangolo 8"/>
          <p:cNvSpPr/>
          <p:nvPr/>
        </p:nvSpPr>
        <p:spPr>
          <a:xfrm>
            <a:off x="5416657" y="816967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m=+</a:t>
            </a:r>
            <a:r>
              <a:rPr lang="it-IT" altLang="it-IT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572</a:t>
            </a:r>
            <a:endParaRPr lang="it-IT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260648"/>
            <a:ext cx="472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caratterizzare neo-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Ntermini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5" t="42771" r="16197" b="34655"/>
          <a:stretch/>
        </p:blipFill>
        <p:spPr bwMode="auto">
          <a:xfrm>
            <a:off x="5281783" y="2157407"/>
            <a:ext cx="3668492" cy="127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0" t="33665" r="23236" b="49240"/>
          <a:stretch/>
        </p:blipFill>
        <p:spPr bwMode="auto">
          <a:xfrm>
            <a:off x="4906694" y="3789040"/>
            <a:ext cx="4201810" cy="104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876256" y="4495511"/>
            <a:ext cx="817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m</a:t>
            </a:r>
            <a:r>
              <a:rPr lang="it-IT" altLang="it-I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=+70</a:t>
            </a:r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7435481" y="1250401"/>
            <a:ext cx="1407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m=+</a:t>
            </a:r>
            <a:r>
              <a:rPr lang="it-IT" alt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56/+70</a:t>
            </a: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1691680" y="4941168"/>
            <a:ext cx="3207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PTX3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+uPA</a:t>
            </a:r>
          </a:p>
          <a:p>
            <a:r>
              <a:rPr lang="it-IT" sz="1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Propionilazione</a:t>
            </a:r>
            <a:r>
              <a:rPr lang="it-IT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it-IT" sz="16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Butirrilazione</a:t>
            </a:r>
            <a:endParaRPr lang="it-IT" sz="1600" dirty="0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65" y="5589240"/>
            <a:ext cx="7387596" cy="120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5" y="886318"/>
            <a:ext cx="4233681" cy="374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9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/>
          <p:cNvGrpSpPr/>
          <p:nvPr/>
        </p:nvGrpSpPr>
        <p:grpSpPr>
          <a:xfrm rot="2524627">
            <a:off x="2701639" y="268243"/>
            <a:ext cx="976245" cy="525056"/>
            <a:chOff x="381992" y="874293"/>
            <a:chExt cx="977471" cy="464514"/>
          </a:xfrm>
        </p:grpSpPr>
        <p:pic>
          <p:nvPicPr>
            <p:cNvPr id="9227" name="Picture 1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9" r="7238" b="83485"/>
            <a:stretch/>
          </p:blipFill>
          <p:spPr bwMode="auto">
            <a:xfrm>
              <a:off x="381992" y="874293"/>
              <a:ext cx="977470" cy="462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ttangolo 18"/>
            <p:cNvSpPr/>
            <p:nvPr/>
          </p:nvSpPr>
          <p:spPr>
            <a:xfrm>
              <a:off x="991487" y="1056988"/>
              <a:ext cx="367976" cy="281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-1" y="44624"/>
            <a:ext cx="255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-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distroglicano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44996" y="2395627"/>
            <a:ext cx="545342" cy="33855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613</a:t>
            </a:r>
            <a:endParaRPr lang="it-IT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42882" y="2393822"/>
            <a:ext cx="545342" cy="33855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651</a:t>
            </a:r>
          </a:p>
        </p:txBody>
      </p:sp>
      <p:pic>
        <p:nvPicPr>
          <p:cNvPr id="9226" name="Picture 10" descr="Risultati immagini per dystroglycan MMP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1" b="41802"/>
          <a:stretch/>
        </p:blipFill>
        <p:spPr bwMode="auto">
          <a:xfrm>
            <a:off x="1835696" y="764704"/>
            <a:ext cx="4608512" cy="14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1 3"/>
          <p:cNvCxnSpPr/>
          <p:nvPr/>
        </p:nvCxnSpPr>
        <p:spPr>
          <a:xfrm flipH="1">
            <a:off x="2267746" y="1556792"/>
            <a:ext cx="1321863" cy="825542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206501" y="1556792"/>
            <a:ext cx="1836381" cy="838835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2699792" y="4365104"/>
            <a:ext cx="535724" cy="25391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sz="1050" i="1" dirty="0" smtClean="0"/>
              <a:t>hours</a:t>
            </a:r>
            <a:endParaRPr lang="it-IT" sz="1050" i="1" dirty="0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0" y="4199484"/>
            <a:ext cx="3755334" cy="255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CasellaDiTesto 39"/>
          <p:cNvSpPr txBox="1"/>
          <p:nvPr/>
        </p:nvSpPr>
        <p:spPr>
          <a:xfrm>
            <a:off x="3103353" y="6498640"/>
            <a:ext cx="535724" cy="25391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sz="1050" i="1" dirty="0" smtClean="0"/>
              <a:t>hours</a:t>
            </a:r>
            <a:endParaRPr lang="it-IT" sz="1050" i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0057"/>
            <a:ext cx="661318" cy="66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44546"/>
            <a:ext cx="3946584" cy="1484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6"/>
          <a:stretch/>
        </p:blipFill>
        <p:spPr bwMode="auto">
          <a:xfrm>
            <a:off x="1817004" y="2996952"/>
            <a:ext cx="4699212" cy="1005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39" name="Connettore 1 38"/>
          <p:cNvCxnSpPr/>
          <p:nvPr/>
        </p:nvCxnSpPr>
        <p:spPr>
          <a:xfrm flipV="1">
            <a:off x="1881332" y="2734182"/>
            <a:ext cx="136336" cy="550802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H="1" flipV="1">
            <a:off x="6344027" y="2732376"/>
            <a:ext cx="100181" cy="624616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90" y="101949"/>
            <a:ext cx="663918" cy="93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189" y="647295"/>
            <a:ext cx="3312368" cy="291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" name="Gruppo 112"/>
          <p:cNvGrpSpPr/>
          <p:nvPr/>
        </p:nvGrpSpPr>
        <p:grpSpPr>
          <a:xfrm>
            <a:off x="2987824" y="2819469"/>
            <a:ext cx="3598425" cy="3306138"/>
            <a:chOff x="251520" y="260648"/>
            <a:chExt cx="5276850" cy="4334745"/>
          </a:xfrm>
        </p:grpSpPr>
        <p:grpSp>
          <p:nvGrpSpPr>
            <p:cNvPr id="114" name="Gruppo 113"/>
            <p:cNvGrpSpPr/>
            <p:nvPr/>
          </p:nvGrpSpPr>
          <p:grpSpPr>
            <a:xfrm>
              <a:off x="251520" y="260648"/>
              <a:ext cx="5276850" cy="4334745"/>
              <a:chOff x="251520" y="404664"/>
              <a:chExt cx="5276850" cy="4334745"/>
            </a:xfrm>
          </p:grpSpPr>
          <p:pic>
            <p:nvPicPr>
              <p:cNvPr id="116" name="Picture 7" descr="Risultati immagini per serine threonine tyrosine phosphorylation mass spectrometry">
                <a:hlinkClick r:id="rId3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301"/>
              <a:stretch/>
            </p:blipFill>
            <p:spPr bwMode="auto">
              <a:xfrm>
                <a:off x="251520" y="404664"/>
                <a:ext cx="5276850" cy="4334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7" name="Gruppo 116"/>
              <p:cNvGrpSpPr/>
              <p:nvPr/>
            </p:nvGrpSpPr>
            <p:grpSpPr>
              <a:xfrm>
                <a:off x="1259632" y="3150577"/>
                <a:ext cx="772671" cy="1051511"/>
                <a:chOff x="251520" y="625560"/>
                <a:chExt cx="2540171" cy="3905980"/>
              </a:xfrm>
            </p:grpSpPr>
            <p:pic>
              <p:nvPicPr>
                <p:cNvPr id="118" name="Picture 1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552" t="12487" b="1727"/>
                <a:stretch/>
              </p:blipFill>
              <p:spPr bwMode="auto">
                <a:xfrm>
                  <a:off x="251520" y="625560"/>
                  <a:ext cx="2540171" cy="32194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" name="Picture 1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0036" r="55552" b="-301"/>
                <a:stretch/>
              </p:blipFill>
              <p:spPr bwMode="auto">
                <a:xfrm>
                  <a:off x="251520" y="3771050"/>
                  <a:ext cx="2540171" cy="7604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5" name="Rettangolo 114"/>
            <p:cNvSpPr/>
            <p:nvPr/>
          </p:nvSpPr>
          <p:spPr>
            <a:xfrm>
              <a:off x="968393" y="2466012"/>
              <a:ext cx="1385982" cy="544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050" b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TiO</a:t>
              </a:r>
              <a:r>
                <a:rPr lang="it-IT" sz="900" b="1" baseline="-25000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2</a:t>
              </a:r>
              <a:r>
                <a:rPr lang="it-IT" sz="1050" b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 </a:t>
              </a:r>
              <a:r>
                <a:rPr lang="it-IT" sz="1050" b="1" dirty="0" err="1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enrichment</a:t>
              </a:r>
              <a:r>
                <a:rPr lang="it-IT" sz="1050" b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 </a:t>
              </a:r>
              <a:endParaRPr lang="it-IT" sz="1050" b="1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" name="Rettangolo 4"/>
          <p:cNvSpPr/>
          <p:nvPr/>
        </p:nvSpPr>
        <p:spPr>
          <a:xfrm>
            <a:off x="35496" y="15007"/>
            <a:ext cx="411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Modifiche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post-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traduzionali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28" y="478475"/>
            <a:ext cx="2980496" cy="312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Rettangolo 110"/>
          <p:cNvSpPr/>
          <p:nvPr/>
        </p:nvSpPr>
        <p:spPr>
          <a:xfrm>
            <a:off x="5655161" y="133257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Fosforilazione</a:t>
            </a:r>
            <a:r>
              <a:rPr lang="it-IT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5" name="Picture 17" descr="[tmp816_thumb14.jpg]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t="5943" r="2240" b="3848"/>
          <a:stretch/>
        </p:blipFill>
        <p:spPr bwMode="auto">
          <a:xfrm>
            <a:off x="3489905" y="6093296"/>
            <a:ext cx="2483139" cy="7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3" name="Connettore 4 2052"/>
          <p:cNvCxnSpPr/>
          <p:nvPr/>
        </p:nvCxnSpPr>
        <p:spPr>
          <a:xfrm flipV="1">
            <a:off x="2413550" y="458840"/>
            <a:ext cx="2950538" cy="417520"/>
          </a:xfrm>
          <a:prstGeom prst="bentConnector3">
            <a:avLst>
              <a:gd name="adj1" fmla="val 50000"/>
            </a:avLst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Rettangolo arrotondato 2054"/>
          <p:cNvSpPr/>
          <p:nvPr/>
        </p:nvSpPr>
        <p:spPr>
          <a:xfrm>
            <a:off x="1392839" y="737809"/>
            <a:ext cx="903621" cy="28803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7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1759" b="4761"/>
          <a:stretch/>
        </p:blipFill>
        <p:spPr bwMode="auto">
          <a:xfrm>
            <a:off x="29436" y="854897"/>
            <a:ext cx="4620677" cy="271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15501"/>
            <a:ext cx="5140750" cy="299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4067051" y="1531531"/>
            <a:ext cx="530915" cy="338554"/>
          </a:xfrm>
          <a:prstGeom prst="rect">
            <a:avLst/>
          </a:prstGeom>
          <a:noFill/>
          <a:ln w="2222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r>
              <a:rPr lang="it-IT" b="1" baseline="5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it-IT" sz="1600" b="1" baseline="52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56885" y="1198359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AFDDAITEFDNV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EDSYK</a:t>
            </a:r>
            <a:endParaRPr lang="it-IT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e 12"/>
          <p:cNvSpPr/>
          <p:nvPr/>
        </p:nvSpPr>
        <p:spPr>
          <a:xfrm>
            <a:off x="1773986" y="2564904"/>
            <a:ext cx="28803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co 15"/>
          <p:cNvSpPr/>
          <p:nvPr/>
        </p:nvSpPr>
        <p:spPr>
          <a:xfrm>
            <a:off x="1547664" y="2636911"/>
            <a:ext cx="4608512" cy="1656185"/>
          </a:xfrm>
          <a:prstGeom prst="arc">
            <a:avLst>
              <a:gd name="adj1" fmla="val 11783994"/>
              <a:gd name="adj2" fmla="val 82635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1691680" y="1598469"/>
            <a:ext cx="1372492" cy="63607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</a:t>
            </a:r>
            <a:r>
              <a:rPr lang="it-IT" sz="1400" b="1" baseline="5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2146,02</a:t>
            </a:r>
          </a:p>
          <a:p>
            <a:endParaRPr lang="it-IT" sz="1600" b="1" baseline="5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b="1" baseline="5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Z=2 1073,52 Da</a:t>
            </a:r>
            <a:endParaRPr lang="it-IT" sz="1600" b="1" baseline="5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979711" y="2492897"/>
            <a:ext cx="767563" cy="2308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it-IT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M-2H]</a:t>
            </a:r>
            <a:r>
              <a:rPr lang="it-IT" sz="900" b="1" baseline="5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</a:t>
            </a:r>
            <a:endParaRPr lang="it-IT" sz="900" b="1" baseline="5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437452" y="2608313"/>
            <a:ext cx="1092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- H</a:t>
            </a:r>
            <a:r>
              <a:rPr lang="it-IT" sz="1200" b="1" u="sng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it-IT" sz="105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it-IT" sz="1200" b="1" u="sng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it-IT" sz="1200" b="1" u="sng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35877" y="199673"/>
            <a:ext cx="3447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Toxoplasma</a:t>
            </a:r>
            <a:r>
              <a:rPr lang="it-IT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14-3-3 </a:t>
            </a:r>
            <a:r>
              <a:rPr lang="it-IT" b="1" i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protein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ttore 2 23"/>
          <p:cNvCxnSpPr/>
          <p:nvPr/>
        </p:nvCxnSpPr>
        <p:spPr>
          <a:xfrm flipH="1">
            <a:off x="5684352" y="3848992"/>
            <a:ext cx="238086" cy="1029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e 98"/>
          <p:cNvSpPr/>
          <p:nvPr/>
        </p:nvSpPr>
        <p:spPr>
          <a:xfrm>
            <a:off x="7928784" y="1556731"/>
            <a:ext cx="246304" cy="626707"/>
          </a:xfrm>
          <a:prstGeom prst="ellipse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2" name="Gruppo 61"/>
          <p:cNvGrpSpPr/>
          <p:nvPr/>
        </p:nvGrpSpPr>
        <p:grpSpPr>
          <a:xfrm>
            <a:off x="7452320" y="97854"/>
            <a:ext cx="1183981" cy="3619177"/>
            <a:chOff x="2014247" y="914402"/>
            <a:chExt cx="1509486" cy="5394918"/>
          </a:xfrm>
        </p:grpSpPr>
        <p:pic>
          <p:nvPicPr>
            <p:cNvPr id="63" name="Picture 2" descr="Risultati immagini per phosphoproteomics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61" r="73209"/>
            <a:stretch/>
          </p:blipFill>
          <p:spPr bwMode="auto">
            <a:xfrm>
              <a:off x="2044475" y="914402"/>
              <a:ext cx="1426482" cy="148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Risultati immagini per phosphoproteomics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35" t="75616" r="35615"/>
            <a:stretch/>
          </p:blipFill>
          <p:spPr bwMode="auto">
            <a:xfrm>
              <a:off x="2014247" y="2814916"/>
              <a:ext cx="1509486" cy="1467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Risultati immagini per phosphoproteomics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98" t="74009" b="-53"/>
            <a:stretch/>
          </p:blipFill>
          <p:spPr bwMode="auto">
            <a:xfrm>
              <a:off x="2027252" y="4741531"/>
              <a:ext cx="1437733" cy="1567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Freccia in giù 65"/>
            <p:cNvSpPr/>
            <p:nvPr/>
          </p:nvSpPr>
          <p:spPr>
            <a:xfrm>
              <a:off x="2643215" y="2448540"/>
              <a:ext cx="229001" cy="314876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C0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Freccia in giù 66"/>
            <p:cNvSpPr/>
            <p:nvPr/>
          </p:nvSpPr>
          <p:spPr>
            <a:xfrm>
              <a:off x="2625291" y="4338497"/>
              <a:ext cx="229001" cy="314876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C0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8" name="Picture 6" descr="Risultati immagini per phosphoproteomics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9" t="43142" r="44514" b="42860"/>
          <a:stretch/>
        </p:blipFill>
        <p:spPr bwMode="auto">
          <a:xfrm>
            <a:off x="6769610" y="199673"/>
            <a:ext cx="473619" cy="7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5537937" y="4311683"/>
            <a:ext cx="530915" cy="338554"/>
          </a:xfrm>
          <a:prstGeom prst="rect">
            <a:avLst/>
          </a:prstGeom>
          <a:noFill/>
          <a:ln w="2222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r>
              <a:rPr lang="it-IT" b="1" baseline="5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it-IT" sz="1600" b="1" baseline="52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9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16632"/>
            <a:ext cx="128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Addotti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65" y="3135578"/>
            <a:ext cx="866568" cy="200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2975002" y="4094416"/>
            <a:ext cx="456786" cy="0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082102" y="3032909"/>
            <a:ext cx="111322" cy="322275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82" b="440"/>
          <a:stretch/>
        </p:blipFill>
        <p:spPr>
          <a:xfrm rot="16200000">
            <a:off x="989094" y="3010653"/>
            <a:ext cx="1406629" cy="236138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3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443" y="3605004"/>
            <a:ext cx="1406630" cy="117268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40" y="3096967"/>
            <a:ext cx="4526679" cy="251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ttore 2 9"/>
          <p:cNvCxnSpPr/>
          <p:nvPr/>
        </p:nvCxnSpPr>
        <p:spPr>
          <a:xfrm>
            <a:off x="4358347" y="4081922"/>
            <a:ext cx="456786" cy="0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096942" y="2845988"/>
            <a:ext cx="1409251" cy="50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Incubation with parasite</a:t>
            </a:r>
            <a:endParaRPr lang="en-US" sz="1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03394" y="4894958"/>
            <a:ext cx="1409251" cy="6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Isolation of fluorescent protein bands</a:t>
            </a:r>
            <a:endParaRPr lang="en-US" sz="10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816246" y="2793460"/>
            <a:ext cx="539730" cy="34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UV</a:t>
            </a:r>
            <a:endParaRPr lang="en-US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299452" y="5568377"/>
            <a:ext cx="887024" cy="308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LC-MS/MS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7" y="1900859"/>
            <a:ext cx="980007" cy="10383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9" name="CasellaDiTesto 18"/>
          <p:cNvSpPr txBox="1"/>
          <p:nvPr/>
        </p:nvSpPr>
        <p:spPr>
          <a:xfrm>
            <a:off x="318219" y="1556792"/>
            <a:ext cx="81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NBDHEX</a:t>
            </a:r>
            <a:endParaRPr 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88" y="1773965"/>
            <a:ext cx="592136" cy="5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7380312" y="3230456"/>
            <a:ext cx="216024" cy="1055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21769" y="724054"/>
            <a:ext cx="3206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Addotti farmaco-proteina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3" t="14708" r="18475" b="17916"/>
          <a:stretch/>
        </p:blipFill>
        <p:spPr>
          <a:xfrm rot="2681113">
            <a:off x="5403889" y="2944959"/>
            <a:ext cx="848968" cy="1380765"/>
          </a:xfrm>
          <a:prstGeom prst="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</p:spPr>
      </p:pic>
      <p:sp>
        <p:nvSpPr>
          <p:cNvPr id="23" name="CasellaDiTesto 22"/>
          <p:cNvSpPr txBox="1"/>
          <p:nvPr/>
        </p:nvSpPr>
        <p:spPr>
          <a:xfrm>
            <a:off x="5436096" y="2846538"/>
            <a:ext cx="539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TrxR</a:t>
            </a:r>
            <a:endParaRPr lang="en-US" sz="1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93462" y="630932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 err="1" smtClean="0">
                <a:latin typeface="Corbel" pitchFamily="34" charset="0"/>
              </a:rPr>
              <a:t>Lalle</a:t>
            </a:r>
            <a:r>
              <a:rPr lang="it-IT" sz="800" dirty="0" smtClean="0">
                <a:latin typeface="Corbel" pitchFamily="34" charset="0"/>
              </a:rPr>
              <a:t> M.et al .</a:t>
            </a:r>
            <a:r>
              <a:rPr lang="en-US" sz="800" dirty="0" smtClean="0">
                <a:latin typeface="Corbel" pitchFamily="34" charset="0"/>
              </a:rPr>
              <a:t>The </a:t>
            </a:r>
            <a:r>
              <a:rPr lang="en-US" sz="800" dirty="0">
                <a:latin typeface="Corbel" pitchFamily="34" charset="0"/>
              </a:rPr>
              <a:t>FAD-dependent glycerol-3-phosphate dehydrogenase of Giardia </a:t>
            </a:r>
            <a:r>
              <a:rPr lang="en-US" sz="800" dirty="0" err="1">
                <a:latin typeface="Corbel" pitchFamily="34" charset="0"/>
              </a:rPr>
              <a:t>duodenalis</a:t>
            </a:r>
            <a:r>
              <a:rPr lang="en-US" sz="800" dirty="0">
                <a:latin typeface="Corbel" pitchFamily="34" charset="0"/>
              </a:rPr>
              <a:t>: an unconventional enzyme that interacts with the g14-3-3 and it is a target of the </a:t>
            </a:r>
            <a:r>
              <a:rPr lang="en-US" sz="800" dirty="0" err="1">
                <a:latin typeface="Corbel" pitchFamily="34" charset="0"/>
              </a:rPr>
              <a:t>antitumoral</a:t>
            </a:r>
            <a:r>
              <a:rPr lang="en-US" sz="800" dirty="0">
                <a:latin typeface="Corbel" pitchFamily="34" charset="0"/>
              </a:rPr>
              <a:t> compound NBDHEX. Front </a:t>
            </a:r>
            <a:r>
              <a:rPr lang="en-US" sz="800" dirty="0" err="1">
                <a:latin typeface="Corbel" pitchFamily="34" charset="0"/>
              </a:rPr>
              <a:t>Microbiol</a:t>
            </a:r>
            <a:r>
              <a:rPr lang="en-US" sz="800" dirty="0">
                <a:latin typeface="Corbel" pitchFamily="34" charset="0"/>
              </a:rPr>
              <a:t>. 2015 </a:t>
            </a:r>
          </a:p>
          <a:p>
            <a:pPr algn="just"/>
            <a:r>
              <a:rPr lang="it-IT" sz="800" dirty="0" smtClean="0">
                <a:latin typeface="Corbel" pitchFamily="34" charset="0"/>
              </a:rPr>
              <a:t>Camerini S</a:t>
            </a:r>
            <a:r>
              <a:rPr lang="it-IT" sz="800" dirty="0">
                <a:latin typeface="Corbel" pitchFamily="34" charset="0"/>
              </a:rPr>
              <a:t>.</a:t>
            </a:r>
            <a:r>
              <a:rPr lang="it-IT" sz="800" dirty="0" smtClean="0">
                <a:latin typeface="Corbel" pitchFamily="34" charset="0"/>
              </a:rPr>
              <a:t>, et al </a:t>
            </a:r>
            <a:r>
              <a:rPr lang="en-US" sz="800" dirty="0" smtClean="0">
                <a:latin typeface="Corbel" pitchFamily="34" charset="0"/>
              </a:rPr>
              <a:t>Proteomic and functional analyses reveal pleiotropic action of the anti-</a:t>
            </a:r>
            <a:r>
              <a:rPr lang="en-US" sz="800" dirty="0" err="1" smtClean="0">
                <a:latin typeface="Corbel" pitchFamily="34" charset="0"/>
              </a:rPr>
              <a:t>tumoral</a:t>
            </a:r>
            <a:r>
              <a:rPr lang="en-US" sz="800" dirty="0" smtClean="0">
                <a:latin typeface="Corbel" pitchFamily="34" charset="0"/>
              </a:rPr>
              <a:t> compound NBDHEX in Giardia </a:t>
            </a:r>
            <a:r>
              <a:rPr lang="en-US" sz="800" dirty="0" err="1" smtClean="0">
                <a:latin typeface="Corbel" pitchFamily="34" charset="0"/>
              </a:rPr>
              <a:t>duodenalis</a:t>
            </a:r>
            <a:r>
              <a:rPr lang="en-US" sz="800" dirty="0">
                <a:latin typeface="Corbel" pitchFamily="34" charset="0"/>
              </a:rPr>
              <a:t>. </a:t>
            </a:r>
            <a:r>
              <a:rPr lang="en-US" sz="800" dirty="0" err="1">
                <a:latin typeface="Corbel" pitchFamily="34" charset="0"/>
              </a:rPr>
              <a:t>Int</a:t>
            </a:r>
            <a:r>
              <a:rPr lang="en-US" sz="800" dirty="0">
                <a:latin typeface="Corbel" pitchFamily="34" charset="0"/>
              </a:rPr>
              <a:t> J </a:t>
            </a:r>
            <a:r>
              <a:rPr lang="en-US" sz="800" dirty="0" err="1">
                <a:latin typeface="Corbel" pitchFamily="34" charset="0"/>
              </a:rPr>
              <a:t>Parasitol</a:t>
            </a:r>
            <a:r>
              <a:rPr lang="en-US" sz="800" dirty="0">
                <a:latin typeface="Corbel" pitchFamily="34" charset="0"/>
              </a:rPr>
              <a:t> Drugs Drug Resist. 2017</a:t>
            </a:r>
            <a:r>
              <a:rPr lang="it-IT" sz="800" dirty="0" smtClean="0">
                <a:latin typeface="Corbe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7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17427</TotalTime>
  <Words>308</Words>
  <Application>Microsoft Office PowerPoint</Application>
  <PresentationFormat>Presentazione su schermo (4:3)</PresentationFormat>
  <Paragraphs>78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Elica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Casella Marialuisa</dc:creator>
  <cp:lastModifiedBy>Casella Marialuisa</cp:lastModifiedBy>
  <cp:revision>164</cp:revision>
  <dcterms:created xsi:type="dcterms:W3CDTF">2017-04-03T08:27:09Z</dcterms:created>
  <dcterms:modified xsi:type="dcterms:W3CDTF">2017-05-02T09:22:44Z</dcterms:modified>
</cp:coreProperties>
</file>